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embeddedFontLst>
    <p:embeddedFont>
      <p:font typeface="Verdana" panose="020B0604030504040204" pitchFamily="34" charset="0"/>
      <p:regular r:id="rId55"/>
      <p:bold r:id="rId56"/>
      <p:italic r:id="rId57"/>
      <p:boldItalic r:id="rId58"/>
    </p:embeddedFont>
    <p:embeddedFont>
      <p:font typeface="Trebuchet MS" panose="020B060302020202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uxFmIMv5KfJYJP1IULaDFEBTl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050F15-CF4B-4D3E-985A-663D563EE94F}">
  <a:tblStyle styleId="{FE050F15-CF4B-4D3E-985A-663D563EE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cadd756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cadd756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dirty="0"/>
          </a:p>
        </p:txBody>
      </p:sp>
      <p:sp>
        <p:nvSpPr>
          <p:cNvPr id="171" name="Google Shape;171;gdcadd7569c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cde41bc09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cde41bc09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dcde41bc09_1_2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c055fec5b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c055fec5b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dc055fec5b_1_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92f89e48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92f89e48e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d92f89e48e_0_1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92f89e48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92f89e48e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00FF00"/>
              </a:highlight>
            </a:endParaRPr>
          </a:p>
        </p:txBody>
      </p:sp>
      <p:sp>
        <p:nvSpPr>
          <p:cNvPr id="205" name="Google Shape;205;gd92f89e48e_0_1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92f899809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92f899809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gd92f899809_0_7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92f89e48e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92f89e48e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00FF00"/>
              </a:highlight>
            </a:endParaRPr>
          </a:p>
        </p:txBody>
      </p:sp>
      <p:sp>
        <p:nvSpPr>
          <p:cNvPr id="223" name="Google Shape;223;gd92f89e48e_0_4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c055fec5b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c055fec5b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00FF00"/>
              </a:highlight>
            </a:endParaRPr>
          </a:p>
        </p:txBody>
      </p:sp>
      <p:sp>
        <p:nvSpPr>
          <p:cNvPr id="232" name="Google Shape;232;gdc055fec5b_1_1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d3b6b7f4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d3b6b7f41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dd3b6b7f41_0_1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d3b6b7f4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d3b6b7f4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dd3b6b7f41_0_2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d3b6b7f41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d3b6b7f41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dd3b6b7f41_0_8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d3b6b7f41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d3b6b7f41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dd3b6b7f41_0_9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c85daba0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c85daba0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00FF00"/>
              </a:highlight>
            </a:endParaRPr>
          </a:p>
        </p:txBody>
      </p:sp>
      <p:sp>
        <p:nvSpPr>
          <p:cNvPr id="279" name="Google Shape;279;gdc85daba0d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d3b6b7f4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d3b6b7f41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gdd3b6b7f41_0_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dc9e24aea4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dc9e24aea4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dc9e24aea4_0_4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92f899809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d92f899809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FFFF00"/>
              </a:highlight>
            </a:endParaRPr>
          </a:p>
        </p:txBody>
      </p:sp>
      <p:sp>
        <p:nvSpPr>
          <p:cNvPr id="304" name="Google Shape;304;gd92f899809_0_8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aa5d6919d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daa5d6919d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daa5d6919d_0_11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aa5d6919d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aa5d6919d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daa5d6919d_0_6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daa5d6919d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daa5d6919d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daa5d6919d_0_8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aa5d6919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daa5d6919d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800" dirty="0">
              <a:highlight>
                <a:srgbClr val="FFFF00"/>
              </a:highlight>
            </a:endParaRPr>
          </a:p>
        </p:txBody>
      </p:sp>
      <p:sp>
        <p:nvSpPr>
          <p:cNvPr id="342" name="Google Shape;342;gdaa5d6919d_0_7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c9e24ae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c9e24aea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dc9e24aea4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aa5d6919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daa5d6919d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800" dirty="0">
              <a:highlight>
                <a:srgbClr val="FFFF00"/>
              </a:highlight>
            </a:endParaRPr>
          </a:p>
        </p:txBody>
      </p:sp>
      <p:sp>
        <p:nvSpPr>
          <p:cNvPr id="352" name="Google Shape;352;gdaa5d6919d_0_1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aa5d6919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aa5d6919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highlight>
                <a:srgbClr val="00FF00"/>
              </a:highlight>
            </a:endParaRPr>
          </a:p>
        </p:txBody>
      </p:sp>
      <p:sp>
        <p:nvSpPr>
          <p:cNvPr id="360" name="Google Shape;360;gdaa5d6919d_0_2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aa5d6919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aa5d6919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800" dirty="0">
              <a:highlight>
                <a:srgbClr val="FFFF00"/>
              </a:highlight>
            </a:endParaRPr>
          </a:p>
        </p:txBody>
      </p:sp>
      <p:sp>
        <p:nvSpPr>
          <p:cNvPr id="368" name="Google Shape;368;gdaa5d6919d_0_5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daa5d6919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daa5d6919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800" dirty="0">
              <a:highlight>
                <a:srgbClr val="FFFF00"/>
              </a:highlight>
            </a:endParaRPr>
          </a:p>
        </p:txBody>
      </p:sp>
      <p:sp>
        <p:nvSpPr>
          <p:cNvPr id="377" name="Google Shape;377;gdaa5d6919d_0_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daa5d6919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daa5d6919d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800" dirty="0">
              <a:highlight>
                <a:srgbClr val="FFFF00"/>
              </a:highlight>
            </a:endParaRPr>
          </a:p>
        </p:txBody>
      </p:sp>
      <p:sp>
        <p:nvSpPr>
          <p:cNvPr id="385" name="Google Shape;385;gdaa5d6919d_0_3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aa5d6919d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daa5d6919d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daa5d6919d_0_9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d2b2d542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d2b2d542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dd2b2d5421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dd3b6b7f41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dd3b6b7f41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gdd3b6b7f41_0_5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dcde41bc09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dcde41bc09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dcde41bc09_1_5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cde41bc09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dcde41bc09_1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dcde41bc09_1_6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c9e24aea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c9e24aea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dc9e24aea4_0_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c055fec5b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dc055fec5b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dc055fec5b_1_2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e68099574_3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de68099574_3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de68099574_3_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d92f89e48e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d92f89e48e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d92f89e48e_0_2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dcde41bc09_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dcde41bc09_1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00FF00"/>
              </a:highlight>
            </a:endParaRPr>
          </a:p>
        </p:txBody>
      </p:sp>
      <p:sp>
        <p:nvSpPr>
          <p:cNvPr id="466" name="Google Shape;466;gdcde41bc09_1_7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dcde41bc09_1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dcde41bc09_1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FFFF00"/>
              </a:highlight>
            </a:endParaRPr>
          </a:p>
        </p:txBody>
      </p:sp>
      <p:sp>
        <p:nvSpPr>
          <p:cNvPr id="477" name="Google Shape;477;gdcde41bc09_1_8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dc85daba0d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dc85daba0d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00FF00"/>
              </a:highlight>
            </a:endParaRPr>
          </a:p>
        </p:txBody>
      </p:sp>
      <p:sp>
        <p:nvSpPr>
          <p:cNvPr id="486" name="Google Shape;486;gdc85daba0d_0_2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e68099574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e68099574_2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de68099574_2_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dcde41bc09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dcde41bc09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dcde41bc09_1_3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d92f89980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d92f899809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d92f899809_0_3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dc055fec5b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dc055fec5b_2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gdc055fec5b_2_3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c9e24aea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c9e24aea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30" name="Google Shape;130;gdc9e24aea4_0_3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dc055fec5b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dc055fec5b_2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dc055fec5b_2_3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e68099574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de6809957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55dad483f_7_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6" name="Google Shape;926;ge55dad483f_7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923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92f89e48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92f89e48e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gd92f89e48e_0_5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cde41bc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cde41bc0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dcde41bc09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d3b6b7f41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d3b6b7f41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gdd3b6b7f41_0_7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aa5d6919d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aa5d6919d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daa5d6919d_0_12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3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qHhut5nhI8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knanderson@henrico.k12.va.us"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hyperlink" Target="mailto:jmjones3@henrico.k12.va.u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238025" y="2235200"/>
            <a:ext cx="9887700" cy="23877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5400"/>
              <a:buFont typeface="Trebuchet MS"/>
              <a:buNone/>
            </a:pPr>
            <a:r>
              <a:rPr lang="en-US" sz="4500" b="1">
                <a:latin typeface="Verdana"/>
                <a:ea typeface="Verdana"/>
                <a:cs typeface="Verdana"/>
                <a:sym typeface="Verdana"/>
              </a:rPr>
              <a:t>INTERSECTIONAL LITERATURE</a:t>
            </a:r>
            <a:r>
              <a:rPr lang="en-US" sz="4500">
                <a:latin typeface="Verdana"/>
                <a:ea typeface="Verdana"/>
                <a:cs typeface="Verdana"/>
                <a:sym typeface="Verdana"/>
              </a:rPr>
              <a:t> </a:t>
            </a:r>
            <a:endParaRPr sz="4500">
              <a:latin typeface="Verdana"/>
              <a:ea typeface="Verdana"/>
              <a:cs typeface="Verdana"/>
              <a:sym typeface="Verdana"/>
            </a:endParaRPr>
          </a:p>
          <a:p>
            <a:pPr marL="0" lvl="0" indent="0" algn="ctr" rtl="0">
              <a:lnSpc>
                <a:spcPct val="90000"/>
              </a:lnSpc>
              <a:spcBef>
                <a:spcPts val="0"/>
              </a:spcBef>
              <a:spcAft>
                <a:spcPts val="0"/>
              </a:spcAft>
              <a:buClr>
                <a:schemeClr val="accent1"/>
              </a:buClr>
              <a:buSzPts val="5400"/>
              <a:buFont typeface="Trebuchet MS"/>
              <a:buNone/>
            </a:pPr>
            <a:r>
              <a:rPr lang="en-US" sz="4500">
                <a:latin typeface="Verdana"/>
                <a:ea typeface="Verdana"/>
                <a:cs typeface="Verdana"/>
                <a:sym typeface="Verdana"/>
              </a:rPr>
              <a:t>Balancing Academic Rigor </a:t>
            </a:r>
            <a:endParaRPr sz="4500">
              <a:latin typeface="Verdana"/>
              <a:ea typeface="Verdana"/>
              <a:cs typeface="Verdana"/>
              <a:sym typeface="Verdana"/>
            </a:endParaRPr>
          </a:p>
          <a:p>
            <a:pPr marL="0" lvl="0" indent="0" algn="ctr" rtl="0">
              <a:lnSpc>
                <a:spcPct val="90000"/>
              </a:lnSpc>
              <a:spcBef>
                <a:spcPts val="0"/>
              </a:spcBef>
              <a:spcAft>
                <a:spcPts val="0"/>
              </a:spcAft>
              <a:buClr>
                <a:schemeClr val="accent1"/>
              </a:buClr>
              <a:buSzPts val="5400"/>
              <a:buFont typeface="Trebuchet MS"/>
              <a:buNone/>
            </a:pPr>
            <a:r>
              <a:rPr lang="en-US" sz="4500">
                <a:latin typeface="Verdana"/>
                <a:ea typeface="Verdana"/>
                <a:cs typeface="Verdana"/>
                <a:sym typeface="Verdana"/>
              </a:rPr>
              <a:t>and Cultural Relevance</a:t>
            </a:r>
            <a:endParaRPr sz="4500">
              <a:latin typeface="Verdana"/>
              <a:ea typeface="Verdana"/>
              <a:cs typeface="Verdana"/>
              <a:sym typeface="Verdana"/>
            </a:endParaRPr>
          </a:p>
        </p:txBody>
      </p:sp>
      <p:sp>
        <p:nvSpPr>
          <p:cNvPr id="100" name="Google Shape;100;p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700" b="1">
                <a:latin typeface="Verdana"/>
                <a:ea typeface="Verdana"/>
                <a:cs typeface="Verdana"/>
                <a:sym typeface="Verdana"/>
              </a:rPr>
              <a:t>Kavetta Anderson</a:t>
            </a:r>
            <a:r>
              <a:rPr lang="en-US" sz="2600">
                <a:latin typeface="Verdana"/>
                <a:ea typeface="Verdana"/>
                <a:cs typeface="Verdana"/>
                <a:sym typeface="Verdana"/>
              </a:rPr>
              <a:t> -Varina High School (HCPS)</a:t>
            </a:r>
            <a:endParaRPr sz="2600">
              <a:latin typeface="Verdana"/>
              <a:ea typeface="Verdana"/>
              <a:cs typeface="Verdana"/>
              <a:sym typeface="Verdana"/>
            </a:endParaRPr>
          </a:p>
          <a:p>
            <a:pPr marL="0" lvl="0" indent="0" algn="ctr" rtl="0">
              <a:lnSpc>
                <a:spcPct val="90000"/>
              </a:lnSpc>
              <a:spcBef>
                <a:spcPts val="0"/>
              </a:spcBef>
              <a:spcAft>
                <a:spcPts val="0"/>
              </a:spcAft>
              <a:buClr>
                <a:schemeClr val="accent1"/>
              </a:buClr>
              <a:buSzPts val="2400"/>
              <a:buNone/>
            </a:pPr>
            <a:r>
              <a:rPr lang="en-US" sz="2700" b="1">
                <a:latin typeface="Verdana"/>
                <a:ea typeface="Verdana"/>
                <a:cs typeface="Verdana"/>
                <a:sym typeface="Verdana"/>
              </a:rPr>
              <a:t>JaNeé</a:t>
            </a:r>
            <a:r>
              <a:rPr lang="en-US" sz="1400">
                <a:solidFill>
                  <a:srgbClr val="002060"/>
                </a:solidFill>
                <a:latin typeface="Verdana"/>
                <a:ea typeface="Verdana"/>
                <a:cs typeface="Verdana"/>
                <a:sym typeface="Verdana"/>
              </a:rPr>
              <a:t> </a:t>
            </a:r>
            <a:r>
              <a:rPr lang="en-US" sz="2700" b="1">
                <a:latin typeface="Verdana"/>
                <a:ea typeface="Verdana"/>
                <a:cs typeface="Verdana"/>
                <a:sym typeface="Verdana"/>
              </a:rPr>
              <a:t> Boston</a:t>
            </a:r>
            <a:r>
              <a:rPr lang="en-US" sz="2600">
                <a:latin typeface="Verdana"/>
                <a:ea typeface="Verdana"/>
                <a:cs typeface="Verdana"/>
                <a:sym typeface="Verdana"/>
              </a:rPr>
              <a:t> - Varina High School (HCPS)</a:t>
            </a:r>
            <a:endParaRPr sz="2600">
              <a:latin typeface="Verdana"/>
              <a:ea typeface="Verdana"/>
              <a:cs typeface="Verdana"/>
              <a:sym typeface="Verdana"/>
            </a:endParaRPr>
          </a:p>
        </p:txBody>
      </p:sp>
      <p:sp>
        <p:nvSpPr>
          <p:cNvPr id="101" name="Google Shape;101;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dcadd7569c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800">
                <a:latin typeface="Verdana"/>
                <a:ea typeface="Verdana"/>
                <a:cs typeface="Verdana"/>
                <a:sym typeface="Verdana"/>
              </a:rPr>
              <a:t>Instructional Strategies &amp; Cultural Styles- Banks and Emdin</a:t>
            </a:r>
            <a:endParaRPr sz="3800">
              <a:latin typeface="Verdana"/>
              <a:ea typeface="Verdana"/>
              <a:cs typeface="Verdana"/>
              <a:sym typeface="Verdana"/>
            </a:endParaRPr>
          </a:p>
        </p:txBody>
      </p:sp>
      <p:sp>
        <p:nvSpPr>
          <p:cNvPr id="174" name="Google Shape;174;gdcadd7569c_0_0"/>
          <p:cNvSpPr txBox="1">
            <a:spLocks noGrp="1"/>
          </p:cNvSpPr>
          <p:nvPr>
            <p:ph type="body" idx="1"/>
          </p:nvPr>
        </p:nvSpPr>
        <p:spPr>
          <a:xfrm>
            <a:off x="838200" y="1825625"/>
            <a:ext cx="10269300" cy="4509300"/>
          </a:xfrm>
          <a:prstGeom prst="rect">
            <a:avLst/>
          </a:prstGeom>
        </p:spPr>
        <p:txBody>
          <a:bodyPr spcFirstLastPara="1" wrap="square" lIns="91425" tIns="45700" rIns="91425" bIns="45700" anchor="t" anchorCtr="0">
            <a:noAutofit/>
          </a:bodyPr>
          <a:lstStyle/>
          <a:p>
            <a:pPr marL="457200" lvl="0" indent="-391795" algn="l" rtl="0">
              <a:lnSpc>
                <a:spcPct val="70000"/>
              </a:lnSpc>
              <a:spcBef>
                <a:spcPts val="0"/>
              </a:spcBef>
              <a:spcAft>
                <a:spcPts val="0"/>
              </a:spcAft>
              <a:buSzPts val="2570"/>
              <a:buFont typeface="Verdana"/>
              <a:buChar char="➔"/>
            </a:pPr>
            <a:r>
              <a:rPr lang="en-US" sz="2570">
                <a:latin typeface="Verdana"/>
                <a:ea typeface="Verdana"/>
                <a:cs typeface="Verdana"/>
                <a:sym typeface="Verdana"/>
              </a:rPr>
              <a:t>“Harmony refers to an ability to read the environment well and to read nonverbal behaviors proficiently. Thus, students who feel unwelcome in their classes may become unmotivated and</a:t>
            </a:r>
            <a:endParaRPr sz="2570">
              <a:latin typeface="Verdana"/>
              <a:ea typeface="Verdana"/>
              <a:cs typeface="Verdana"/>
              <a:sym typeface="Verdana"/>
            </a:endParaRPr>
          </a:p>
          <a:p>
            <a:pPr marL="457200" lvl="0" indent="0" algn="l" rtl="0">
              <a:lnSpc>
                <a:spcPct val="70000"/>
              </a:lnSpc>
              <a:spcBef>
                <a:spcPts val="0"/>
              </a:spcBef>
              <a:spcAft>
                <a:spcPts val="0"/>
              </a:spcAft>
              <a:buNone/>
            </a:pPr>
            <a:r>
              <a:rPr lang="en-US" sz="2570">
                <a:latin typeface="Verdana"/>
                <a:ea typeface="Verdana"/>
                <a:cs typeface="Verdana"/>
                <a:sym typeface="Verdana"/>
              </a:rPr>
              <a:t>uninterested in learning.” </a:t>
            </a:r>
            <a:endParaRPr sz="2570">
              <a:latin typeface="Verdana"/>
              <a:ea typeface="Verdana"/>
              <a:cs typeface="Verdana"/>
              <a:sym typeface="Verdana"/>
            </a:endParaRPr>
          </a:p>
          <a:p>
            <a:pPr marL="0" lvl="0" indent="0" algn="l" rtl="0">
              <a:lnSpc>
                <a:spcPct val="70000"/>
              </a:lnSpc>
              <a:spcBef>
                <a:spcPts val="0"/>
              </a:spcBef>
              <a:spcAft>
                <a:spcPts val="0"/>
              </a:spcAft>
              <a:buNone/>
            </a:pPr>
            <a:endParaRPr sz="2570">
              <a:latin typeface="Verdana"/>
              <a:ea typeface="Verdana"/>
              <a:cs typeface="Verdana"/>
              <a:sym typeface="Verdana"/>
            </a:endParaRPr>
          </a:p>
          <a:p>
            <a:pPr marL="457200" lvl="0" indent="-391795" algn="l" rtl="0">
              <a:lnSpc>
                <a:spcPct val="70000"/>
              </a:lnSpc>
              <a:spcBef>
                <a:spcPts val="0"/>
              </a:spcBef>
              <a:spcAft>
                <a:spcPts val="0"/>
              </a:spcAft>
              <a:buSzPts val="2570"/>
              <a:buFont typeface="Verdana"/>
              <a:buChar char="➔"/>
            </a:pPr>
            <a:r>
              <a:rPr lang="en-US" sz="2570">
                <a:latin typeface="Verdana"/>
                <a:ea typeface="Verdana"/>
                <a:cs typeface="Verdana"/>
                <a:sym typeface="Verdana"/>
              </a:rPr>
              <a:t>“Communalism refers to a cooperative, interdependent style of living and learning in which competition—especially with friends—is devalued. Students with this learning preference may be unmotivated in highly individualistic and competitive classrooms, preferring instead to learn in groups.”</a:t>
            </a:r>
            <a:endParaRPr sz="2570">
              <a:latin typeface="Verdana"/>
              <a:ea typeface="Verdana"/>
              <a:cs typeface="Verdana"/>
              <a:sym typeface="Verdana"/>
            </a:endParaRPr>
          </a:p>
          <a:p>
            <a:pPr marL="457200" lvl="0" indent="0" algn="l" rtl="0">
              <a:lnSpc>
                <a:spcPct val="70000"/>
              </a:lnSpc>
              <a:spcBef>
                <a:spcPts val="0"/>
              </a:spcBef>
              <a:spcAft>
                <a:spcPts val="0"/>
              </a:spcAft>
              <a:buNone/>
            </a:pPr>
            <a:endParaRPr sz="2570">
              <a:latin typeface="Verdana"/>
              <a:ea typeface="Verdana"/>
              <a:cs typeface="Verdana"/>
              <a:sym typeface="Verdana"/>
            </a:endParaRPr>
          </a:p>
          <a:p>
            <a:pPr marL="457200" lvl="0" indent="-391795" algn="l" rtl="0">
              <a:lnSpc>
                <a:spcPct val="70000"/>
              </a:lnSpc>
              <a:spcBef>
                <a:spcPts val="0"/>
              </a:spcBef>
              <a:spcAft>
                <a:spcPts val="0"/>
              </a:spcAft>
              <a:buSzPts val="2570"/>
              <a:buFont typeface="Verdana"/>
              <a:buChar char="➔"/>
            </a:pPr>
            <a:r>
              <a:rPr lang="en-US" sz="2570">
                <a:latin typeface="Verdana"/>
                <a:ea typeface="Verdana"/>
                <a:cs typeface="Verdana"/>
                <a:sym typeface="Verdana"/>
              </a:rPr>
              <a:t>Co-teaching with students is creating a space for voice and choice in the classroom. Teachers “become students of their students.” It creates agency and dialogue.</a:t>
            </a:r>
            <a:endParaRPr sz="2570">
              <a:latin typeface="Verdana"/>
              <a:ea typeface="Verdana"/>
              <a:cs typeface="Verdana"/>
              <a:sym typeface="Verdana"/>
            </a:endParaRPr>
          </a:p>
          <a:p>
            <a:pPr marL="0" lvl="0" indent="0" algn="l" rtl="0">
              <a:lnSpc>
                <a:spcPct val="70000"/>
              </a:lnSpc>
              <a:spcBef>
                <a:spcPts val="1000"/>
              </a:spcBef>
              <a:spcAft>
                <a:spcPts val="0"/>
              </a:spcAft>
              <a:buSzPts val="852"/>
              <a:buNone/>
            </a:pPr>
            <a:endParaRPr sz="2570">
              <a:latin typeface="Verdana"/>
              <a:ea typeface="Verdana"/>
              <a:cs typeface="Verdana"/>
              <a:sym typeface="Verdana"/>
            </a:endParaRPr>
          </a:p>
        </p:txBody>
      </p:sp>
      <p:sp>
        <p:nvSpPr>
          <p:cNvPr id="175" name="Google Shape;175;gdcadd7569c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dcde41bc09_1_21"/>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latin typeface="Verdana"/>
                <a:ea typeface="Verdana"/>
                <a:cs typeface="Verdana"/>
                <a:sym typeface="Verdana"/>
              </a:rPr>
              <a:t>Layers of Culture &amp; Background Knowledge - Zaretta Hammond</a:t>
            </a:r>
            <a:endParaRPr sz="3700">
              <a:latin typeface="Verdana"/>
              <a:ea typeface="Verdana"/>
              <a:cs typeface="Verdana"/>
              <a:sym typeface="Verdana"/>
            </a:endParaRPr>
          </a:p>
        </p:txBody>
      </p:sp>
      <p:sp>
        <p:nvSpPr>
          <p:cNvPr id="182" name="Google Shape;182;gdcde41bc09_1_2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sp>
        <p:nvSpPr>
          <p:cNvPr id="183" name="Google Shape;183;gdcde41bc09_1_21"/>
          <p:cNvSpPr txBox="1">
            <a:spLocks noGrp="1"/>
          </p:cNvSpPr>
          <p:nvPr>
            <p:ph type="body" idx="4"/>
          </p:nvPr>
        </p:nvSpPr>
        <p:spPr>
          <a:xfrm>
            <a:off x="555700" y="1973225"/>
            <a:ext cx="11083800" cy="3684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b="1">
                <a:latin typeface="Verdana"/>
                <a:ea typeface="Verdana"/>
                <a:cs typeface="Verdana"/>
                <a:sym typeface="Verdana"/>
              </a:rPr>
              <a:t>Layers of Culture </a:t>
            </a:r>
            <a:endParaRPr sz="2400" b="1">
              <a:latin typeface="Verdana"/>
              <a:ea typeface="Verdana"/>
              <a:cs typeface="Verdana"/>
              <a:sym typeface="Verdana"/>
            </a:endParaRPr>
          </a:p>
          <a:p>
            <a:pPr marL="0" lvl="0" indent="0" algn="l" rtl="0">
              <a:spcBef>
                <a:spcPts val="1000"/>
              </a:spcBef>
              <a:spcAft>
                <a:spcPts val="0"/>
              </a:spcAft>
              <a:buClr>
                <a:schemeClr val="dk1"/>
              </a:buClr>
              <a:buSzPts val="1100"/>
              <a:buFont typeface="Arial"/>
              <a:buNone/>
            </a:pPr>
            <a:r>
              <a:rPr lang="en-US" sz="2400" b="1">
                <a:latin typeface="Verdana"/>
                <a:ea typeface="Verdana"/>
                <a:cs typeface="Verdana"/>
                <a:sym typeface="Verdana"/>
              </a:rPr>
              <a:t>Surface - Observable &amp; Concrete → </a:t>
            </a:r>
            <a:r>
              <a:rPr lang="en-US" sz="2400" b="1">
                <a:solidFill>
                  <a:schemeClr val="dk1"/>
                </a:solidFill>
                <a:latin typeface="Verdana"/>
                <a:ea typeface="Verdana"/>
                <a:cs typeface="Verdana"/>
                <a:sym typeface="Verdana"/>
              </a:rPr>
              <a:t>food, dress/appearance, music</a:t>
            </a:r>
            <a:endParaRPr sz="2400" b="1">
              <a:latin typeface="Verdana"/>
              <a:ea typeface="Verdana"/>
              <a:cs typeface="Verdana"/>
              <a:sym typeface="Verdana"/>
            </a:endParaRPr>
          </a:p>
          <a:p>
            <a:pPr marL="0" lvl="0" indent="0" algn="l" rtl="0">
              <a:spcBef>
                <a:spcPts val="1000"/>
              </a:spcBef>
              <a:spcAft>
                <a:spcPts val="0"/>
              </a:spcAft>
              <a:buClr>
                <a:schemeClr val="dk1"/>
              </a:buClr>
              <a:buSzPts val="1100"/>
              <a:buFont typeface="Arial"/>
              <a:buNone/>
            </a:pPr>
            <a:r>
              <a:rPr lang="en-US" sz="2400" b="1">
                <a:latin typeface="Verdana"/>
                <a:ea typeface="Verdana"/>
                <a:cs typeface="Verdana"/>
                <a:sym typeface="Verdana"/>
              </a:rPr>
              <a:t>Shallow/Intermediate  - Unspoken rules that govern social interactions and norms → </a:t>
            </a:r>
            <a:r>
              <a:rPr lang="en-US" sz="2400" b="1">
                <a:solidFill>
                  <a:schemeClr val="dk1"/>
                </a:solidFill>
                <a:latin typeface="Verdana"/>
                <a:ea typeface="Verdana"/>
                <a:cs typeface="Verdana"/>
                <a:sym typeface="Verdana"/>
              </a:rPr>
              <a:t>concepts of time, nonverbal communication, touch</a:t>
            </a:r>
            <a:endParaRPr sz="2400" b="1">
              <a:solidFill>
                <a:schemeClr val="dk1"/>
              </a:solidFill>
              <a:latin typeface="Verdana"/>
              <a:ea typeface="Verdana"/>
              <a:cs typeface="Verdana"/>
              <a:sym typeface="Verdana"/>
            </a:endParaRPr>
          </a:p>
          <a:p>
            <a:pPr marL="0" lvl="0" indent="0" algn="l" rtl="0">
              <a:spcBef>
                <a:spcPts val="1000"/>
              </a:spcBef>
              <a:spcAft>
                <a:spcPts val="0"/>
              </a:spcAft>
              <a:buClr>
                <a:schemeClr val="dk1"/>
              </a:buClr>
              <a:buSzPts val="1100"/>
              <a:buFont typeface="Arial"/>
              <a:buNone/>
            </a:pPr>
            <a:r>
              <a:rPr lang="en-US" sz="2400" b="1">
                <a:latin typeface="Verdana"/>
                <a:ea typeface="Verdana"/>
                <a:cs typeface="Verdana"/>
                <a:sym typeface="Verdana"/>
              </a:rPr>
              <a:t>Deep - Implicit knowledge and unconscious assumptions that shape our worldview → </a:t>
            </a:r>
            <a:r>
              <a:rPr lang="en-US" sz="2400" b="1">
                <a:solidFill>
                  <a:schemeClr val="dk1"/>
                </a:solidFill>
                <a:latin typeface="Verdana"/>
                <a:ea typeface="Verdana"/>
                <a:cs typeface="Verdana"/>
                <a:sym typeface="Verdana"/>
              </a:rPr>
              <a:t>concept of self, higher power, fairness</a:t>
            </a:r>
            <a:endParaRPr sz="240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dc055fec5b_1_8"/>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latin typeface="Verdana"/>
                <a:ea typeface="Verdana"/>
                <a:cs typeface="Verdana"/>
                <a:sym typeface="Verdana"/>
              </a:rPr>
              <a:t>Layers of Culture &amp; Background Knowledge - Zaretta Hammond - 2</a:t>
            </a:r>
            <a:endParaRPr sz="3700">
              <a:latin typeface="Verdana"/>
              <a:ea typeface="Verdana"/>
              <a:cs typeface="Verdana"/>
              <a:sym typeface="Verdana"/>
            </a:endParaRPr>
          </a:p>
        </p:txBody>
      </p:sp>
      <p:sp>
        <p:nvSpPr>
          <p:cNvPr id="190" name="Google Shape;190;gdc055fec5b_1_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sp>
        <p:nvSpPr>
          <p:cNvPr id="191" name="Google Shape;191;gdc055fec5b_1_8"/>
          <p:cNvSpPr txBox="1">
            <a:spLocks noGrp="1"/>
          </p:cNvSpPr>
          <p:nvPr>
            <p:ph type="body" idx="2"/>
          </p:nvPr>
        </p:nvSpPr>
        <p:spPr>
          <a:xfrm>
            <a:off x="1144323" y="1973225"/>
            <a:ext cx="10515600" cy="3684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latin typeface="Verdana"/>
                <a:ea typeface="Verdana"/>
                <a:cs typeface="Verdana"/>
                <a:sym typeface="Verdana"/>
              </a:rPr>
              <a:t>Why do we need to know the layers of culture in our classrooms? </a:t>
            </a:r>
            <a:endParaRPr b="1">
              <a:latin typeface="Verdana"/>
              <a:ea typeface="Verdana"/>
              <a:cs typeface="Verdana"/>
              <a:sym typeface="Verdana"/>
            </a:endParaRPr>
          </a:p>
          <a:p>
            <a:pPr marL="457200" lvl="0" indent="-406400" algn="l" rtl="0">
              <a:spcBef>
                <a:spcPts val="1000"/>
              </a:spcBef>
              <a:spcAft>
                <a:spcPts val="0"/>
              </a:spcAft>
              <a:buSzPts val="2800"/>
              <a:buFont typeface="Verdana"/>
              <a:buAutoNum type="arabicPeriod"/>
            </a:pPr>
            <a:r>
              <a:rPr lang="en-US">
                <a:latin typeface="Verdana"/>
                <a:ea typeface="Verdana"/>
                <a:cs typeface="Verdana"/>
                <a:sym typeface="Verdana"/>
              </a:rPr>
              <a:t>Accessibility: How do I activate prior knowledge to support my students’ access to the text? How do we make connections between the text and current events? </a:t>
            </a:r>
            <a:endParaRPr>
              <a:latin typeface="Verdana"/>
              <a:ea typeface="Verdana"/>
              <a:cs typeface="Verdana"/>
              <a:sym typeface="Verdana"/>
            </a:endParaRPr>
          </a:p>
          <a:p>
            <a:pPr marL="457200" lvl="0" indent="-406400" algn="l" rtl="0">
              <a:spcBef>
                <a:spcPts val="0"/>
              </a:spcBef>
              <a:spcAft>
                <a:spcPts val="0"/>
              </a:spcAft>
              <a:buSzPts val="2800"/>
              <a:buFont typeface="Verdana"/>
              <a:buAutoNum type="arabicPeriod"/>
            </a:pPr>
            <a:r>
              <a:rPr lang="en-US">
                <a:latin typeface="Verdana"/>
                <a:ea typeface="Verdana"/>
                <a:cs typeface="Verdana"/>
                <a:sym typeface="Verdana"/>
              </a:rPr>
              <a:t>Teacher Reflection: What are my own cultural layers?</a:t>
            </a:r>
            <a:endParaRPr>
              <a:latin typeface="Verdana"/>
              <a:ea typeface="Verdana"/>
              <a:cs typeface="Verdana"/>
              <a:sym typeface="Verdana"/>
            </a:endParaRPr>
          </a:p>
          <a:p>
            <a:pPr marL="457200" lvl="0" indent="-406400" algn="l" rtl="0">
              <a:spcBef>
                <a:spcPts val="0"/>
              </a:spcBef>
              <a:spcAft>
                <a:spcPts val="0"/>
              </a:spcAft>
              <a:buSzPts val="2800"/>
              <a:buFont typeface="Verdana"/>
              <a:buAutoNum type="arabicPeriod"/>
            </a:pPr>
            <a:r>
              <a:rPr lang="en-US">
                <a:latin typeface="Verdana"/>
                <a:ea typeface="Verdana"/>
                <a:cs typeface="Verdana"/>
                <a:sym typeface="Verdana"/>
              </a:rPr>
              <a:t>Student Reflection: What are the students’ cultural layers? </a:t>
            </a:r>
            <a:endParaRPr>
              <a:latin typeface="Verdana"/>
              <a:ea typeface="Verdana"/>
              <a:cs typeface="Verdana"/>
              <a:sym typeface="Verdana"/>
            </a:endParaRPr>
          </a:p>
        </p:txBody>
      </p:sp>
      <p:sp>
        <p:nvSpPr>
          <p:cNvPr id="192" name="Google Shape;192;gdc055fec5b_1_8"/>
          <p:cNvSpPr txBox="1"/>
          <p:nvPr/>
        </p:nvSpPr>
        <p:spPr>
          <a:xfrm>
            <a:off x="2485950" y="5657825"/>
            <a:ext cx="7220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a:solidFill>
                  <a:schemeClr val="accent5"/>
                </a:solidFill>
                <a:latin typeface="Trebuchet MS"/>
                <a:ea typeface="Trebuchet MS"/>
                <a:cs typeface="Trebuchet MS"/>
                <a:sym typeface="Trebuchet MS"/>
              </a:rPr>
              <a:t>The best tool is relationship building!</a:t>
            </a:r>
            <a:endParaRPr sz="3200">
              <a:solidFill>
                <a:schemeClr val="accent5"/>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d92f89e48e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000">
                <a:latin typeface="Verdana"/>
                <a:ea typeface="Verdana"/>
                <a:cs typeface="Verdana"/>
                <a:sym typeface="Verdana"/>
              </a:rPr>
              <a:t>What are authentic texts?</a:t>
            </a:r>
            <a:endParaRPr sz="5000">
              <a:latin typeface="Verdana"/>
              <a:ea typeface="Verdana"/>
              <a:cs typeface="Verdana"/>
              <a:sym typeface="Verdana"/>
            </a:endParaRPr>
          </a:p>
        </p:txBody>
      </p:sp>
      <p:sp>
        <p:nvSpPr>
          <p:cNvPr id="199" name="Google Shape;199;gd92f89e48e_0_12"/>
          <p:cNvSpPr txBox="1">
            <a:spLocks noGrp="1"/>
          </p:cNvSpPr>
          <p:nvPr>
            <p:ph type="body" idx="1"/>
          </p:nvPr>
        </p:nvSpPr>
        <p:spPr>
          <a:xfrm>
            <a:off x="838200" y="1825625"/>
            <a:ext cx="5181600" cy="45093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1018"/>
              <a:buNone/>
            </a:pPr>
            <a:r>
              <a:rPr lang="en-US" sz="2690">
                <a:latin typeface="Verdana"/>
                <a:ea typeface="Verdana"/>
                <a:cs typeface="Verdana"/>
                <a:sym typeface="Verdana"/>
              </a:rPr>
              <a:t>“A culturally authentic text is a piece of fiction or nonfiction that illuminates the authentic cultural experiences of a particular group--whether it addresses religion, socioeconomic status, gender, ethnicity, nationality, sexual orientation, or geographic location. The language, situations, and illustrations must depict culture in an authentic manner.” </a:t>
            </a:r>
            <a:endParaRPr sz="2690">
              <a:latin typeface="Verdana"/>
              <a:ea typeface="Verdana"/>
              <a:cs typeface="Verdana"/>
              <a:sym typeface="Verdana"/>
            </a:endParaRPr>
          </a:p>
          <a:p>
            <a:pPr marL="0" lvl="0" indent="0" algn="l" rtl="0">
              <a:lnSpc>
                <a:spcPct val="70000"/>
              </a:lnSpc>
              <a:spcBef>
                <a:spcPts val="1000"/>
              </a:spcBef>
              <a:spcAft>
                <a:spcPts val="0"/>
              </a:spcAft>
              <a:buSzPts val="1018"/>
              <a:buNone/>
            </a:pPr>
            <a:r>
              <a:rPr lang="en-US" sz="2690">
                <a:latin typeface="Verdana"/>
                <a:ea typeface="Verdana"/>
                <a:cs typeface="Verdana"/>
                <a:sym typeface="Verdana"/>
              </a:rPr>
              <a:t>- Sharroky Hollie</a:t>
            </a:r>
            <a:endParaRPr sz="2690">
              <a:latin typeface="Verdana"/>
              <a:ea typeface="Verdana"/>
              <a:cs typeface="Verdana"/>
              <a:sym typeface="Verdana"/>
            </a:endParaRPr>
          </a:p>
        </p:txBody>
      </p:sp>
      <p:sp>
        <p:nvSpPr>
          <p:cNvPr id="200" name="Google Shape;200;gd92f89e48e_0_1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sp>
        <p:nvSpPr>
          <p:cNvPr id="201" name="Google Shape;201;gd92f89e48e_0_12"/>
          <p:cNvSpPr txBox="1">
            <a:spLocks noGrp="1"/>
          </p:cNvSpPr>
          <p:nvPr>
            <p:ph type="body" idx="2"/>
          </p:nvPr>
        </p:nvSpPr>
        <p:spPr>
          <a:xfrm>
            <a:off x="6297525" y="1904675"/>
            <a:ext cx="5181600" cy="4351200"/>
          </a:xfrm>
          <a:prstGeom prst="rect">
            <a:avLst/>
          </a:prstGeom>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000">
                <a:latin typeface="Verdana"/>
                <a:ea typeface="Verdana"/>
                <a:cs typeface="Verdana"/>
                <a:sym typeface="Verdana"/>
              </a:rPr>
              <a:t>The check box method is NOT enough for our students.</a:t>
            </a:r>
            <a:endParaRPr sz="3000">
              <a:latin typeface="Verdana"/>
              <a:ea typeface="Verdana"/>
              <a:cs typeface="Verdana"/>
              <a:sym typeface="Verdana"/>
            </a:endParaRPr>
          </a:p>
          <a:p>
            <a:pPr marL="457200" lvl="0" indent="-355600" algn="l" rtl="0">
              <a:spcBef>
                <a:spcPts val="1000"/>
              </a:spcBef>
              <a:spcAft>
                <a:spcPts val="0"/>
              </a:spcAft>
              <a:buSzPts val="2000"/>
              <a:buFont typeface="Verdana"/>
              <a:buChar char="❏"/>
            </a:pPr>
            <a:r>
              <a:rPr lang="en-US" sz="3000">
                <a:latin typeface="Verdana"/>
                <a:ea typeface="Verdana"/>
                <a:cs typeface="Verdana"/>
                <a:sym typeface="Verdana"/>
              </a:rPr>
              <a:t>Diverse Characters</a:t>
            </a:r>
            <a:endParaRPr sz="3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3000">
                <a:latin typeface="Verdana"/>
                <a:ea typeface="Verdana"/>
                <a:cs typeface="Verdana"/>
                <a:sym typeface="Verdana"/>
              </a:rPr>
              <a:t>Female Protagonist</a:t>
            </a:r>
            <a:endParaRPr sz="3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3000">
                <a:latin typeface="Verdana"/>
                <a:ea typeface="Verdana"/>
                <a:cs typeface="Verdana"/>
                <a:sym typeface="Verdana"/>
              </a:rPr>
              <a:t>Social and Civil plot content </a:t>
            </a:r>
            <a:endParaRPr sz="3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3000">
                <a:latin typeface="Verdana"/>
                <a:ea typeface="Verdana"/>
                <a:cs typeface="Verdana"/>
                <a:sym typeface="Verdana"/>
              </a:rPr>
              <a:t>Supplemental to the anchor </a:t>
            </a:r>
            <a:endParaRPr sz="3000">
              <a:latin typeface="Verdana"/>
              <a:ea typeface="Verdana"/>
              <a:cs typeface="Verdana"/>
              <a:sym typeface="Verdana"/>
            </a:endParaRPr>
          </a:p>
          <a:p>
            <a:pPr marL="0" lvl="0" indent="0" algn="l" rtl="0">
              <a:spcBef>
                <a:spcPts val="1000"/>
              </a:spcBef>
              <a:spcAft>
                <a:spcPts val="0"/>
              </a:spcAft>
              <a:buNone/>
            </a:pPr>
            <a:endParaRPr sz="300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d92f89e48e_0_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000">
                <a:latin typeface="Verdana"/>
                <a:ea typeface="Verdana"/>
                <a:cs typeface="Verdana"/>
                <a:sym typeface="Verdana"/>
              </a:rPr>
              <a:t>Authentic Texts</a:t>
            </a:r>
            <a:endParaRPr sz="5000">
              <a:latin typeface="Verdana"/>
              <a:ea typeface="Verdana"/>
              <a:cs typeface="Verdana"/>
              <a:sym typeface="Verdana"/>
            </a:endParaRPr>
          </a:p>
        </p:txBody>
      </p:sp>
      <p:sp>
        <p:nvSpPr>
          <p:cNvPr id="208" name="Google Shape;208;gd92f89e48e_0_19"/>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Font typeface="Verdana"/>
              <a:buChar char="❖"/>
            </a:pPr>
            <a:r>
              <a:rPr lang="en-US">
                <a:latin typeface="Verdana"/>
                <a:ea typeface="Verdana"/>
                <a:cs typeface="Verdana"/>
                <a:sym typeface="Verdana"/>
              </a:rPr>
              <a:t>All students at ALL levels have a RIGHT to CORE and supplemental texts that reflect who they are culturally. </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As teachers we can:</a:t>
            </a:r>
            <a:endParaRPr>
              <a:latin typeface="Verdana"/>
              <a:ea typeface="Verdana"/>
              <a:cs typeface="Verdana"/>
              <a:sym typeface="Verdana"/>
            </a:endParaRPr>
          </a:p>
          <a:p>
            <a:pPr marL="914400" lvl="0" indent="-342900" algn="l" rtl="0">
              <a:spcBef>
                <a:spcPts val="0"/>
              </a:spcBef>
              <a:spcAft>
                <a:spcPts val="0"/>
              </a:spcAft>
              <a:buSzPts val="1800"/>
              <a:buFont typeface="Verdana"/>
              <a:buChar char="❏"/>
            </a:pPr>
            <a:r>
              <a:rPr lang="en-US">
                <a:latin typeface="Verdana"/>
                <a:ea typeface="Verdana"/>
                <a:cs typeface="Verdana"/>
                <a:sym typeface="Verdana"/>
              </a:rPr>
              <a:t>Mirror: Validate/Affirm</a:t>
            </a:r>
            <a:endParaRPr>
              <a:latin typeface="Verdana"/>
              <a:ea typeface="Verdana"/>
              <a:cs typeface="Verdana"/>
              <a:sym typeface="Verdana"/>
            </a:endParaRPr>
          </a:p>
          <a:p>
            <a:pPr marL="914400" lvl="0" indent="-342900" algn="l" rtl="0">
              <a:spcBef>
                <a:spcPts val="0"/>
              </a:spcBef>
              <a:spcAft>
                <a:spcPts val="0"/>
              </a:spcAft>
              <a:buSzPts val="1800"/>
              <a:buFont typeface="Verdana"/>
              <a:buChar char="❏"/>
            </a:pPr>
            <a:r>
              <a:rPr lang="en-US">
                <a:latin typeface="Verdana"/>
                <a:ea typeface="Verdana"/>
                <a:cs typeface="Verdana"/>
                <a:sym typeface="Verdana"/>
              </a:rPr>
              <a:t>Window: Build</a:t>
            </a:r>
            <a:endParaRPr>
              <a:latin typeface="Verdana"/>
              <a:ea typeface="Verdana"/>
              <a:cs typeface="Verdana"/>
              <a:sym typeface="Verdana"/>
            </a:endParaRPr>
          </a:p>
          <a:p>
            <a:pPr marL="914400" lvl="0" indent="-342900" algn="l" rtl="0">
              <a:spcBef>
                <a:spcPts val="0"/>
              </a:spcBef>
              <a:spcAft>
                <a:spcPts val="0"/>
              </a:spcAft>
              <a:buSzPts val="1800"/>
              <a:buFont typeface="Verdana"/>
              <a:buChar char="❏"/>
            </a:pPr>
            <a:r>
              <a:rPr lang="en-US">
                <a:latin typeface="Verdana"/>
                <a:ea typeface="Verdana"/>
                <a:cs typeface="Verdana"/>
                <a:sym typeface="Verdana"/>
              </a:rPr>
              <a:t>Sliding Glass Door: Bridge </a:t>
            </a:r>
            <a:endParaRPr>
              <a:latin typeface="Verdana"/>
              <a:ea typeface="Verdana"/>
              <a:cs typeface="Verdana"/>
              <a:sym typeface="Verdana"/>
            </a:endParaRPr>
          </a:p>
        </p:txBody>
      </p:sp>
      <p:sp>
        <p:nvSpPr>
          <p:cNvPr id="209" name="Google Shape;209;gd92f89e48e_0_1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pic>
        <p:nvPicPr>
          <p:cNvPr id="210" name="Google Shape;210;gd92f89e48e_0_19" title="Mirrors. Windows. Sliding Glass Doors"/>
          <p:cNvPicPr preferRelativeResize="0"/>
          <p:nvPr/>
        </p:nvPicPr>
        <p:blipFill>
          <a:blip r:embed="rId3">
            <a:alphaModFix/>
          </a:blip>
          <a:stretch>
            <a:fillRect/>
          </a:stretch>
        </p:blipFill>
        <p:spPr>
          <a:xfrm>
            <a:off x="6083425" y="2071275"/>
            <a:ext cx="5529650" cy="332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d92f899809_0_7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000">
                <a:latin typeface="Verdana"/>
                <a:ea typeface="Verdana"/>
                <a:cs typeface="Verdana"/>
                <a:sym typeface="Verdana"/>
              </a:rPr>
              <a:t>Rigorous and Authentic Texts </a:t>
            </a:r>
            <a:endParaRPr sz="5000">
              <a:latin typeface="Verdana"/>
              <a:ea typeface="Verdana"/>
              <a:cs typeface="Verdana"/>
              <a:sym typeface="Verdana"/>
            </a:endParaRPr>
          </a:p>
        </p:txBody>
      </p:sp>
      <p:sp>
        <p:nvSpPr>
          <p:cNvPr id="217" name="Google Shape;217;gd92f899809_0_75"/>
          <p:cNvSpPr txBox="1">
            <a:spLocks noGrp="1"/>
          </p:cNvSpPr>
          <p:nvPr>
            <p:ph type="body" idx="1"/>
          </p:nvPr>
        </p:nvSpPr>
        <p:spPr>
          <a:xfrm>
            <a:off x="638250" y="1476650"/>
            <a:ext cx="10915500" cy="4703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latin typeface="Verdana"/>
                <a:ea typeface="Verdana"/>
                <a:cs typeface="Verdana"/>
                <a:sym typeface="Verdana"/>
              </a:rPr>
              <a:t>What makes a work complex? </a:t>
            </a:r>
            <a:endParaRPr>
              <a:latin typeface="Verdana"/>
              <a:ea typeface="Verdana"/>
              <a:cs typeface="Verdana"/>
              <a:sym typeface="Verdana"/>
            </a:endParaRPr>
          </a:p>
          <a:p>
            <a:pPr marL="457200" lvl="0" indent="-342900" algn="l" rtl="0">
              <a:spcBef>
                <a:spcPts val="1000"/>
              </a:spcBef>
              <a:spcAft>
                <a:spcPts val="0"/>
              </a:spcAft>
              <a:buSzPts val="1800"/>
              <a:buFont typeface="Verdana"/>
              <a:buChar char="❏"/>
            </a:pPr>
            <a:r>
              <a:rPr lang="en-US">
                <a:latin typeface="Verdana"/>
                <a:ea typeface="Verdana"/>
                <a:cs typeface="Verdana"/>
                <a:sym typeface="Verdana"/>
              </a:rPr>
              <a:t>Variety of themes</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Character development</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Variety of plot structures </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Use of literary elements and techniques to create multiple layers of meaning</a:t>
            </a:r>
            <a:endParaRPr>
              <a:latin typeface="Verdana"/>
              <a:ea typeface="Verdana"/>
              <a:cs typeface="Verdana"/>
              <a:sym typeface="Verdana"/>
            </a:endParaRPr>
          </a:p>
          <a:p>
            <a:pPr marL="0" lvl="0" indent="0" algn="l" rtl="0">
              <a:spcBef>
                <a:spcPts val="1000"/>
              </a:spcBef>
              <a:spcAft>
                <a:spcPts val="0"/>
              </a:spcAft>
              <a:buNone/>
            </a:pPr>
            <a:r>
              <a:rPr lang="en-US">
                <a:latin typeface="Verdana"/>
                <a:ea typeface="Verdana"/>
                <a:cs typeface="Verdana"/>
                <a:sym typeface="Verdana"/>
              </a:rPr>
              <a:t>So why read it? </a:t>
            </a:r>
            <a:endParaRPr>
              <a:latin typeface="Verdana"/>
              <a:ea typeface="Verdana"/>
              <a:cs typeface="Verdana"/>
              <a:sym typeface="Verdana"/>
            </a:endParaRPr>
          </a:p>
          <a:p>
            <a:pPr marL="457200" lvl="0" indent="-342900" algn="l" rtl="0">
              <a:spcBef>
                <a:spcPts val="1000"/>
              </a:spcBef>
              <a:spcAft>
                <a:spcPts val="0"/>
              </a:spcAft>
              <a:buSzPts val="1800"/>
              <a:buFont typeface="Verdana"/>
              <a:buChar char="❏"/>
            </a:pPr>
            <a:r>
              <a:rPr lang="en-US">
                <a:latin typeface="Verdana"/>
                <a:ea typeface="Verdana"/>
                <a:cs typeface="Verdana"/>
                <a:sym typeface="Verdana"/>
              </a:rPr>
              <a:t>Critical and Creative Thinking</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Communicator and Collaborator</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Quality Character and Global Citizen </a:t>
            </a:r>
            <a:endParaRPr>
              <a:latin typeface="Verdana"/>
              <a:ea typeface="Verdana"/>
              <a:cs typeface="Verdana"/>
              <a:sym typeface="Verdana"/>
            </a:endParaRPr>
          </a:p>
        </p:txBody>
      </p:sp>
      <p:sp>
        <p:nvSpPr>
          <p:cNvPr id="218" name="Google Shape;218;gd92f899809_0_7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pic>
        <p:nvPicPr>
          <p:cNvPr id="219" name="Google Shape;219;gd92f899809_0_75" title="Virginia's 5 C's"/>
          <p:cNvPicPr preferRelativeResize="0"/>
          <p:nvPr/>
        </p:nvPicPr>
        <p:blipFill rotWithShape="1">
          <a:blip r:embed="rId3">
            <a:alphaModFix/>
          </a:blip>
          <a:srcRect l="-4490" t="1801" r="4489" b="2878"/>
          <a:stretch/>
        </p:blipFill>
        <p:spPr>
          <a:xfrm>
            <a:off x="8418525" y="3643125"/>
            <a:ext cx="3206851" cy="3056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d92f89e48e_0_46"/>
          <p:cNvSpPr txBox="1">
            <a:spLocks noGrp="1"/>
          </p:cNvSpPr>
          <p:nvPr>
            <p:ph type="title"/>
          </p:nvPr>
        </p:nvSpPr>
        <p:spPr>
          <a:xfrm>
            <a:off x="393150" y="347225"/>
            <a:ext cx="6684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The Teacher Text Audit</a:t>
            </a:r>
            <a:endParaRPr>
              <a:latin typeface="Verdana"/>
              <a:ea typeface="Verdana"/>
              <a:cs typeface="Verdana"/>
              <a:sym typeface="Verdana"/>
            </a:endParaRPr>
          </a:p>
        </p:txBody>
      </p:sp>
      <p:sp>
        <p:nvSpPr>
          <p:cNvPr id="226" name="Google Shape;226;gd92f89e48e_0_46"/>
          <p:cNvSpPr txBox="1">
            <a:spLocks noGrp="1"/>
          </p:cNvSpPr>
          <p:nvPr>
            <p:ph type="body" idx="1"/>
          </p:nvPr>
        </p:nvSpPr>
        <p:spPr>
          <a:xfrm>
            <a:off x="231300" y="1431150"/>
            <a:ext cx="6817200" cy="50460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688"/>
              <a:buNone/>
            </a:pPr>
            <a:r>
              <a:rPr lang="en-US" sz="2500">
                <a:latin typeface="Verdana"/>
                <a:ea typeface="Verdana"/>
                <a:cs typeface="Verdana"/>
                <a:sym typeface="Verdana"/>
              </a:rPr>
              <a:t>Task 1: Collect the Data</a:t>
            </a:r>
            <a:endParaRPr sz="2500">
              <a:latin typeface="Verdana"/>
              <a:ea typeface="Verdana"/>
              <a:cs typeface="Verdana"/>
              <a:sym typeface="Verdana"/>
            </a:endParaRPr>
          </a:p>
          <a:p>
            <a:pPr marL="457200" lvl="0" indent="-387350" algn="l" rtl="0">
              <a:lnSpc>
                <a:spcPct val="70000"/>
              </a:lnSpc>
              <a:spcBef>
                <a:spcPts val="1000"/>
              </a:spcBef>
              <a:spcAft>
                <a:spcPts val="0"/>
              </a:spcAft>
              <a:buSzPts val="2500"/>
              <a:buFont typeface="Verdana"/>
              <a:buAutoNum type="arabicPeriod"/>
            </a:pPr>
            <a:r>
              <a:rPr lang="en-US" sz="2500">
                <a:latin typeface="Verdana"/>
                <a:ea typeface="Verdana"/>
                <a:cs typeface="Verdana"/>
                <a:sym typeface="Verdana"/>
              </a:rPr>
              <a:t>List texts currently taught (Anchor and Supplementary)</a:t>
            </a:r>
            <a:endParaRPr sz="2500">
              <a:latin typeface="Verdana"/>
              <a:ea typeface="Verdana"/>
              <a:cs typeface="Verdana"/>
              <a:sym typeface="Verdana"/>
            </a:endParaRPr>
          </a:p>
          <a:p>
            <a:pPr marL="457200" lvl="0" indent="-387350" algn="l" rtl="0">
              <a:lnSpc>
                <a:spcPct val="70000"/>
              </a:lnSpc>
              <a:spcBef>
                <a:spcPts val="0"/>
              </a:spcBef>
              <a:spcAft>
                <a:spcPts val="0"/>
              </a:spcAft>
              <a:buSzPts val="2500"/>
              <a:buFont typeface="Verdana"/>
              <a:buAutoNum type="arabicPeriod"/>
            </a:pPr>
            <a:r>
              <a:rPr lang="en-US" sz="2500">
                <a:latin typeface="Verdana"/>
                <a:ea typeface="Verdana"/>
                <a:cs typeface="Verdana"/>
                <a:sym typeface="Verdana"/>
              </a:rPr>
              <a:t>Research text</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Author demographics</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Topics/themes/etc.</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Publication date</a:t>
            </a:r>
            <a:endParaRPr sz="2500">
              <a:latin typeface="Verdana"/>
              <a:ea typeface="Verdana"/>
              <a:cs typeface="Verdana"/>
              <a:sym typeface="Verdana"/>
            </a:endParaRPr>
          </a:p>
          <a:p>
            <a:pPr marL="457200" lvl="0" indent="-387350" algn="l" rtl="0">
              <a:lnSpc>
                <a:spcPct val="70000"/>
              </a:lnSpc>
              <a:spcBef>
                <a:spcPts val="0"/>
              </a:spcBef>
              <a:spcAft>
                <a:spcPts val="0"/>
              </a:spcAft>
              <a:buSzPts val="2500"/>
              <a:buFont typeface="Verdana"/>
              <a:buAutoNum type="arabicPeriod"/>
            </a:pPr>
            <a:r>
              <a:rPr lang="en-US" sz="2500">
                <a:latin typeface="Verdana"/>
                <a:ea typeface="Verdana"/>
                <a:cs typeface="Verdana"/>
                <a:sym typeface="Verdana"/>
              </a:rPr>
              <a:t>Provide rationale </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SOL/AP strands</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Availability</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Genre</a:t>
            </a:r>
            <a:endParaRPr sz="2500">
              <a:latin typeface="Verdana"/>
              <a:ea typeface="Verdana"/>
              <a:cs typeface="Verdana"/>
              <a:sym typeface="Verdana"/>
            </a:endParaRPr>
          </a:p>
          <a:p>
            <a:pPr marL="457200" lvl="0" indent="-387350" algn="l" rtl="0">
              <a:lnSpc>
                <a:spcPct val="70000"/>
              </a:lnSpc>
              <a:spcBef>
                <a:spcPts val="0"/>
              </a:spcBef>
              <a:spcAft>
                <a:spcPts val="0"/>
              </a:spcAft>
              <a:buSzPts val="2500"/>
              <a:buFont typeface="Verdana"/>
              <a:buAutoNum type="arabicPeriod"/>
            </a:pPr>
            <a:r>
              <a:rPr lang="en-US" sz="2500">
                <a:latin typeface="Verdana"/>
                <a:ea typeface="Verdana"/>
                <a:cs typeface="Verdana"/>
                <a:sym typeface="Verdana"/>
              </a:rPr>
              <a:t>Connect to vertical team</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Is the book/author repeated? </a:t>
            </a:r>
            <a:endParaRPr sz="2500">
              <a:latin typeface="Verdana"/>
              <a:ea typeface="Verdana"/>
              <a:cs typeface="Verdana"/>
              <a:sym typeface="Verdana"/>
            </a:endParaRPr>
          </a:p>
          <a:p>
            <a:pPr marL="457200" lvl="0" indent="-387350" algn="l" rtl="0">
              <a:lnSpc>
                <a:spcPct val="70000"/>
              </a:lnSpc>
              <a:spcBef>
                <a:spcPts val="0"/>
              </a:spcBef>
              <a:spcAft>
                <a:spcPts val="0"/>
              </a:spcAft>
              <a:buSzPts val="2500"/>
              <a:buFont typeface="Verdana"/>
              <a:buAutoNum type="arabicPeriod"/>
            </a:pPr>
            <a:r>
              <a:rPr lang="en-US" sz="2500">
                <a:latin typeface="Verdana"/>
                <a:ea typeface="Verdana"/>
                <a:cs typeface="Verdana"/>
                <a:sym typeface="Verdana"/>
              </a:rPr>
              <a:t>Student Survey</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What texts/authors/themes are they reading?</a:t>
            </a:r>
            <a:endParaRPr sz="2500">
              <a:latin typeface="Verdana"/>
              <a:ea typeface="Verdana"/>
              <a:cs typeface="Verdana"/>
              <a:sym typeface="Verdana"/>
            </a:endParaRPr>
          </a:p>
          <a:p>
            <a:pPr marL="914400" lvl="1" indent="-387350" algn="l" rtl="0">
              <a:lnSpc>
                <a:spcPct val="70000"/>
              </a:lnSpc>
              <a:spcBef>
                <a:spcPts val="0"/>
              </a:spcBef>
              <a:spcAft>
                <a:spcPts val="0"/>
              </a:spcAft>
              <a:buSzPts val="2500"/>
              <a:buFont typeface="Verdana"/>
              <a:buChar char="○"/>
            </a:pPr>
            <a:r>
              <a:rPr lang="en-US" sz="2500">
                <a:latin typeface="Verdana"/>
                <a:ea typeface="Verdana"/>
                <a:cs typeface="Verdana"/>
                <a:sym typeface="Verdana"/>
              </a:rPr>
              <a:t>What is their favorite/least favorite text taught that year?</a:t>
            </a:r>
            <a:endParaRPr sz="2500">
              <a:latin typeface="Verdana"/>
              <a:ea typeface="Verdana"/>
              <a:cs typeface="Verdana"/>
              <a:sym typeface="Verdana"/>
            </a:endParaRPr>
          </a:p>
          <a:p>
            <a:pPr marL="0" lvl="0" indent="0" algn="l" rtl="0">
              <a:lnSpc>
                <a:spcPct val="70000"/>
              </a:lnSpc>
              <a:spcBef>
                <a:spcPts val="1000"/>
              </a:spcBef>
              <a:spcAft>
                <a:spcPts val="0"/>
              </a:spcAft>
              <a:buNone/>
            </a:pPr>
            <a:endParaRPr sz="1850"/>
          </a:p>
        </p:txBody>
      </p:sp>
      <p:sp>
        <p:nvSpPr>
          <p:cNvPr id="227" name="Google Shape;227;gd92f89e48e_0_46"/>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16</a:t>
            </a:fld>
            <a:endParaRPr/>
          </a:p>
        </p:txBody>
      </p:sp>
      <p:pic>
        <p:nvPicPr>
          <p:cNvPr id="228" name="Google Shape;228;gd92f89e48e_0_46" title="Collision Text Audit"/>
          <p:cNvPicPr preferRelativeResize="0"/>
          <p:nvPr/>
        </p:nvPicPr>
        <p:blipFill>
          <a:blip r:embed="rId3">
            <a:alphaModFix/>
          </a:blip>
          <a:stretch>
            <a:fillRect/>
          </a:stretch>
        </p:blipFill>
        <p:spPr>
          <a:xfrm>
            <a:off x="7048500" y="0"/>
            <a:ext cx="5143499"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dc055fec5b_1_18"/>
          <p:cNvSpPr txBox="1">
            <a:spLocks noGrp="1"/>
          </p:cNvSpPr>
          <p:nvPr>
            <p:ph type="title"/>
          </p:nvPr>
        </p:nvSpPr>
        <p:spPr>
          <a:xfrm>
            <a:off x="393150" y="347225"/>
            <a:ext cx="6684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The Teacher Text Audit -2</a:t>
            </a:r>
            <a:endParaRPr>
              <a:latin typeface="Verdana"/>
              <a:ea typeface="Verdana"/>
              <a:cs typeface="Verdana"/>
              <a:sym typeface="Verdana"/>
            </a:endParaRPr>
          </a:p>
        </p:txBody>
      </p:sp>
      <p:sp>
        <p:nvSpPr>
          <p:cNvPr id="235" name="Google Shape;235;gdc055fec5b_1_18"/>
          <p:cNvSpPr txBox="1">
            <a:spLocks noGrp="1"/>
          </p:cNvSpPr>
          <p:nvPr>
            <p:ph type="body" idx="1"/>
          </p:nvPr>
        </p:nvSpPr>
        <p:spPr>
          <a:xfrm>
            <a:off x="231300" y="1431150"/>
            <a:ext cx="7007700" cy="50460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endParaRPr sz="3000">
              <a:latin typeface="Verdana"/>
              <a:ea typeface="Verdana"/>
              <a:cs typeface="Verdana"/>
              <a:sym typeface="Verdana"/>
            </a:endParaRPr>
          </a:p>
          <a:p>
            <a:pPr marL="0" lvl="0" indent="0" algn="l" rtl="0">
              <a:lnSpc>
                <a:spcPct val="70000"/>
              </a:lnSpc>
              <a:spcBef>
                <a:spcPts val="1000"/>
              </a:spcBef>
              <a:spcAft>
                <a:spcPts val="0"/>
              </a:spcAft>
              <a:buSzPts val="688"/>
              <a:buNone/>
            </a:pPr>
            <a:r>
              <a:rPr lang="en-US" sz="3000">
                <a:latin typeface="Verdana"/>
                <a:ea typeface="Verdana"/>
                <a:cs typeface="Verdana"/>
                <a:sym typeface="Verdana"/>
              </a:rPr>
              <a:t>Task 2: Reflection and Analysis </a:t>
            </a:r>
            <a:endParaRPr sz="3000">
              <a:latin typeface="Verdana"/>
              <a:ea typeface="Verdana"/>
              <a:cs typeface="Verdana"/>
              <a:sym typeface="Verdana"/>
            </a:endParaRPr>
          </a:p>
          <a:p>
            <a:pPr marL="457200" lvl="0" indent="-419100" algn="l" rtl="0">
              <a:lnSpc>
                <a:spcPct val="70000"/>
              </a:lnSpc>
              <a:spcBef>
                <a:spcPts val="1000"/>
              </a:spcBef>
              <a:spcAft>
                <a:spcPts val="0"/>
              </a:spcAft>
              <a:buSzPts val="3000"/>
              <a:buFont typeface="Verdana"/>
              <a:buAutoNum type="arabicPeriod"/>
            </a:pPr>
            <a:r>
              <a:rPr lang="en-US" sz="3000">
                <a:latin typeface="Verdana"/>
                <a:ea typeface="Verdana"/>
                <a:cs typeface="Verdana"/>
                <a:sym typeface="Verdana"/>
              </a:rPr>
              <a:t>What is guiding the selection of the texts?</a:t>
            </a:r>
            <a:endParaRPr sz="3000">
              <a:latin typeface="Verdana"/>
              <a:ea typeface="Verdana"/>
              <a:cs typeface="Verdana"/>
              <a:sym typeface="Verdana"/>
            </a:endParaRPr>
          </a:p>
          <a:p>
            <a:pPr marL="914400" lvl="1" indent="-419100" algn="l" rtl="0">
              <a:lnSpc>
                <a:spcPct val="70000"/>
              </a:lnSpc>
              <a:spcBef>
                <a:spcPts val="0"/>
              </a:spcBef>
              <a:spcAft>
                <a:spcPts val="0"/>
              </a:spcAft>
              <a:buSzPts val="3000"/>
              <a:buFont typeface="Verdana"/>
              <a:buAutoNum type="alphaLcPeriod"/>
            </a:pPr>
            <a:r>
              <a:rPr lang="en-US" sz="3000">
                <a:latin typeface="Verdana"/>
                <a:ea typeface="Verdana"/>
                <a:cs typeface="Verdana"/>
                <a:sym typeface="Verdana"/>
              </a:rPr>
              <a:t>Curriculum? </a:t>
            </a:r>
            <a:endParaRPr sz="3000">
              <a:latin typeface="Verdana"/>
              <a:ea typeface="Verdana"/>
              <a:cs typeface="Verdana"/>
              <a:sym typeface="Verdana"/>
            </a:endParaRPr>
          </a:p>
          <a:p>
            <a:pPr marL="914400" lvl="1" indent="-419100" algn="l" rtl="0">
              <a:lnSpc>
                <a:spcPct val="70000"/>
              </a:lnSpc>
              <a:spcBef>
                <a:spcPts val="0"/>
              </a:spcBef>
              <a:spcAft>
                <a:spcPts val="0"/>
              </a:spcAft>
              <a:buSzPts val="3000"/>
              <a:buFont typeface="Verdana"/>
              <a:buAutoNum type="alphaLcPeriod"/>
            </a:pPr>
            <a:r>
              <a:rPr lang="en-US" sz="3000">
                <a:latin typeface="Verdana"/>
                <a:ea typeface="Verdana"/>
                <a:cs typeface="Verdana"/>
                <a:sym typeface="Verdana"/>
              </a:rPr>
              <a:t>Teacher preference?</a:t>
            </a:r>
            <a:endParaRPr sz="3000">
              <a:latin typeface="Verdana"/>
              <a:ea typeface="Verdana"/>
              <a:cs typeface="Verdana"/>
              <a:sym typeface="Verdana"/>
            </a:endParaRPr>
          </a:p>
          <a:p>
            <a:pPr marL="914400" lvl="1" indent="-419100" algn="l" rtl="0">
              <a:lnSpc>
                <a:spcPct val="70000"/>
              </a:lnSpc>
              <a:spcBef>
                <a:spcPts val="0"/>
              </a:spcBef>
              <a:spcAft>
                <a:spcPts val="0"/>
              </a:spcAft>
              <a:buSzPts val="3000"/>
              <a:buFont typeface="Verdana"/>
              <a:buAutoNum type="alphaLcPeriod"/>
            </a:pPr>
            <a:r>
              <a:rPr lang="en-US" sz="3000">
                <a:latin typeface="Verdana"/>
                <a:ea typeface="Verdana"/>
                <a:cs typeface="Verdana"/>
                <a:sym typeface="Verdana"/>
              </a:rPr>
              <a:t>Canon?</a:t>
            </a:r>
            <a:endParaRPr sz="3000">
              <a:latin typeface="Verdana"/>
              <a:ea typeface="Verdana"/>
              <a:cs typeface="Verdana"/>
              <a:sym typeface="Verdana"/>
            </a:endParaRPr>
          </a:p>
          <a:p>
            <a:pPr marL="914400" lvl="1" indent="-419100" algn="l" rtl="0">
              <a:lnSpc>
                <a:spcPct val="70000"/>
              </a:lnSpc>
              <a:spcBef>
                <a:spcPts val="0"/>
              </a:spcBef>
              <a:spcAft>
                <a:spcPts val="0"/>
              </a:spcAft>
              <a:buSzPts val="3000"/>
              <a:buFont typeface="Verdana"/>
              <a:buAutoNum type="alphaLcPeriod"/>
            </a:pPr>
            <a:r>
              <a:rPr lang="en-US" sz="3000">
                <a:latin typeface="Verdana"/>
                <a:ea typeface="Verdana"/>
                <a:cs typeface="Verdana"/>
                <a:sym typeface="Verdana"/>
              </a:rPr>
              <a:t>STUDENT?</a:t>
            </a:r>
            <a:endParaRPr sz="3000">
              <a:latin typeface="Verdana"/>
              <a:ea typeface="Verdana"/>
              <a:cs typeface="Verdana"/>
              <a:sym typeface="Verdana"/>
            </a:endParaRPr>
          </a:p>
          <a:p>
            <a:pPr marL="457200" lvl="0" indent="-419100" algn="l" rtl="0">
              <a:lnSpc>
                <a:spcPct val="70000"/>
              </a:lnSpc>
              <a:spcBef>
                <a:spcPts val="0"/>
              </a:spcBef>
              <a:spcAft>
                <a:spcPts val="0"/>
              </a:spcAft>
              <a:buSzPts val="3000"/>
              <a:buFont typeface="Verdana"/>
              <a:buAutoNum type="arabicPeriod"/>
            </a:pPr>
            <a:r>
              <a:rPr lang="en-US" sz="3000">
                <a:latin typeface="Verdana"/>
                <a:ea typeface="Verdana"/>
                <a:cs typeface="Verdana"/>
                <a:sym typeface="Verdana"/>
              </a:rPr>
              <a:t>Whose voices, histories, &amp; priorities are represented? (Level? Vertical? School-wide?)</a:t>
            </a:r>
            <a:endParaRPr sz="3000">
              <a:latin typeface="Verdana"/>
              <a:ea typeface="Verdana"/>
              <a:cs typeface="Verdana"/>
              <a:sym typeface="Verdana"/>
            </a:endParaRPr>
          </a:p>
          <a:p>
            <a:pPr marL="457200" lvl="0" indent="-419100" algn="l" rtl="0">
              <a:lnSpc>
                <a:spcPct val="70000"/>
              </a:lnSpc>
              <a:spcBef>
                <a:spcPts val="0"/>
              </a:spcBef>
              <a:spcAft>
                <a:spcPts val="0"/>
              </a:spcAft>
              <a:buSzPts val="3000"/>
              <a:buFont typeface="Verdana"/>
              <a:buAutoNum type="arabicPeriod"/>
            </a:pPr>
            <a:r>
              <a:rPr lang="en-US" sz="3000">
                <a:latin typeface="Verdana"/>
                <a:ea typeface="Verdana"/>
                <a:cs typeface="Verdana"/>
                <a:sym typeface="Verdana"/>
              </a:rPr>
              <a:t>How close are the students to the texts?</a:t>
            </a:r>
            <a:endParaRPr sz="3000">
              <a:latin typeface="Verdana"/>
              <a:ea typeface="Verdana"/>
              <a:cs typeface="Verdana"/>
              <a:sym typeface="Verdana"/>
            </a:endParaRPr>
          </a:p>
          <a:p>
            <a:pPr marL="457200" lvl="0" indent="-419100" algn="l" rtl="0">
              <a:lnSpc>
                <a:spcPct val="70000"/>
              </a:lnSpc>
              <a:spcBef>
                <a:spcPts val="0"/>
              </a:spcBef>
              <a:spcAft>
                <a:spcPts val="0"/>
              </a:spcAft>
              <a:buSzPts val="3000"/>
              <a:buFont typeface="Verdana"/>
              <a:buAutoNum type="arabicPeriod"/>
            </a:pPr>
            <a:r>
              <a:rPr lang="en-US" sz="3000">
                <a:latin typeface="Verdana"/>
                <a:ea typeface="Verdana"/>
                <a:cs typeface="Verdana"/>
                <a:sym typeface="Verdana"/>
              </a:rPr>
              <a:t>What can I change? </a:t>
            </a:r>
            <a:endParaRPr sz="3000">
              <a:latin typeface="Verdana"/>
              <a:ea typeface="Verdana"/>
              <a:cs typeface="Verdana"/>
              <a:sym typeface="Verdana"/>
            </a:endParaRPr>
          </a:p>
        </p:txBody>
      </p:sp>
      <p:sp>
        <p:nvSpPr>
          <p:cNvPr id="236" name="Google Shape;236;gdc055fec5b_1_1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17</a:t>
            </a:fld>
            <a:endParaRPr/>
          </a:p>
        </p:txBody>
      </p:sp>
      <p:pic>
        <p:nvPicPr>
          <p:cNvPr id="237" name="Google Shape;237;gdc055fec5b_1_18" title="Collision Text Audit"/>
          <p:cNvPicPr preferRelativeResize="0"/>
          <p:nvPr/>
        </p:nvPicPr>
        <p:blipFill>
          <a:blip r:embed="rId3">
            <a:alphaModFix/>
          </a:blip>
          <a:stretch>
            <a:fillRect/>
          </a:stretch>
        </p:blipFill>
        <p:spPr>
          <a:xfrm>
            <a:off x="7048500" y="0"/>
            <a:ext cx="5143499" cy="6857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dd3b6b7f41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a:latin typeface="Verdana"/>
                <a:ea typeface="Verdana"/>
                <a:cs typeface="Verdana"/>
                <a:sym typeface="Verdana"/>
              </a:rPr>
              <a:t>Culturally Responsive Text Audit Rubric</a:t>
            </a:r>
            <a:endParaRPr sz="4000">
              <a:latin typeface="Verdana"/>
              <a:ea typeface="Verdana"/>
              <a:cs typeface="Verdana"/>
              <a:sym typeface="Verdana"/>
            </a:endParaRPr>
          </a:p>
        </p:txBody>
      </p:sp>
      <p:sp>
        <p:nvSpPr>
          <p:cNvPr id="244" name="Google Shape;244;gdd3b6b7f41_0_1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18</a:t>
            </a:fld>
            <a:endParaRPr/>
          </a:p>
        </p:txBody>
      </p:sp>
      <p:pic>
        <p:nvPicPr>
          <p:cNvPr id="245" name="Google Shape;245;gdd3b6b7f41_0_15" title="Text Audit Rubric"/>
          <p:cNvPicPr preferRelativeResize="0"/>
          <p:nvPr/>
        </p:nvPicPr>
        <p:blipFill rotWithShape="1">
          <a:blip r:embed="rId3">
            <a:alphaModFix/>
          </a:blip>
          <a:srcRect l="2376" t="1868" r="3310" b="4216"/>
          <a:stretch/>
        </p:blipFill>
        <p:spPr>
          <a:xfrm>
            <a:off x="752825" y="1468200"/>
            <a:ext cx="10515599" cy="48667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dd3b6b7f41_0_22"/>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990"/>
              <a:buFont typeface="Arial"/>
              <a:buNone/>
            </a:pPr>
            <a:r>
              <a:rPr lang="en-US" sz="3259">
                <a:latin typeface="Verdana"/>
                <a:ea typeface="Verdana"/>
                <a:cs typeface="Verdana"/>
                <a:sym typeface="Verdana"/>
              </a:rPr>
              <a:t>Directions for the Identity and Character Bullseye</a:t>
            </a:r>
            <a:endParaRPr sz="3259">
              <a:latin typeface="Verdana"/>
              <a:ea typeface="Verdana"/>
              <a:cs typeface="Verdana"/>
              <a:sym typeface="Verdana"/>
            </a:endParaRPr>
          </a:p>
          <a:p>
            <a:pPr marL="0" lvl="0" indent="0" algn="l" rtl="0">
              <a:spcBef>
                <a:spcPts val="0"/>
              </a:spcBef>
              <a:spcAft>
                <a:spcPts val="0"/>
              </a:spcAft>
              <a:buSzPts val="990"/>
              <a:buNone/>
            </a:pPr>
            <a:endParaRPr sz="3959">
              <a:latin typeface="Verdana"/>
              <a:ea typeface="Verdana"/>
              <a:cs typeface="Verdana"/>
              <a:sym typeface="Verdana"/>
            </a:endParaRPr>
          </a:p>
        </p:txBody>
      </p:sp>
      <p:sp>
        <p:nvSpPr>
          <p:cNvPr id="252" name="Google Shape;252;gdd3b6b7f41_0_22"/>
          <p:cNvSpPr txBox="1">
            <a:spLocks noGrp="1"/>
          </p:cNvSpPr>
          <p:nvPr>
            <p:ph type="body" idx="1"/>
          </p:nvPr>
        </p:nvSpPr>
        <p:spPr>
          <a:xfrm>
            <a:off x="839788" y="135731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sz="3700">
                <a:latin typeface="Verdana"/>
                <a:ea typeface="Verdana"/>
                <a:cs typeface="Verdana"/>
                <a:sym typeface="Verdana"/>
              </a:rPr>
              <a:t>Directions</a:t>
            </a:r>
            <a:endParaRPr sz="3700">
              <a:latin typeface="Verdana"/>
              <a:ea typeface="Verdana"/>
              <a:cs typeface="Verdana"/>
              <a:sym typeface="Verdana"/>
            </a:endParaRPr>
          </a:p>
        </p:txBody>
      </p:sp>
      <p:sp>
        <p:nvSpPr>
          <p:cNvPr id="253" name="Google Shape;253;gdd3b6b7f41_0_2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19</a:t>
            </a:fld>
            <a:endParaRPr>
              <a:latin typeface="Verdana"/>
              <a:ea typeface="Verdana"/>
              <a:cs typeface="Verdana"/>
              <a:sym typeface="Verdana"/>
            </a:endParaRPr>
          </a:p>
        </p:txBody>
      </p:sp>
      <p:sp>
        <p:nvSpPr>
          <p:cNvPr id="254" name="Google Shape;254;gdd3b6b7f41_0_22"/>
          <p:cNvSpPr txBox="1">
            <a:spLocks noGrp="1"/>
          </p:cNvSpPr>
          <p:nvPr>
            <p:ph type="body" idx="2"/>
          </p:nvPr>
        </p:nvSpPr>
        <p:spPr>
          <a:xfrm>
            <a:off x="839800" y="2170575"/>
            <a:ext cx="5157900" cy="40206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1018"/>
              <a:buNone/>
            </a:pPr>
            <a:r>
              <a:rPr lang="en-US" sz="2590">
                <a:latin typeface="Verdana"/>
                <a:ea typeface="Verdana"/>
                <a:cs typeface="Verdana"/>
                <a:sym typeface="Verdana"/>
              </a:rPr>
              <a:t>Task 1- Students create “social” labels for the identity bullseye either collectively or individually. </a:t>
            </a:r>
            <a:endParaRPr sz="2590">
              <a:latin typeface="Verdana"/>
              <a:ea typeface="Verdana"/>
              <a:cs typeface="Verdana"/>
              <a:sym typeface="Verdana"/>
            </a:endParaRPr>
          </a:p>
          <a:p>
            <a:pPr marL="0" lvl="0" indent="0" algn="l" rtl="0">
              <a:lnSpc>
                <a:spcPct val="80000"/>
              </a:lnSpc>
              <a:spcBef>
                <a:spcPts val="1000"/>
              </a:spcBef>
              <a:spcAft>
                <a:spcPts val="0"/>
              </a:spcAft>
              <a:buSzPts val="1018"/>
              <a:buNone/>
            </a:pPr>
            <a:r>
              <a:rPr lang="en-US" sz="2590">
                <a:latin typeface="Verdana"/>
                <a:ea typeface="Verdana"/>
                <a:cs typeface="Verdana"/>
                <a:sym typeface="Verdana"/>
              </a:rPr>
              <a:t>Task 2 - Students reflect on their individual identities by placing the circles on the bullseye. </a:t>
            </a:r>
            <a:endParaRPr sz="2590">
              <a:latin typeface="Verdana"/>
              <a:ea typeface="Verdana"/>
              <a:cs typeface="Verdana"/>
              <a:sym typeface="Verdana"/>
            </a:endParaRPr>
          </a:p>
          <a:p>
            <a:pPr marL="0" lvl="0" indent="0" algn="l" rtl="0">
              <a:lnSpc>
                <a:spcPct val="80000"/>
              </a:lnSpc>
              <a:spcBef>
                <a:spcPts val="1000"/>
              </a:spcBef>
              <a:spcAft>
                <a:spcPts val="0"/>
              </a:spcAft>
              <a:buSzPts val="1018"/>
              <a:buNone/>
            </a:pPr>
            <a:r>
              <a:rPr lang="en-US" sz="2590">
                <a:latin typeface="Verdana"/>
                <a:ea typeface="Verdana"/>
                <a:cs typeface="Verdana"/>
                <a:sym typeface="Verdana"/>
              </a:rPr>
              <a:t>Task 3 - Students can share.</a:t>
            </a:r>
            <a:endParaRPr sz="2590">
              <a:latin typeface="Verdana"/>
              <a:ea typeface="Verdana"/>
              <a:cs typeface="Verdana"/>
              <a:sym typeface="Verdana"/>
            </a:endParaRPr>
          </a:p>
          <a:p>
            <a:pPr marL="0" lvl="0" indent="0" algn="l" rtl="0">
              <a:lnSpc>
                <a:spcPct val="80000"/>
              </a:lnSpc>
              <a:spcBef>
                <a:spcPts val="1000"/>
              </a:spcBef>
              <a:spcAft>
                <a:spcPts val="0"/>
              </a:spcAft>
              <a:buSzPts val="1018"/>
              <a:buNone/>
            </a:pPr>
            <a:r>
              <a:rPr lang="en-US" sz="2590">
                <a:solidFill>
                  <a:schemeClr val="accent5"/>
                </a:solidFill>
                <a:latin typeface="Verdana"/>
                <a:ea typeface="Verdana"/>
                <a:cs typeface="Verdana"/>
                <a:sym typeface="Verdana"/>
              </a:rPr>
              <a:t>* This is a great beginning of the year activity to build relationships and culture. </a:t>
            </a:r>
            <a:endParaRPr sz="2590">
              <a:solidFill>
                <a:schemeClr val="accent5"/>
              </a:solidFill>
              <a:latin typeface="Verdana"/>
              <a:ea typeface="Verdana"/>
              <a:cs typeface="Verdana"/>
              <a:sym typeface="Verdana"/>
            </a:endParaRPr>
          </a:p>
        </p:txBody>
      </p:sp>
      <p:sp>
        <p:nvSpPr>
          <p:cNvPr id="255" name="Google Shape;255;gdd3b6b7f41_0_22"/>
          <p:cNvSpPr txBox="1">
            <a:spLocks noGrp="1"/>
          </p:cNvSpPr>
          <p:nvPr>
            <p:ph type="body" idx="3"/>
          </p:nvPr>
        </p:nvSpPr>
        <p:spPr>
          <a:xfrm>
            <a:off x="6172200" y="135731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sz="3700">
                <a:latin typeface="Verdana"/>
                <a:ea typeface="Verdana"/>
                <a:cs typeface="Verdana"/>
                <a:sym typeface="Verdana"/>
              </a:rPr>
              <a:t>Bullseye Levels</a:t>
            </a:r>
            <a:endParaRPr sz="3700">
              <a:latin typeface="Verdana"/>
              <a:ea typeface="Verdana"/>
              <a:cs typeface="Verdana"/>
              <a:sym typeface="Verdana"/>
            </a:endParaRPr>
          </a:p>
        </p:txBody>
      </p:sp>
      <p:sp>
        <p:nvSpPr>
          <p:cNvPr id="256" name="Google Shape;256;gdd3b6b7f41_0_22"/>
          <p:cNvSpPr txBox="1">
            <a:spLocks noGrp="1"/>
          </p:cNvSpPr>
          <p:nvPr>
            <p:ph type="body" idx="4"/>
          </p:nvPr>
        </p:nvSpPr>
        <p:spPr>
          <a:xfrm>
            <a:off x="6172200" y="2170575"/>
            <a:ext cx="5183100" cy="40206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a:latin typeface="Verdana"/>
                <a:ea typeface="Verdana"/>
                <a:cs typeface="Verdana"/>
                <a:sym typeface="Verdana"/>
              </a:rPr>
              <a:t>Green- Your identity in this area matches the dominant culture in society.</a:t>
            </a:r>
            <a:endParaRPr>
              <a:latin typeface="Verdana"/>
              <a:ea typeface="Verdana"/>
              <a:cs typeface="Verdana"/>
              <a:sym typeface="Verdana"/>
            </a:endParaRPr>
          </a:p>
          <a:p>
            <a:pPr marL="0" lvl="0" indent="0" algn="l" rtl="0">
              <a:spcBef>
                <a:spcPts val="1000"/>
              </a:spcBef>
              <a:spcAft>
                <a:spcPts val="0"/>
              </a:spcAft>
              <a:buNone/>
            </a:pPr>
            <a:r>
              <a:rPr lang="en-US">
                <a:latin typeface="Verdana"/>
                <a:ea typeface="Verdana"/>
                <a:cs typeface="Verdana"/>
                <a:sym typeface="Verdana"/>
              </a:rPr>
              <a:t>Yellow- You are marginalized in this area as compared to the dominant culture.</a:t>
            </a:r>
            <a:endParaRPr>
              <a:latin typeface="Verdana"/>
              <a:ea typeface="Verdana"/>
              <a:cs typeface="Verdana"/>
              <a:sym typeface="Verdana"/>
            </a:endParaRPr>
          </a:p>
          <a:p>
            <a:pPr marL="0" lvl="0" indent="0" algn="l" rtl="0">
              <a:spcBef>
                <a:spcPts val="1000"/>
              </a:spcBef>
              <a:spcAft>
                <a:spcPts val="0"/>
              </a:spcAft>
              <a:buNone/>
            </a:pPr>
            <a:r>
              <a:rPr lang="en-US">
                <a:latin typeface="Verdana"/>
                <a:ea typeface="Verdana"/>
                <a:cs typeface="Verdana"/>
                <a:sym typeface="Verdana"/>
              </a:rPr>
              <a:t>Red- Your identity in this area, combined with another aspect of your identity leads to you being multiply marginalized in this area.</a:t>
            </a:r>
            <a:endParaRPr>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1000" dirty="0" smtClean="0">
                <a:solidFill>
                  <a:schemeClr val="bg1"/>
                </a:solidFill>
              </a:rPr>
              <a:t>overview</a:t>
            </a:r>
            <a:endParaRPr lang="en-US" sz="1000" dirty="0">
              <a:solidFill>
                <a:schemeClr val="bg1"/>
              </a:solidFill>
            </a:endParaRPr>
          </a:p>
        </p:txBody>
      </p:sp>
      <p:sp>
        <p:nvSpPr>
          <p:cNvPr id="106" name="Google Shape;106;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a:t>
            </a:fld>
            <a:endParaRPr/>
          </a:p>
        </p:txBody>
      </p:sp>
      <p:sp>
        <p:nvSpPr>
          <p:cNvPr id="107" name="Google Shape;107;p2"/>
          <p:cNvSpPr txBox="1">
            <a:spLocks noGrp="1"/>
          </p:cNvSpPr>
          <p:nvPr>
            <p:ph type="body" idx="4294967295"/>
          </p:nvPr>
        </p:nvSpPr>
        <p:spPr>
          <a:xfrm>
            <a:off x="0" y="857250"/>
            <a:ext cx="5157788" cy="823913"/>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200" dirty="0">
                <a:latin typeface="Verdana"/>
                <a:ea typeface="Verdana"/>
                <a:cs typeface="Verdana"/>
                <a:sym typeface="Verdana"/>
              </a:rPr>
              <a:t>OVERVIEW:</a:t>
            </a:r>
            <a:endParaRPr dirty="0">
              <a:latin typeface="Verdana"/>
              <a:ea typeface="Verdana"/>
              <a:cs typeface="Verdana"/>
              <a:sym typeface="Verdana"/>
            </a:endParaRPr>
          </a:p>
        </p:txBody>
      </p:sp>
      <p:sp>
        <p:nvSpPr>
          <p:cNvPr id="108" name="Google Shape;108;p2"/>
          <p:cNvSpPr txBox="1">
            <a:spLocks noGrp="1"/>
          </p:cNvSpPr>
          <p:nvPr>
            <p:ph type="body" idx="4294967295"/>
          </p:nvPr>
        </p:nvSpPr>
        <p:spPr>
          <a:xfrm>
            <a:off x="0" y="1806575"/>
            <a:ext cx="5157788" cy="4324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5400"/>
              <a:buFont typeface="Trebuchet MS"/>
              <a:buNone/>
            </a:pPr>
            <a:r>
              <a:rPr lang="en-US" sz="2700">
                <a:latin typeface="Verdana"/>
                <a:ea typeface="Verdana"/>
                <a:cs typeface="Verdana"/>
                <a:sym typeface="Verdana"/>
              </a:rPr>
              <a:t>Our classrooms are microcosms reflecting the reality of our complex world.  As systems evolve and diversify the Honors and Advanced Placement tracks, it is important to address both </a:t>
            </a:r>
            <a:r>
              <a:rPr lang="en-US" sz="2700" b="1">
                <a:latin typeface="Verdana"/>
                <a:ea typeface="Verdana"/>
                <a:cs typeface="Verdana"/>
                <a:sym typeface="Verdana"/>
              </a:rPr>
              <a:t>engagement</a:t>
            </a:r>
            <a:r>
              <a:rPr lang="en-US" sz="2700">
                <a:latin typeface="Verdana"/>
                <a:ea typeface="Verdana"/>
                <a:cs typeface="Verdana"/>
                <a:sym typeface="Verdana"/>
              </a:rPr>
              <a:t> and </a:t>
            </a:r>
            <a:r>
              <a:rPr lang="en-US" sz="2700" b="1">
                <a:latin typeface="Verdana"/>
                <a:ea typeface="Verdana"/>
                <a:cs typeface="Verdana"/>
                <a:sym typeface="Verdana"/>
              </a:rPr>
              <a:t>retention</a:t>
            </a:r>
            <a:r>
              <a:rPr lang="en-US" sz="2700">
                <a:latin typeface="Verdana"/>
                <a:ea typeface="Verdana"/>
                <a:cs typeface="Verdana"/>
                <a:sym typeface="Verdana"/>
              </a:rPr>
              <a:t> by </a:t>
            </a:r>
            <a:r>
              <a:rPr lang="en-US" sz="2700" b="1">
                <a:latin typeface="Verdana"/>
                <a:ea typeface="Verdana"/>
                <a:cs typeface="Verdana"/>
                <a:sym typeface="Verdana"/>
              </a:rPr>
              <a:t>guiding</a:t>
            </a:r>
            <a:r>
              <a:rPr lang="en-US" sz="2700">
                <a:latin typeface="Verdana"/>
                <a:ea typeface="Verdana"/>
                <a:cs typeface="Verdana"/>
                <a:sym typeface="Verdana"/>
              </a:rPr>
              <a:t> students through </a:t>
            </a:r>
            <a:r>
              <a:rPr lang="en-US" sz="2700" b="1">
                <a:latin typeface="Verdana"/>
                <a:ea typeface="Verdana"/>
                <a:cs typeface="Verdana"/>
                <a:sym typeface="Verdana"/>
              </a:rPr>
              <a:t>authentic texts</a:t>
            </a:r>
            <a:r>
              <a:rPr lang="en-US" sz="2700">
                <a:latin typeface="Verdana"/>
                <a:ea typeface="Verdana"/>
                <a:cs typeface="Verdana"/>
                <a:sym typeface="Verdana"/>
              </a:rPr>
              <a:t>. </a:t>
            </a:r>
            <a:endParaRPr sz="2700">
              <a:latin typeface="Verdana"/>
              <a:ea typeface="Verdana"/>
              <a:cs typeface="Verdana"/>
              <a:sym typeface="Verdana"/>
            </a:endParaRPr>
          </a:p>
          <a:p>
            <a:pPr marL="0" lvl="0" indent="0" algn="l" rtl="0">
              <a:spcBef>
                <a:spcPts val="1000"/>
              </a:spcBef>
              <a:spcAft>
                <a:spcPts val="0"/>
              </a:spcAft>
              <a:buNone/>
            </a:pPr>
            <a:endParaRPr sz="2700">
              <a:latin typeface="Verdana"/>
              <a:ea typeface="Verdana"/>
              <a:cs typeface="Verdana"/>
              <a:sym typeface="Verdana"/>
            </a:endParaRPr>
          </a:p>
        </p:txBody>
      </p:sp>
      <p:sp>
        <p:nvSpPr>
          <p:cNvPr id="109" name="Google Shape;109;p2"/>
          <p:cNvSpPr txBox="1">
            <a:spLocks noGrp="1"/>
          </p:cNvSpPr>
          <p:nvPr>
            <p:ph type="body" idx="4294967295"/>
          </p:nvPr>
        </p:nvSpPr>
        <p:spPr>
          <a:xfrm>
            <a:off x="7008813" y="857250"/>
            <a:ext cx="5183187" cy="823913"/>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sz="3200">
                <a:latin typeface="Verdana"/>
                <a:ea typeface="Verdana"/>
                <a:cs typeface="Verdana"/>
                <a:sym typeface="Verdana"/>
              </a:rPr>
              <a:t>PURPOSE:</a:t>
            </a:r>
            <a:endParaRPr sz="3200">
              <a:latin typeface="Verdana"/>
              <a:ea typeface="Verdana"/>
              <a:cs typeface="Verdana"/>
              <a:sym typeface="Verdana"/>
            </a:endParaRPr>
          </a:p>
        </p:txBody>
      </p:sp>
      <p:sp>
        <p:nvSpPr>
          <p:cNvPr id="110" name="Google Shape;110;p2"/>
          <p:cNvSpPr txBox="1">
            <a:spLocks noGrp="1"/>
          </p:cNvSpPr>
          <p:nvPr>
            <p:ph type="body" idx="4294967295"/>
          </p:nvPr>
        </p:nvSpPr>
        <p:spPr>
          <a:xfrm>
            <a:off x="7008813" y="2127250"/>
            <a:ext cx="5183187" cy="3684588"/>
          </a:xfrm>
          <a:prstGeom prst="rect">
            <a:avLst/>
          </a:prstGeom>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accent1"/>
              </a:buClr>
              <a:buSzPts val="5400"/>
              <a:buFont typeface="Trebuchet MS"/>
              <a:buNone/>
            </a:pPr>
            <a:r>
              <a:rPr lang="en-US" sz="2700">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This session will examine research on the impact of </a:t>
            </a:r>
            <a:r>
              <a:rPr lang="en-US" sz="2700" b="1">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rigor</a:t>
            </a:r>
            <a:r>
              <a:rPr lang="en-US" sz="2700">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and </a:t>
            </a:r>
            <a:r>
              <a:rPr lang="en-US" sz="2700" b="1">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culturally relevant literature</a:t>
            </a:r>
            <a:r>
              <a:rPr lang="en-US" sz="2700">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
            </a:r>
            <a:r>
              <a:rPr lang="en-US" sz="2700">
                <a:latin typeface="Verdana"/>
                <a:ea typeface="Verdana"/>
                <a:cs typeface="Verdana"/>
                <a:sym typeface="Verdana"/>
              </a:rPr>
              <a:t> in addition to exploring </a:t>
            </a:r>
            <a:r>
              <a:rPr lang="en-US" sz="2700" b="1">
                <a:latin typeface="Verdana"/>
                <a:ea typeface="Verdana"/>
                <a:cs typeface="Verdana"/>
                <a:sym typeface="Verdana"/>
              </a:rPr>
              <a:t>instructional strategies, backwards designed assessments, and student work samples</a:t>
            </a:r>
            <a:r>
              <a:rPr lang="en-US" sz="2700">
                <a:latin typeface="Verdana"/>
                <a:ea typeface="Verdana"/>
                <a:cs typeface="Verdana"/>
                <a:sym typeface="Verdana"/>
              </a:rPr>
              <a:t>.</a:t>
            </a:r>
            <a:endParaRPr sz="2700">
              <a:latin typeface="Verdana"/>
              <a:ea typeface="Verdana"/>
              <a:cs typeface="Verdana"/>
              <a:sym typeface="Verdana"/>
            </a:endParaRPr>
          </a:p>
          <a:p>
            <a:pPr marL="0" lvl="0" indent="0" algn="l" rtl="0">
              <a:lnSpc>
                <a:spcPct val="80000"/>
              </a:lnSpc>
              <a:spcBef>
                <a:spcPts val="1000"/>
              </a:spcBef>
              <a:spcAft>
                <a:spcPts val="0"/>
              </a:spcAft>
              <a:buNone/>
            </a:pPr>
            <a:endParaRPr sz="27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dd3b6b7f41_0_81"/>
          <p:cNvSpPr txBox="1">
            <a:spLocks noGrp="1"/>
          </p:cNvSpPr>
          <p:nvPr>
            <p:ph type="title"/>
          </p:nvPr>
        </p:nvSpPr>
        <p:spPr>
          <a:xfrm>
            <a:off x="838200" y="257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Bullseye Template</a:t>
            </a:r>
            <a:endParaRPr>
              <a:latin typeface="Verdana"/>
              <a:ea typeface="Verdana"/>
              <a:cs typeface="Verdana"/>
              <a:sym typeface="Verdana"/>
            </a:endParaRPr>
          </a:p>
        </p:txBody>
      </p:sp>
      <p:sp>
        <p:nvSpPr>
          <p:cNvPr id="263" name="Google Shape;263;gdd3b6b7f41_0_8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20</a:t>
            </a:fld>
            <a:endParaRPr/>
          </a:p>
        </p:txBody>
      </p:sp>
      <p:pic>
        <p:nvPicPr>
          <p:cNvPr id="264" name="Google Shape;264;gdd3b6b7f41_0_81" title="Bullseye Template"/>
          <p:cNvPicPr preferRelativeResize="0"/>
          <p:nvPr/>
        </p:nvPicPr>
        <p:blipFill>
          <a:blip r:embed="rId3">
            <a:alphaModFix/>
          </a:blip>
          <a:stretch>
            <a:fillRect/>
          </a:stretch>
        </p:blipFill>
        <p:spPr>
          <a:xfrm>
            <a:off x="1061650" y="1314450"/>
            <a:ext cx="9814668" cy="5543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dd3b6b7f41_0_93"/>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659">
                <a:latin typeface="Verdana"/>
                <a:ea typeface="Verdana"/>
                <a:cs typeface="Verdana"/>
                <a:sym typeface="Verdana"/>
              </a:rPr>
              <a:t>Directions for the Identity and Character Bullseye Level 2</a:t>
            </a:r>
            <a:endParaRPr sz="3659">
              <a:latin typeface="Verdana"/>
              <a:ea typeface="Verdana"/>
              <a:cs typeface="Verdana"/>
              <a:sym typeface="Verdana"/>
            </a:endParaRPr>
          </a:p>
          <a:p>
            <a:pPr marL="0" lvl="0" indent="0" algn="l" rtl="0">
              <a:spcBef>
                <a:spcPts val="0"/>
              </a:spcBef>
              <a:spcAft>
                <a:spcPts val="0"/>
              </a:spcAft>
              <a:buSzPts val="990"/>
              <a:buNone/>
            </a:pPr>
            <a:endParaRPr sz="3959">
              <a:latin typeface="Verdana"/>
              <a:ea typeface="Verdana"/>
              <a:cs typeface="Verdana"/>
              <a:sym typeface="Verdana"/>
            </a:endParaRPr>
          </a:p>
        </p:txBody>
      </p:sp>
      <p:sp>
        <p:nvSpPr>
          <p:cNvPr id="271" name="Google Shape;271;gdd3b6b7f41_0_93"/>
          <p:cNvSpPr txBox="1">
            <a:spLocks noGrp="1"/>
          </p:cNvSpPr>
          <p:nvPr>
            <p:ph type="body" idx="1"/>
          </p:nvPr>
        </p:nvSpPr>
        <p:spPr>
          <a:xfrm>
            <a:off x="839788" y="1357313"/>
            <a:ext cx="5157900" cy="823800"/>
          </a:xfrm>
          <a:prstGeom prst="rect">
            <a:avLst/>
          </a:prstGeom>
        </p:spPr>
        <p:txBody>
          <a:bodyPr spcFirstLastPara="1" wrap="square" lIns="91425" tIns="45700" rIns="91425" bIns="45700" anchor="b" anchorCtr="0">
            <a:normAutofit/>
          </a:bodyPr>
          <a:lstStyle/>
          <a:p>
            <a:pPr marL="0" lvl="0" indent="0" algn="l" rtl="0">
              <a:lnSpc>
                <a:spcPct val="70000"/>
              </a:lnSpc>
              <a:spcBef>
                <a:spcPts val="1000"/>
              </a:spcBef>
              <a:spcAft>
                <a:spcPts val="0"/>
              </a:spcAft>
              <a:buSzPts val="1018"/>
              <a:buNone/>
            </a:pPr>
            <a:r>
              <a:rPr lang="en-US" sz="2822">
                <a:latin typeface="Verdana"/>
                <a:ea typeface="Verdana"/>
                <a:cs typeface="Verdana"/>
                <a:sym typeface="Verdana"/>
              </a:rPr>
              <a:t>Option 1 - How close am I to this character?</a:t>
            </a:r>
            <a:endParaRPr sz="2822">
              <a:latin typeface="Verdana"/>
              <a:ea typeface="Verdana"/>
              <a:cs typeface="Verdana"/>
              <a:sym typeface="Verdana"/>
            </a:endParaRPr>
          </a:p>
        </p:txBody>
      </p:sp>
      <p:sp>
        <p:nvSpPr>
          <p:cNvPr id="272" name="Google Shape;272;gdd3b6b7f41_0_9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Verdana"/>
                <a:ea typeface="Verdana"/>
                <a:cs typeface="Verdana"/>
                <a:sym typeface="Verdana"/>
              </a:rPr>
              <a:t>21</a:t>
            </a:fld>
            <a:endParaRPr>
              <a:latin typeface="Verdana"/>
              <a:ea typeface="Verdana"/>
              <a:cs typeface="Verdana"/>
              <a:sym typeface="Verdana"/>
            </a:endParaRPr>
          </a:p>
        </p:txBody>
      </p:sp>
      <p:sp>
        <p:nvSpPr>
          <p:cNvPr id="273" name="Google Shape;273;gdd3b6b7f41_0_93"/>
          <p:cNvSpPr txBox="1">
            <a:spLocks noGrp="1"/>
          </p:cNvSpPr>
          <p:nvPr>
            <p:ph type="body" idx="2"/>
          </p:nvPr>
        </p:nvSpPr>
        <p:spPr>
          <a:xfrm>
            <a:off x="839800" y="2170575"/>
            <a:ext cx="5157900" cy="42399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1018"/>
              <a:buNone/>
            </a:pPr>
            <a:r>
              <a:rPr lang="en-US" sz="2590">
                <a:latin typeface="Verdana"/>
                <a:ea typeface="Verdana"/>
                <a:cs typeface="Verdana"/>
                <a:sym typeface="Verdana"/>
              </a:rPr>
              <a:t>The template is now their individual identity bullseye. </a:t>
            </a:r>
            <a:endParaRPr sz="2590">
              <a:latin typeface="Verdana"/>
              <a:ea typeface="Verdana"/>
              <a:cs typeface="Verdana"/>
              <a:sym typeface="Verdana"/>
            </a:endParaRPr>
          </a:p>
          <a:p>
            <a:pPr marL="0" lvl="0" indent="0" algn="l" rtl="0">
              <a:lnSpc>
                <a:spcPct val="80000"/>
              </a:lnSpc>
              <a:spcBef>
                <a:spcPts val="1000"/>
              </a:spcBef>
              <a:spcAft>
                <a:spcPts val="0"/>
              </a:spcAft>
              <a:buSzPts val="1018"/>
              <a:buNone/>
            </a:pPr>
            <a:r>
              <a:rPr lang="en-US" sz="2590">
                <a:latin typeface="Verdana"/>
                <a:ea typeface="Verdana"/>
                <a:cs typeface="Verdana"/>
                <a:sym typeface="Verdana"/>
              </a:rPr>
              <a:t>Task 1 - Students mark the template with a different shape/color for a specific character.</a:t>
            </a:r>
            <a:endParaRPr sz="2590">
              <a:latin typeface="Verdana"/>
              <a:ea typeface="Verdana"/>
              <a:cs typeface="Verdana"/>
              <a:sym typeface="Verdana"/>
            </a:endParaRPr>
          </a:p>
          <a:p>
            <a:pPr marL="0" lvl="0" indent="0" algn="l" rtl="0">
              <a:lnSpc>
                <a:spcPct val="80000"/>
              </a:lnSpc>
              <a:spcBef>
                <a:spcPts val="1000"/>
              </a:spcBef>
              <a:spcAft>
                <a:spcPts val="0"/>
              </a:spcAft>
              <a:buSzPts val="1018"/>
              <a:buNone/>
            </a:pPr>
            <a:r>
              <a:rPr lang="en-US" sz="2590">
                <a:latin typeface="Verdana"/>
                <a:ea typeface="Verdana"/>
                <a:cs typeface="Verdana"/>
                <a:sym typeface="Verdana"/>
              </a:rPr>
              <a:t>Task 2 - Students can share and compare.</a:t>
            </a:r>
            <a:endParaRPr sz="2590">
              <a:latin typeface="Verdana"/>
              <a:ea typeface="Verdana"/>
              <a:cs typeface="Verdana"/>
              <a:sym typeface="Verdana"/>
            </a:endParaRPr>
          </a:p>
          <a:p>
            <a:pPr marL="0" lvl="0" indent="0" algn="l" rtl="0">
              <a:lnSpc>
                <a:spcPct val="80000"/>
              </a:lnSpc>
              <a:spcBef>
                <a:spcPts val="1000"/>
              </a:spcBef>
              <a:spcAft>
                <a:spcPts val="0"/>
              </a:spcAft>
              <a:buSzPts val="1018"/>
              <a:buNone/>
            </a:pPr>
            <a:r>
              <a:rPr lang="en-US" sz="2590">
                <a:solidFill>
                  <a:schemeClr val="accent5"/>
                </a:solidFill>
                <a:latin typeface="Verdana"/>
                <a:ea typeface="Verdana"/>
                <a:cs typeface="Verdana"/>
                <a:sym typeface="Verdana"/>
              </a:rPr>
              <a:t>* This is a great reflection for teachers to see how the students connect to the characters. </a:t>
            </a:r>
            <a:endParaRPr sz="2590">
              <a:solidFill>
                <a:schemeClr val="accent5"/>
              </a:solidFill>
              <a:latin typeface="Verdana"/>
              <a:ea typeface="Verdana"/>
              <a:cs typeface="Verdana"/>
              <a:sym typeface="Verdana"/>
            </a:endParaRPr>
          </a:p>
        </p:txBody>
      </p:sp>
      <p:sp>
        <p:nvSpPr>
          <p:cNvPr id="274" name="Google Shape;274;gdd3b6b7f41_0_93"/>
          <p:cNvSpPr txBox="1">
            <a:spLocks noGrp="1"/>
          </p:cNvSpPr>
          <p:nvPr>
            <p:ph type="body" idx="3"/>
          </p:nvPr>
        </p:nvSpPr>
        <p:spPr>
          <a:xfrm>
            <a:off x="6172200" y="1357313"/>
            <a:ext cx="5183100" cy="823800"/>
          </a:xfrm>
          <a:prstGeom prst="rect">
            <a:avLst/>
          </a:prstGeom>
        </p:spPr>
        <p:txBody>
          <a:bodyPr spcFirstLastPara="1" wrap="square" lIns="91425" tIns="45700" rIns="91425" bIns="45700" anchor="b" anchorCtr="0">
            <a:normAutofit/>
          </a:bodyPr>
          <a:lstStyle/>
          <a:p>
            <a:pPr marL="0" lvl="0" indent="0" algn="l" rtl="0">
              <a:lnSpc>
                <a:spcPct val="70000"/>
              </a:lnSpc>
              <a:spcBef>
                <a:spcPts val="1000"/>
              </a:spcBef>
              <a:spcAft>
                <a:spcPts val="0"/>
              </a:spcAft>
              <a:buSzPts val="1018"/>
              <a:buNone/>
            </a:pPr>
            <a:r>
              <a:rPr lang="en-US" sz="2822">
                <a:latin typeface="Verdana"/>
                <a:ea typeface="Verdana"/>
                <a:cs typeface="Verdana"/>
                <a:sym typeface="Verdana"/>
              </a:rPr>
              <a:t>Option 2 - Character analysis</a:t>
            </a:r>
            <a:endParaRPr sz="2822">
              <a:latin typeface="Verdana"/>
              <a:ea typeface="Verdana"/>
              <a:cs typeface="Verdana"/>
              <a:sym typeface="Verdana"/>
            </a:endParaRPr>
          </a:p>
        </p:txBody>
      </p:sp>
      <p:sp>
        <p:nvSpPr>
          <p:cNvPr id="275" name="Google Shape;275;gdd3b6b7f41_0_93"/>
          <p:cNvSpPr txBox="1">
            <a:spLocks noGrp="1"/>
          </p:cNvSpPr>
          <p:nvPr>
            <p:ph type="body" idx="4"/>
          </p:nvPr>
        </p:nvSpPr>
        <p:spPr>
          <a:xfrm>
            <a:off x="6172200" y="2280225"/>
            <a:ext cx="5183100" cy="40206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1000"/>
              </a:spcBef>
              <a:spcAft>
                <a:spcPts val="0"/>
              </a:spcAft>
              <a:buClr>
                <a:schemeClr val="dk1"/>
              </a:buClr>
              <a:buSzPts val="1018"/>
              <a:buFont typeface="Arial"/>
              <a:buNone/>
            </a:pPr>
            <a:r>
              <a:rPr lang="en-US" sz="2590">
                <a:latin typeface="Verdana"/>
                <a:ea typeface="Verdana"/>
                <a:cs typeface="Verdana"/>
                <a:sym typeface="Verdana"/>
              </a:rPr>
              <a:t>Task 1- Students create “social” labels for the identity bullseye either collectively or individually. </a:t>
            </a:r>
            <a:endParaRPr sz="2590">
              <a:latin typeface="Verdana"/>
              <a:ea typeface="Verdana"/>
              <a:cs typeface="Verdana"/>
              <a:sym typeface="Verdana"/>
            </a:endParaRPr>
          </a:p>
          <a:p>
            <a:pPr marL="0" lvl="0" indent="0" algn="l" rtl="0">
              <a:lnSpc>
                <a:spcPct val="80000"/>
              </a:lnSpc>
              <a:spcBef>
                <a:spcPts val="1000"/>
              </a:spcBef>
              <a:spcAft>
                <a:spcPts val="0"/>
              </a:spcAft>
              <a:buClr>
                <a:schemeClr val="dk1"/>
              </a:buClr>
              <a:buSzPts val="1018"/>
              <a:buFont typeface="Arial"/>
              <a:buNone/>
            </a:pPr>
            <a:r>
              <a:rPr lang="en-US" sz="2590">
                <a:latin typeface="Verdana"/>
                <a:ea typeface="Verdana"/>
                <a:cs typeface="Verdana"/>
                <a:sym typeface="Verdana"/>
              </a:rPr>
              <a:t>Task 2 - Students reflect on specific characters and provide textual support for their target location.</a:t>
            </a:r>
            <a:endParaRPr sz="2590">
              <a:latin typeface="Verdana"/>
              <a:ea typeface="Verdana"/>
              <a:cs typeface="Verdana"/>
              <a:sym typeface="Verdana"/>
            </a:endParaRPr>
          </a:p>
          <a:p>
            <a:pPr marL="0" lvl="0" indent="0" algn="l" rtl="0">
              <a:lnSpc>
                <a:spcPct val="80000"/>
              </a:lnSpc>
              <a:spcBef>
                <a:spcPts val="1000"/>
              </a:spcBef>
              <a:spcAft>
                <a:spcPts val="0"/>
              </a:spcAft>
              <a:buClr>
                <a:schemeClr val="dk1"/>
              </a:buClr>
              <a:buSzPts val="1018"/>
              <a:buFont typeface="Arial"/>
              <a:buNone/>
            </a:pPr>
            <a:r>
              <a:rPr lang="en-US" sz="2590">
                <a:latin typeface="Verdana"/>
                <a:ea typeface="Verdana"/>
                <a:cs typeface="Verdana"/>
                <a:sym typeface="Verdana"/>
              </a:rPr>
              <a:t>Task 3 - Students can share.</a:t>
            </a:r>
            <a:endParaRPr>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dc85daba0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i="1">
                <a:latin typeface="Verdana"/>
                <a:ea typeface="Verdana"/>
                <a:cs typeface="Verdana"/>
                <a:sym typeface="Verdana"/>
              </a:rPr>
              <a:t>The Hate U Give, </a:t>
            </a:r>
            <a:r>
              <a:rPr lang="en-US">
                <a:latin typeface="Verdana"/>
                <a:ea typeface="Verdana"/>
                <a:cs typeface="Verdana"/>
                <a:sym typeface="Verdana"/>
              </a:rPr>
              <a:t>by Angie Thomas </a:t>
            </a:r>
            <a:endParaRPr>
              <a:latin typeface="Verdana"/>
              <a:ea typeface="Verdana"/>
              <a:cs typeface="Verdana"/>
              <a:sym typeface="Verdana"/>
            </a:endParaRPr>
          </a:p>
        </p:txBody>
      </p:sp>
      <p:sp>
        <p:nvSpPr>
          <p:cNvPr id="282" name="Google Shape;282;gdc85daba0d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22</a:t>
            </a:fld>
            <a:endParaRPr/>
          </a:p>
        </p:txBody>
      </p:sp>
      <p:pic>
        <p:nvPicPr>
          <p:cNvPr id="283" name="Google Shape;283;gdc85daba0d_0_0" title="Bullseye Template Example 1"/>
          <p:cNvPicPr preferRelativeResize="0"/>
          <p:nvPr/>
        </p:nvPicPr>
        <p:blipFill>
          <a:blip r:embed="rId3">
            <a:alphaModFix/>
          </a:blip>
          <a:stretch>
            <a:fillRect/>
          </a:stretch>
        </p:blipFill>
        <p:spPr>
          <a:xfrm>
            <a:off x="1126152" y="1329450"/>
            <a:ext cx="9824764" cy="552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dd3b6b7f41_0_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Othello Character Complexity Charts</a:t>
            </a:r>
            <a:endParaRPr>
              <a:latin typeface="Verdana"/>
              <a:ea typeface="Verdana"/>
              <a:cs typeface="Verdana"/>
              <a:sym typeface="Verdana"/>
            </a:endParaRPr>
          </a:p>
        </p:txBody>
      </p:sp>
      <p:sp>
        <p:nvSpPr>
          <p:cNvPr id="290" name="Google Shape;290;gdd3b6b7f41_0_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23</a:t>
            </a:fld>
            <a:endParaRPr/>
          </a:p>
        </p:txBody>
      </p:sp>
      <p:pic>
        <p:nvPicPr>
          <p:cNvPr id="291" name="Google Shape;291;gdd3b6b7f41_0_3" title="Bullseye Template Example 2"/>
          <p:cNvPicPr preferRelativeResize="0"/>
          <p:nvPr/>
        </p:nvPicPr>
        <p:blipFill>
          <a:blip r:embed="rId3">
            <a:alphaModFix/>
          </a:blip>
          <a:stretch>
            <a:fillRect/>
          </a:stretch>
        </p:blipFill>
        <p:spPr>
          <a:xfrm>
            <a:off x="838200" y="1517325"/>
            <a:ext cx="8081135" cy="4817600"/>
          </a:xfrm>
          <a:prstGeom prst="rect">
            <a:avLst/>
          </a:prstGeom>
          <a:noFill/>
          <a:ln>
            <a:noFill/>
          </a:ln>
        </p:spPr>
      </p:pic>
      <p:sp>
        <p:nvSpPr>
          <p:cNvPr id="292" name="Google Shape;292;gdd3b6b7f41_0_3"/>
          <p:cNvSpPr txBox="1"/>
          <p:nvPr/>
        </p:nvSpPr>
        <p:spPr>
          <a:xfrm>
            <a:off x="9029700" y="1517325"/>
            <a:ext cx="27432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a:solidFill>
                  <a:schemeClr val="accent1"/>
                </a:solidFill>
                <a:latin typeface="Verdana"/>
                <a:ea typeface="Verdana"/>
                <a:cs typeface="Verdana"/>
                <a:sym typeface="Verdana"/>
              </a:rPr>
              <a:t>1,2.15-25</a:t>
            </a:r>
            <a:endParaRPr sz="2400">
              <a:solidFill>
                <a:schemeClr val="accen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accent1"/>
                </a:solidFill>
                <a:latin typeface="Verdana"/>
                <a:ea typeface="Verdana"/>
                <a:cs typeface="Verdana"/>
                <a:sym typeface="Verdana"/>
              </a:rPr>
              <a:t>“The services I have done for</a:t>
            </a:r>
            <a:endParaRPr sz="2400">
              <a:solidFill>
                <a:schemeClr val="accen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accent1"/>
                </a:solidFill>
                <a:latin typeface="Verdana"/>
                <a:ea typeface="Verdana"/>
                <a:cs typeface="Verdana"/>
                <a:sym typeface="Verdana"/>
              </a:rPr>
              <a:t>the Venetian government will count for more than</a:t>
            </a:r>
            <a:endParaRPr sz="2400">
              <a:solidFill>
                <a:schemeClr val="accen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accent1"/>
                </a:solidFill>
                <a:latin typeface="Verdana"/>
                <a:ea typeface="Verdana"/>
                <a:cs typeface="Verdana"/>
                <a:sym typeface="Verdana"/>
              </a:rPr>
              <a:t>his complaints will. (...) I’m as noble as the woman I’ve married.”</a:t>
            </a:r>
            <a:endParaRPr sz="2400">
              <a:solidFill>
                <a:schemeClr val="accent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dc9e24aea4_0_43"/>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Building the Bridge Between Honors and AP</a:t>
            </a:r>
            <a:endParaRPr>
              <a:latin typeface="Verdana"/>
              <a:ea typeface="Verdana"/>
              <a:cs typeface="Verdana"/>
              <a:sym typeface="Verdana"/>
            </a:endParaRPr>
          </a:p>
        </p:txBody>
      </p:sp>
      <p:sp>
        <p:nvSpPr>
          <p:cNvPr id="299" name="Google Shape;299;gdc9e24aea4_0_43"/>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latin typeface="Verdana"/>
                <a:ea typeface="Verdana"/>
                <a:cs typeface="Verdana"/>
                <a:sym typeface="Verdana"/>
              </a:rPr>
              <a:t>Design and implement mirrored instructional strategies that foster deeper literary analysis with culturally relevant literature. </a:t>
            </a:r>
            <a:endParaRPr>
              <a:latin typeface="Verdana"/>
              <a:ea typeface="Verdana"/>
              <a:cs typeface="Verdana"/>
              <a:sym typeface="Verdana"/>
            </a:endParaRPr>
          </a:p>
        </p:txBody>
      </p:sp>
      <p:sp>
        <p:nvSpPr>
          <p:cNvPr id="300" name="Google Shape;300;gdc9e24aea4_0_4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24</a:t>
            </a:fld>
            <a:endParaRPr>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d92f899809_0_89"/>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latin typeface="Verdana"/>
                <a:ea typeface="Verdana"/>
                <a:cs typeface="Verdana"/>
                <a:sym typeface="Verdana"/>
              </a:rPr>
              <a:t>Honors English 9: Unit Performance Task </a:t>
            </a:r>
            <a:endParaRPr sz="3900">
              <a:latin typeface="Verdana"/>
              <a:ea typeface="Verdana"/>
              <a:cs typeface="Verdana"/>
              <a:sym typeface="Verdana"/>
            </a:endParaRPr>
          </a:p>
        </p:txBody>
      </p:sp>
      <p:sp>
        <p:nvSpPr>
          <p:cNvPr id="307" name="Google Shape;307;gd92f899809_0_89"/>
          <p:cNvSpPr txBox="1">
            <a:spLocks noGrp="1"/>
          </p:cNvSpPr>
          <p:nvPr>
            <p:ph type="body" idx="1"/>
          </p:nvPr>
        </p:nvSpPr>
        <p:spPr>
          <a:xfrm>
            <a:off x="839788" y="1681163"/>
            <a:ext cx="5157900" cy="8238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The Standards of Learning  </a:t>
            </a:r>
            <a:endParaRPr>
              <a:latin typeface="Verdana"/>
              <a:ea typeface="Verdana"/>
              <a:cs typeface="Verdana"/>
              <a:sym typeface="Verdana"/>
            </a:endParaRPr>
          </a:p>
        </p:txBody>
      </p:sp>
      <p:sp>
        <p:nvSpPr>
          <p:cNvPr id="308" name="Google Shape;308;gd92f899809_0_8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25</a:t>
            </a:fld>
            <a:endParaRPr>
              <a:latin typeface="Verdana"/>
              <a:ea typeface="Verdana"/>
              <a:cs typeface="Verdana"/>
              <a:sym typeface="Verdana"/>
            </a:endParaRPr>
          </a:p>
        </p:txBody>
      </p:sp>
      <p:sp>
        <p:nvSpPr>
          <p:cNvPr id="309" name="Google Shape;309;gd92f899809_0_89"/>
          <p:cNvSpPr txBox="1">
            <a:spLocks noGrp="1"/>
          </p:cNvSpPr>
          <p:nvPr>
            <p:ph type="body" idx="2"/>
          </p:nvPr>
        </p:nvSpPr>
        <p:spPr>
          <a:xfrm>
            <a:off x="839788" y="2505075"/>
            <a:ext cx="5157900" cy="3684600"/>
          </a:xfrm>
          <a:prstGeom prst="rect">
            <a:avLst/>
          </a:prstGeom>
          <a:ln w="2857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457200" lvl="0" indent="0" algn="l" rtl="0">
              <a:spcBef>
                <a:spcPts val="1000"/>
              </a:spcBef>
              <a:spcAft>
                <a:spcPts val="0"/>
              </a:spcAft>
              <a:buNone/>
            </a:pPr>
            <a:endParaRPr sz="2600">
              <a:latin typeface="Verdana"/>
              <a:ea typeface="Verdana"/>
              <a:cs typeface="Verdana"/>
              <a:sym typeface="Verdana"/>
            </a:endParaRPr>
          </a:p>
          <a:p>
            <a:pPr marL="457200" lvl="0" indent="-330200" algn="l" rtl="0">
              <a:spcBef>
                <a:spcPts val="1000"/>
              </a:spcBef>
              <a:spcAft>
                <a:spcPts val="0"/>
              </a:spcAft>
              <a:buSzPts val="1600"/>
              <a:buFont typeface="Verdana"/>
              <a:buChar char="❖"/>
            </a:pPr>
            <a:r>
              <a:rPr lang="en-US" sz="2600">
                <a:latin typeface="Verdana"/>
                <a:ea typeface="Verdana"/>
                <a:cs typeface="Verdana"/>
                <a:sym typeface="Verdana"/>
              </a:rPr>
              <a:t>9.4i Specific word choice, syntax &amp; purpose</a:t>
            </a:r>
            <a:endParaRPr sz="2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US" sz="2600">
                <a:latin typeface="Verdana"/>
                <a:ea typeface="Verdana"/>
                <a:cs typeface="Verdana"/>
                <a:sym typeface="Verdana"/>
              </a:rPr>
              <a:t>9.5d Author’s intended purpose &amp; main idea</a:t>
            </a:r>
            <a:endParaRPr sz="2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US" sz="2600">
                <a:latin typeface="Verdana"/>
                <a:ea typeface="Verdana"/>
                <a:cs typeface="Verdana"/>
                <a:sym typeface="Verdana"/>
              </a:rPr>
              <a:t>9.5e Summarize, paraphrase, and synthesize </a:t>
            </a:r>
            <a:endParaRPr sz="2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US" sz="2600">
                <a:latin typeface="Verdana"/>
                <a:ea typeface="Verdana"/>
                <a:cs typeface="Verdana"/>
                <a:sym typeface="Verdana"/>
              </a:rPr>
              <a:t>9.6e Purpose &amp; thesis statement</a:t>
            </a:r>
            <a:endParaRPr sz="2600">
              <a:latin typeface="Verdana"/>
              <a:ea typeface="Verdana"/>
              <a:cs typeface="Verdana"/>
              <a:sym typeface="Verdana"/>
            </a:endParaRPr>
          </a:p>
          <a:p>
            <a:pPr marL="0" lvl="0" indent="0" algn="l" rtl="0">
              <a:spcBef>
                <a:spcPts val="1000"/>
              </a:spcBef>
              <a:spcAft>
                <a:spcPts val="0"/>
              </a:spcAft>
              <a:buNone/>
            </a:pPr>
            <a:endParaRPr>
              <a:latin typeface="Verdana"/>
              <a:ea typeface="Verdana"/>
              <a:cs typeface="Verdana"/>
              <a:sym typeface="Verdana"/>
            </a:endParaRPr>
          </a:p>
        </p:txBody>
      </p:sp>
      <p:sp>
        <p:nvSpPr>
          <p:cNvPr id="310" name="Google Shape;310;gd92f899809_0_89"/>
          <p:cNvSpPr txBox="1">
            <a:spLocks noGrp="1"/>
          </p:cNvSpPr>
          <p:nvPr>
            <p:ph type="body" idx="3"/>
          </p:nvPr>
        </p:nvSpPr>
        <p:spPr>
          <a:xfrm>
            <a:off x="6172200" y="1681163"/>
            <a:ext cx="5183100" cy="8238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The Learning Targets </a:t>
            </a:r>
            <a:endParaRPr>
              <a:latin typeface="Verdana"/>
              <a:ea typeface="Verdana"/>
              <a:cs typeface="Verdana"/>
              <a:sym typeface="Verdana"/>
            </a:endParaRPr>
          </a:p>
        </p:txBody>
      </p:sp>
      <p:sp>
        <p:nvSpPr>
          <p:cNvPr id="311" name="Google Shape;311;gd92f899809_0_89"/>
          <p:cNvSpPr txBox="1">
            <a:spLocks noGrp="1"/>
          </p:cNvSpPr>
          <p:nvPr>
            <p:ph type="body" idx="4"/>
          </p:nvPr>
        </p:nvSpPr>
        <p:spPr>
          <a:xfrm>
            <a:off x="6172200" y="2505075"/>
            <a:ext cx="5183100" cy="36846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70000"/>
              </a:lnSpc>
              <a:spcBef>
                <a:spcPts val="1000"/>
              </a:spcBef>
              <a:spcAft>
                <a:spcPts val="0"/>
              </a:spcAft>
              <a:buNone/>
            </a:pPr>
            <a:endParaRPr sz="2600">
              <a:latin typeface="Verdana"/>
              <a:ea typeface="Verdana"/>
              <a:cs typeface="Verdana"/>
              <a:sym typeface="Verdana"/>
            </a:endParaRPr>
          </a:p>
          <a:p>
            <a:pPr marL="457200" lvl="0" indent="-330200" algn="l" rtl="0">
              <a:spcBef>
                <a:spcPts val="1000"/>
              </a:spcBef>
              <a:spcAft>
                <a:spcPts val="0"/>
              </a:spcAft>
              <a:buSzPts val="1600"/>
              <a:buFont typeface="Verdana"/>
              <a:buChar char="❖"/>
            </a:pPr>
            <a:r>
              <a:rPr lang="en-US" sz="2600">
                <a:latin typeface="Verdana"/>
                <a:ea typeface="Verdana"/>
                <a:cs typeface="Verdana"/>
                <a:sym typeface="Verdana"/>
              </a:rPr>
              <a:t>I am learning how words impact the purpose and audience of a text.</a:t>
            </a:r>
            <a:endParaRPr sz="2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US" sz="2600">
                <a:latin typeface="Verdana"/>
                <a:ea typeface="Verdana"/>
                <a:cs typeface="Verdana"/>
                <a:sym typeface="Verdana"/>
              </a:rPr>
              <a:t>Understanding word choice will also help me understand an author’s goal in writing. </a:t>
            </a:r>
            <a:endParaRPr sz="2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US" sz="2600">
                <a:latin typeface="Verdana"/>
                <a:ea typeface="Verdana"/>
                <a:cs typeface="Verdana"/>
                <a:sym typeface="Verdana"/>
              </a:rPr>
              <a:t>I will analyze “The Hill We Climb” by Amanda Gorman for its impact on the audience.</a:t>
            </a:r>
            <a:endParaRPr sz="2400">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daa5d6919d_0_112"/>
          <p:cNvSpPr txBox="1">
            <a:spLocks noGrp="1"/>
          </p:cNvSpPr>
          <p:nvPr>
            <p:ph type="title"/>
          </p:nvPr>
        </p:nvSpPr>
        <p:spPr>
          <a:xfrm>
            <a:off x="838200" y="11009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Guided Analysis of “The Hill We Climb” </a:t>
            </a:r>
            <a:endParaRPr>
              <a:latin typeface="Verdana"/>
              <a:ea typeface="Verdana"/>
              <a:cs typeface="Verdana"/>
              <a:sym typeface="Verdana"/>
            </a:endParaRPr>
          </a:p>
        </p:txBody>
      </p:sp>
      <p:sp>
        <p:nvSpPr>
          <p:cNvPr id="318" name="Google Shape;318;gdaa5d6919d_0_112"/>
          <p:cNvSpPr txBox="1">
            <a:spLocks noGrp="1"/>
          </p:cNvSpPr>
          <p:nvPr>
            <p:ph type="body" idx="1"/>
          </p:nvPr>
        </p:nvSpPr>
        <p:spPr>
          <a:xfrm>
            <a:off x="838200" y="414181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SzPts val="852"/>
              <a:buNone/>
            </a:pPr>
            <a:r>
              <a:rPr lang="en-US" sz="2460">
                <a:latin typeface="Verdana"/>
                <a:ea typeface="Verdana"/>
                <a:cs typeface="Verdana"/>
                <a:sym typeface="Verdana"/>
              </a:rPr>
              <a:t>Good writers use a variety of vocabulary, techniques, syntax, and purposes to create messages targeted to a specific audience.  Take a look at Amanda Gorman’s inaugural poem, “The Hill We Climb.” Why do you think people are so impressed by her delivery? What words or phrases made this piece so ideal for the occasion?</a:t>
            </a:r>
            <a:endParaRPr sz="2460">
              <a:latin typeface="Verdana"/>
              <a:ea typeface="Verdana"/>
              <a:cs typeface="Verdana"/>
              <a:sym typeface="Verdana"/>
            </a:endParaRPr>
          </a:p>
          <a:p>
            <a:pPr marL="0" lvl="0" indent="0" algn="l" rtl="0">
              <a:spcBef>
                <a:spcPts val="1000"/>
              </a:spcBef>
              <a:spcAft>
                <a:spcPts val="0"/>
              </a:spcAft>
              <a:buSzPts val="852"/>
              <a:buNone/>
            </a:pPr>
            <a:endParaRPr sz="2460">
              <a:latin typeface="Verdana"/>
              <a:ea typeface="Verdana"/>
              <a:cs typeface="Verdana"/>
              <a:sym typeface="Verdana"/>
            </a:endParaRPr>
          </a:p>
        </p:txBody>
      </p:sp>
      <p:sp>
        <p:nvSpPr>
          <p:cNvPr id="319" name="Google Shape;319;gdaa5d6919d_0_11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26</a:t>
            </a:fld>
            <a:endParaRPr>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daa5d6919d_0_6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Examine the Text </a:t>
            </a:r>
            <a:endParaRPr>
              <a:latin typeface="Verdana"/>
              <a:ea typeface="Verdana"/>
              <a:cs typeface="Verdana"/>
              <a:sym typeface="Verdana"/>
            </a:endParaRPr>
          </a:p>
        </p:txBody>
      </p:sp>
      <p:sp>
        <p:nvSpPr>
          <p:cNvPr id="326" name="Google Shape;326;gdaa5d6919d_0_60"/>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Rigor </a:t>
            </a:r>
            <a:endParaRPr>
              <a:latin typeface="Verdana"/>
              <a:ea typeface="Verdana"/>
              <a:cs typeface="Verdana"/>
              <a:sym typeface="Verdana"/>
            </a:endParaRPr>
          </a:p>
        </p:txBody>
      </p:sp>
      <p:sp>
        <p:nvSpPr>
          <p:cNvPr id="327" name="Google Shape;327;gdaa5d6919d_0_60"/>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400">
                <a:latin typeface="Verdana"/>
                <a:ea typeface="Verdana"/>
                <a:cs typeface="Verdana"/>
                <a:sym typeface="Verdana"/>
              </a:rPr>
              <a:t>✔ Incorporates the use of multiple literary elements and techniques. </a:t>
            </a:r>
            <a:endParaRPr sz="2400">
              <a:latin typeface="Verdana"/>
              <a:ea typeface="Verdana"/>
              <a:cs typeface="Verdana"/>
              <a:sym typeface="Verdana"/>
            </a:endParaRPr>
          </a:p>
          <a:p>
            <a:pPr marL="0" lvl="0" indent="0" algn="l" rtl="0">
              <a:spcBef>
                <a:spcPts val="1000"/>
              </a:spcBef>
              <a:spcAft>
                <a:spcPts val="0"/>
              </a:spcAft>
              <a:buNone/>
            </a:pPr>
            <a:r>
              <a:rPr lang="en-US" sz="2400">
                <a:latin typeface="Verdana"/>
                <a:ea typeface="Verdana"/>
                <a:cs typeface="Verdana"/>
                <a:sym typeface="Verdana"/>
              </a:rPr>
              <a:t>✔ Several layers of meaning demonstrated through word choice.  </a:t>
            </a:r>
            <a:endParaRPr sz="2400">
              <a:latin typeface="Verdana"/>
              <a:ea typeface="Verdana"/>
              <a:cs typeface="Verdana"/>
              <a:sym typeface="Verdana"/>
            </a:endParaRPr>
          </a:p>
          <a:p>
            <a:pPr marL="0" lvl="0" indent="0" algn="l" rtl="0">
              <a:spcBef>
                <a:spcPts val="1000"/>
              </a:spcBef>
              <a:spcAft>
                <a:spcPts val="0"/>
              </a:spcAft>
              <a:buNone/>
            </a:pPr>
            <a:r>
              <a:rPr lang="en-US" sz="2400">
                <a:latin typeface="Verdana"/>
                <a:ea typeface="Verdana"/>
                <a:cs typeface="Verdana"/>
                <a:sym typeface="Verdana"/>
              </a:rPr>
              <a:t>✔ Varied sentence lengths and text structures. </a:t>
            </a:r>
            <a:endParaRPr sz="2400">
              <a:latin typeface="Verdana"/>
              <a:ea typeface="Verdana"/>
              <a:cs typeface="Verdana"/>
              <a:sym typeface="Verdana"/>
            </a:endParaRPr>
          </a:p>
          <a:p>
            <a:pPr marL="0" lvl="0" indent="0" algn="l" rtl="0">
              <a:spcBef>
                <a:spcPts val="1000"/>
              </a:spcBef>
              <a:spcAft>
                <a:spcPts val="0"/>
              </a:spcAft>
              <a:buNone/>
            </a:pPr>
            <a:r>
              <a:rPr lang="en-US" sz="2400">
                <a:latin typeface="Verdana"/>
                <a:ea typeface="Verdana"/>
                <a:cs typeface="Verdana"/>
                <a:sym typeface="Verdana"/>
              </a:rPr>
              <a:t>✔ Promotes inquiry of current events.</a:t>
            </a:r>
            <a:endParaRPr sz="2400">
              <a:latin typeface="Verdana"/>
              <a:ea typeface="Verdana"/>
              <a:cs typeface="Verdana"/>
              <a:sym typeface="Verdana"/>
            </a:endParaRPr>
          </a:p>
          <a:p>
            <a:pPr marL="0" lvl="0" indent="0" algn="l" rtl="0">
              <a:spcBef>
                <a:spcPts val="1000"/>
              </a:spcBef>
              <a:spcAft>
                <a:spcPts val="0"/>
              </a:spcAft>
              <a:buClr>
                <a:schemeClr val="dk1"/>
              </a:buClr>
              <a:buSzPts val="1100"/>
              <a:buFont typeface="Arial"/>
              <a:buNone/>
            </a:pPr>
            <a:endParaRPr sz="2400">
              <a:latin typeface="Verdana"/>
              <a:ea typeface="Verdana"/>
              <a:cs typeface="Verdana"/>
              <a:sym typeface="Verdana"/>
            </a:endParaRPr>
          </a:p>
        </p:txBody>
      </p:sp>
      <p:sp>
        <p:nvSpPr>
          <p:cNvPr id="328" name="Google Shape;328;gdaa5d6919d_0_6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27</a:t>
            </a:fld>
            <a:endParaRPr>
              <a:latin typeface="Verdana"/>
              <a:ea typeface="Verdana"/>
              <a:cs typeface="Verdana"/>
              <a:sym typeface="Verdana"/>
            </a:endParaRPr>
          </a:p>
        </p:txBody>
      </p:sp>
      <p:sp>
        <p:nvSpPr>
          <p:cNvPr id="329" name="Google Shape;329;gdaa5d6919d_0_60"/>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Relevance </a:t>
            </a:r>
            <a:endParaRPr>
              <a:latin typeface="Verdana"/>
              <a:ea typeface="Verdana"/>
              <a:cs typeface="Verdana"/>
              <a:sym typeface="Verdana"/>
            </a:endParaRPr>
          </a:p>
        </p:txBody>
      </p:sp>
      <p:sp>
        <p:nvSpPr>
          <p:cNvPr id="330" name="Google Shape;330;gdaa5d6919d_0_60"/>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a:latin typeface="Verdana"/>
                <a:ea typeface="Verdana"/>
                <a:cs typeface="Verdana"/>
                <a:sym typeface="Verdana"/>
              </a:rPr>
              <a:t>✔ Delivered by the youngest inaugural poet in US history. </a:t>
            </a:r>
            <a:endParaRPr sz="2400">
              <a:latin typeface="Verdana"/>
              <a:ea typeface="Verdana"/>
              <a:cs typeface="Verdana"/>
              <a:sym typeface="Verdana"/>
            </a:endParaRPr>
          </a:p>
          <a:p>
            <a:pPr marL="0" lvl="0" indent="0" algn="l" rtl="0">
              <a:spcBef>
                <a:spcPts val="1000"/>
              </a:spcBef>
              <a:spcAft>
                <a:spcPts val="0"/>
              </a:spcAft>
              <a:buNone/>
            </a:pPr>
            <a:r>
              <a:rPr lang="en-US" sz="2400">
                <a:latin typeface="Verdana"/>
                <a:ea typeface="Verdana"/>
                <a:cs typeface="Verdana"/>
                <a:sym typeface="Verdana"/>
              </a:rPr>
              <a:t>✔ The speaker’s identity is intersectional--Black, (formerly) speech impaired, and female. </a:t>
            </a:r>
            <a:endParaRPr sz="2400">
              <a:latin typeface="Verdana"/>
              <a:ea typeface="Verdana"/>
              <a:cs typeface="Verdana"/>
              <a:sym typeface="Verdana"/>
            </a:endParaRPr>
          </a:p>
          <a:p>
            <a:pPr marL="0" lvl="0" indent="0" algn="l" rtl="0">
              <a:spcBef>
                <a:spcPts val="1000"/>
              </a:spcBef>
              <a:spcAft>
                <a:spcPts val="0"/>
              </a:spcAft>
              <a:buClr>
                <a:schemeClr val="dk1"/>
              </a:buClr>
              <a:buSzPts val="1100"/>
              <a:buFont typeface="Arial"/>
              <a:buNone/>
            </a:pPr>
            <a:r>
              <a:rPr lang="en-US" sz="2400">
                <a:latin typeface="Verdana"/>
                <a:ea typeface="Verdana"/>
                <a:cs typeface="Verdana"/>
                <a:sym typeface="Verdana"/>
              </a:rPr>
              <a:t>✔ Alludes to issues, ideas, and situations unique to US current events. </a:t>
            </a:r>
            <a:endParaRPr sz="24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daa5d6919d_0_8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How do we “guide” literary analysis? </a:t>
            </a:r>
            <a:endParaRPr>
              <a:latin typeface="Verdana"/>
              <a:ea typeface="Verdana"/>
              <a:cs typeface="Verdana"/>
              <a:sym typeface="Verdana"/>
            </a:endParaRPr>
          </a:p>
        </p:txBody>
      </p:sp>
      <p:sp>
        <p:nvSpPr>
          <p:cNvPr id="337" name="Google Shape;337;gdaa5d6919d_0_8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latin typeface="Verdana"/>
                <a:ea typeface="Verdana"/>
                <a:cs typeface="Verdana"/>
                <a:sym typeface="Verdana"/>
              </a:rPr>
              <a:t>Designate specific skills to address the text and provide structured support for each skill. </a:t>
            </a:r>
            <a:endParaRPr>
              <a:latin typeface="Verdana"/>
              <a:ea typeface="Verdana"/>
              <a:cs typeface="Verdana"/>
              <a:sym typeface="Verdana"/>
            </a:endParaRPr>
          </a:p>
        </p:txBody>
      </p:sp>
      <p:sp>
        <p:nvSpPr>
          <p:cNvPr id="338" name="Google Shape;338;gdaa5d6919d_0_8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28</a:t>
            </a:fld>
            <a:endParaRPr>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daa5d6919d_0_72"/>
          <p:cNvSpPr txBox="1">
            <a:spLocks noGrp="1"/>
          </p:cNvSpPr>
          <p:nvPr>
            <p:ph type="title"/>
          </p:nvPr>
        </p:nvSpPr>
        <p:spPr>
          <a:xfrm>
            <a:off x="839800" y="457200"/>
            <a:ext cx="4693200" cy="93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500">
                <a:latin typeface="Verdana"/>
                <a:ea typeface="Verdana"/>
                <a:cs typeface="Verdana"/>
                <a:sym typeface="Verdana"/>
              </a:rPr>
              <a:t>Accessing the Text</a:t>
            </a:r>
            <a:endParaRPr sz="3500">
              <a:latin typeface="Verdana"/>
              <a:ea typeface="Verdana"/>
              <a:cs typeface="Verdana"/>
              <a:sym typeface="Verdana"/>
            </a:endParaRPr>
          </a:p>
        </p:txBody>
      </p:sp>
      <p:sp>
        <p:nvSpPr>
          <p:cNvPr id="345" name="Google Shape;345;gdaa5d6919d_0_72"/>
          <p:cNvSpPr txBox="1">
            <a:spLocks noGrp="1"/>
          </p:cNvSpPr>
          <p:nvPr>
            <p:ph type="body" idx="1"/>
          </p:nvPr>
        </p:nvSpPr>
        <p:spPr>
          <a:xfrm>
            <a:off x="839788" y="1842525"/>
            <a:ext cx="3932100" cy="3811500"/>
          </a:xfrm>
          <a:prstGeom prst="rect">
            <a:avLst/>
          </a:prstGeom>
        </p:spPr>
        <p:txBody>
          <a:bodyPr spcFirstLastPara="1" wrap="square" lIns="91425" tIns="45700" rIns="91425" bIns="45700" anchor="t" anchorCtr="0">
            <a:normAutofit fontScale="92500"/>
          </a:bodyPr>
          <a:lstStyle/>
          <a:p>
            <a:pPr marL="457200" lvl="0" indent="-387350" algn="l" rtl="0">
              <a:spcBef>
                <a:spcPts val="1000"/>
              </a:spcBef>
              <a:spcAft>
                <a:spcPts val="0"/>
              </a:spcAft>
              <a:buSzPts val="2500"/>
              <a:buFont typeface="Verdana"/>
              <a:buChar char="❖"/>
            </a:pPr>
            <a:r>
              <a:rPr lang="en-US" sz="2500">
                <a:latin typeface="Verdana"/>
                <a:ea typeface="Verdana"/>
                <a:cs typeface="Verdana"/>
                <a:sym typeface="Verdana"/>
              </a:rPr>
              <a:t>Build students’ background knowledge using real people, authentic conversations, and current events. </a:t>
            </a:r>
            <a:endParaRPr sz="2500">
              <a:latin typeface="Verdana"/>
              <a:ea typeface="Verdana"/>
              <a:cs typeface="Verdana"/>
              <a:sym typeface="Verdana"/>
            </a:endParaRPr>
          </a:p>
          <a:p>
            <a:pPr marL="457200" lvl="0" indent="-387350" algn="l" rtl="0">
              <a:spcBef>
                <a:spcPts val="0"/>
              </a:spcBef>
              <a:spcAft>
                <a:spcPts val="0"/>
              </a:spcAft>
              <a:buSzPts val="2500"/>
              <a:buFont typeface="Verdana"/>
              <a:buChar char="❖"/>
            </a:pPr>
            <a:r>
              <a:rPr lang="en-US" sz="2500">
                <a:latin typeface="Verdana"/>
                <a:ea typeface="Verdana"/>
                <a:cs typeface="Verdana"/>
                <a:sym typeface="Verdana"/>
              </a:rPr>
              <a:t>Show evidence of background knowledge through writing prior to reading. </a:t>
            </a:r>
            <a:endParaRPr sz="2500">
              <a:latin typeface="Verdana"/>
              <a:ea typeface="Verdana"/>
              <a:cs typeface="Verdana"/>
              <a:sym typeface="Verdana"/>
            </a:endParaRPr>
          </a:p>
        </p:txBody>
      </p:sp>
      <p:sp>
        <p:nvSpPr>
          <p:cNvPr id="346" name="Google Shape;346;gdaa5d6919d_0_7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29</a:t>
            </a:fld>
            <a:endParaRPr/>
          </a:p>
        </p:txBody>
      </p:sp>
      <p:pic>
        <p:nvPicPr>
          <p:cNvPr id="348" name="Google Shape;348;gdaa5d6919d_0_72" descr="CNN's Anderson Cooper speaks with Amanda Gorman, the nation's first-ever youth poet laureate, after she delivered a poem at the inauguration of President Joe Biden&#10;&#10;#CNN #News" title="'Overjoyed': Hear from poet who stole the show at inauguration">
            <a:hlinkClick r:id="rId3"/>
          </p:cNvPr>
          <p:cNvPicPr preferRelativeResize="0"/>
          <p:nvPr/>
        </p:nvPicPr>
        <p:blipFill>
          <a:blip r:embed="rId4">
            <a:alphaModFix/>
          </a:blip>
          <a:stretch>
            <a:fillRect/>
          </a:stretch>
        </p:blipFill>
        <p:spPr>
          <a:xfrm>
            <a:off x="5278300" y="855000"/>
            <a:ext cx="6498000" cy="487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dc9e24aea4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latin typeface="Verdana"/>
                <a:ea typeface="Verdana"/>
                <a:cs typeface="Verdana"/>
                <a:sym typeface="Verdana"/>
              </a:rPr>
              <a:t>Essential Question</a:t>
            </a:r>
            <a:endParaRPr>
              <a:latin typeface="Verdana"/>
              <a:ea typeface="Verdana"/>
              <a:cs typeface="Verdana"/>
              <a:sym typeface="Verdana"/>
            </a:endParaRPr>
          </a:p>
        </p:txBody>
      </p:sp>
      <p:sp>
        <p:nvSpPr>
          <p:cNvPr id="117" name="Google Shape;117;gdc9e24aea4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100">
                <a:latin typeface="Verdana"/>
                <a:ea typeface="Verdana"/>
                <a:cs typeface="Verdana"/>
                <a:sym typeface="Verdana"/>
              </a:rPr>
              <a:t>How do we balance instructional rigor and cultural relevance?</a:t>
            </a:r>
            <a:endParaRPr sz="3100">
              <a:latin typeface="Verdana"/>
              <a:ea typeface="Verdana"/>
              <a:cs typeface="Verdana"/>
              <a:sym typeface="Verdana"/>
            </a:endParaRPr>
          </a:p>
        </p:txBody>
      </p:sp>
      <p:sp>
        <p:nvSpPr>
          <p:cNvPr id="118" name="Google Shape;118;gdc9e24aea4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daa5d6919d_0_13"/>
          <p:cNvSpPr txBox="1">
            <a:spLocks noGrp="1"/>
          </p:cNvSpPr>
          <p:nvPr>
            <p:ph type="title"/>
          </p:nvPr>
        </p:nvSpPr>
        <p:spPr>
          <a:xfrm>
            <a:off x="839825" y="457200"/>
            <a:ext cx="10309800" cy="91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3280">
                <a:latin typeface="Verdana"/>
                <a:ea typeface="Verdana"/>
                <a:cs typeface="Verdana"/>
                <a:sym typeface="Verdana"/>
              </a:rPr>
              <a:t>Instructional Strategy #1: Frontloading Academic Vocabulary</a:t>
            </a:r>
            <a:endParaRPr sz="3280">
              <a:latin typeface="Verdana"/>
              <a:ea typeface="Verdana"/>
              <a:cs typeface="Verdana"/>
              <a:sym typeface="Verdana"/>
            </a:endParaRPr>
          </a:p>
        </p:txBody>
      </p:sp>
      <p:sp>
        <p:nvSpPr>
          <p:cNvPr id="355" name="Google Shape;355;gdaa5d6919d_0_1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30</a:t>
            </a:fld>
            <a:endParaRPr/>
          </a:p>
        </p:txBody>
      </p:sp>
      <p:pic>
        <p:nvPicPr>
          <p:cNvPr id="356" name="Google Shape;356;gdaa5d6919d_0_13" title="A. Gorman and Paraphrase"/>
          <p:cNvPicPr preferRelativeResize="0"/>
          <p:nvPr/>
        </p:nvPicPr>
        <p:blipFill>
          <a:blip r:embed="rId3">
            <a:alphaModFix/>
          </a:blip>
          <a:stretch>
            <a:fillRect/>
          </a:stretch>
        </p:blipFill>
        <p:spPr>
          <a:xfrm>
            <a:off x="1044175" y="1556519"/>
            <a:ext cx="1010545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daa5d6919d_0_23"/>
          <p:cNvSpPr txBox="1">
            <a:spLocks noGrp="1"/>
          </p:cNvSpPr>
          <p:nvPr>
            <p:ph type="title"/>
          </p:nvPr>
        </p:nvSpPr>
        <p:spPr>
          <a:xfrm>
            <a:off x="839825" y="457200"/>
            <a:ext cx="10309800" cy="889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400">
                <a:latin typeface="Verdana"/>
                <a:ea typeface="Verdana"/>
                <a:cs typeface="Verdana"/>
                <a:sym typeface="Verdana"/>
              </a:rPr>
              <a:t>Instructional Strategy #2: Sentence Frames  </a:t>
            </a:r>
            <a:endParaRPr sz="3400">
              <a:latin typeface="Verdana"/>
              <a:ea typeface="Verdana"/>
              <a:cs typeface="Verdana"/>
              <a:sym typeface="Verdana"/>
            </a:endParaRPr>
          </a:p>
        </p:txBody>
      </p:sp>
      <p:sp>
        <p:nvSpPr>
          <p:cNvPr id="363" name="Google Shape;363;gdaa5d6919d_0_2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31</a:t>
            </a:fld>
            <a:endParaRPr/>
          </a:p>
        </p:txBody>
      </p:sp>
      <p:pic>
        <p:nvPicPr>
          <p:cNvPr id="364" name="Google Shape;364;gdaa5d6919d_0_23" title="A. Gorman and Summarize"/>
          <p:cNvPicPr preferRelativeResize="0"/>
          <p:nvPr/>
        </p:nvPicPr>
        <p:blipFill>
          <a:blip r:embed="rId3">
            <a:alphaModFix/>
          </a:blip>
          <a:stretch>
            <a:fillRect/>
          </a:stretch>
        </p:blipFill>
        <p:spPr>
          <a:xfrm>
            <a:off x="930750" y="1498800"/>
            <a:ext cx="10309800" cy="4836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daa5d6919d_0_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300">
                <a:latin typeface="Verdana"/>
                <a:ea typeface="Verdana"/>
                <a:cs typeface="Verdana"/>
                <a:sym typeface="Verdana"/>
              </a:rPr>
              <a:t>Instructional Strategy #3: Identifying Keywords </a:t>
            </a:r>
            <a:endParaRPr sz="3300">
              <a:latin typeface="Verdana"/>
              <a:ea typeface="Verdana"/>
              <a:cs typeface="Verdana"/>
              <a:sym typeface="Verdana"/>
            </a:endParaRPr>
          </a:p>
        </p:txBody>
      </p:sp>
      <p:sp>
        <p:nvSpPr>
          <p:cNvPr id="371" name="Google Shape;371;gdaa5d6919d_0_5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72" name="Google Shape;372;gdaa5d6919d_0_5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32</a:t>
            </a:fld>
            <a:endParaRPr/>
          </a:p>
        </p:txBody>
      </p:sp>
      <p:pic>
        <p:nvPicPr>
          <p:cNvPr id="373" name="Google Shape;373;gdaa5d6919d_0_51" title="A. Gorman and Connotation"/>
          <p:cNvPicPr preferRelativeResize="0"/>
          <p:nvPr/>
        </p:nvPicPr>
        <p:blipFill>
          <a:blip r:embed="rId3">
            <a:alphaModFix/>
          </a:blip>
          <a:stretch>
            <a:fillRect/>
          </a:stretch>
        </p:blipFill>
        <p:spPr>
          <a:xfrm>
            <a:off x="838200" y="1690825"/>
            <a:ext cx="10515600" cy="4486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daa5d6919d_0_3"/>
          <p:cNvSpPr txBox="1">
            <a:spLocks noGrp="1"/>
          </p:cNvSpPr>
          <p:nvPr>
            <p:ph type="title"/>
          </p:nvPr>
        </p:nvSpPr>
        <p:spPr>
          <a:xfrm>
            <a:off x="839825" y="457200"/>
            <a:ext cx="10478100" cy="1015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Instructional Strategy #4: Prompted Support for Textual Evidence  </a:t>
            </a:r>
            <a:endParaRPr>
              <a:latin typeface="Verdana"/>
              <a:ea typeface="Verdana"/>
              <a:cs typeface="Verdana"/>
              <a:sym typeface="Verdana"/>
            </a:endParaRPr>
          </a:p>
        </p:txBody>
      </p:sp>
      <p:sp>
        <p:nvSpPr>
          <p:cNvPr id="380" name="Google Shape;380;gdaa5d6919d_0_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33</a:t>
            </a:fld>
            <a:endParaRPr/>
          </a:p>
        </p:txBody>
      </p:sp>
      <p:pic>
        <p:nvPicPr>
          <p:cNvPr id="381" name="Google Shape;381;gdaa5d6919d_0_3" title="A. Gorman and Tone and Mood"/>
          <p:cNvPicPr preferRelativeResize="0"/>
          <p:nvPr/>
        </p:nvPicPr>
        <p:blipFill>
          <a:blip r:embed="rId3">
            <a:alphaModFix/>
          </a:blip>
          <a:stretch>
            <a:fillRect/>
          </a:stretch>
        </p:blipFill>
        <p:spPr>
          <a:xfrm>
            <a:off x="839825" y="1625100"/>
            <a:ext cx="10183476" cy="45574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daa5d6919d_0_33"/>
          <p:cNvSpPr txBox="1">
            <a:spLocks noGrp="1"/>
          </p:cNvSpPr>
          <p:nvPr>
            <p:ph type="title"/>
          </p:nvPr>
        </p:nvSpPr>
        <p:spPr>
          <a:xfrm>
            <a:off x="839825" y="457200"/>
            <a:ext cx="11088000" cy="952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Instructional Strategy #5: Annotation </a:t>
            </a:r>
            <a:endParaRPr>
              <a:latin typeface="Verdana"/>
              <a:ea typeface="Verdana"/>
              <a:cs typeface="Verdana"/>
              <a:sym typeface="Verdana"/>
            </a:endParaRPr>
          </a:p>
        </p:txBody>
      </p:sp>
      <p:sp>
        <p:nvSpPr>
          <p:cNvPr id="388" name="Google Shape;388;gdaa5d6919d_0_3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34</a:t>
            </a:fld>
            <a:endParaRPr/>
          </a:p>
        </p:txBody>
      </p:sp>
      <p:pic>
        <p:nvPicPr>
          <p:cNvPr id="389" name="Google Shape;389;gdaa5d6919d_0_33" title="A. Gorman and Annotation "/>
          <p:cNvPicPr preferRelativeResize="0"/>
          <p:nvPr/>
        </p:nvPicPr>
        <p:blipFill>
          <a:blip r:embed="rId3">
            <a:alphaModFix/>
          </a:blip>
          <a:stretch>
            <a:fillRect/>
          </a:stretch>
        </p:blipFill>
        <p:spPr>
          <a:xfrm>
            <a:off x="925625" y="1561800"/>
            <a:ext cx="10623576" cy="4620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daa5d6919d_0_9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Extend Student Inquiry</a:t>
            </a:r>
            <a:endParaRPr>
              <a:latin typeface="Verdana"/>
              <a:ea typeface="Verdana"/>
              <a:cs typeface="Verdana"/>
              <a:sym typeface="Verdana"/>
            </a:endParaRPr>
          </a:p>
        </p:txBody>
      </p:sp>
      <p:sp>
        <p:nvSpPr>
          <p:cNvPr id="396" name="Google Shape;396;gdaa5d6919d_0_9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i="1">
                <a:latin typeface="Verdana"/>
                <a:ea typeface="Verdana"/>
                <a:cs typeface="Verdana"/>
                <a:sym typeface="Verdana"/>
              </a:rPr>
              <a:t>Write a paragraph explaining the significance of the “caged bird” ring Oprah Winfrey gifted to Amanda Gorman.  </a:t>
            </a:r>
            <a:endParaRPr i="1">
              <a:latin typeface="Verdana"/>
              <a:ea typeface="Verdana"/>
              <a:cs typeface="Verdana"/>
              <a:sym typeface="Verdana"/>
            </a:endParaRPr>
          </a:p>
          <a:p>
            <a:pPr marL="0" lvl="0" indent="0" algn="l" rtl="0">
              <a:spcBef>
                <a:spcPts val="1000"/>
              </a:spcBef>
              <a:spcAft>
                <a:spcPts val="0"/>
              </a:spcAft>
              <a:buNone/>
            </a:pPr>
            <a:endParaRPr>
              <a:latin typeface="Verdana"/>
              <a:ea typeface="Verdana"/>
              <a:cs typeface="Verdana"/>
              <a:sym typeface="Verdana"/>
            </a:endParaRPr>
          </a:p>
        </p:txBody>
      </p:sp>
      <p:sp>
        <p:nvSpPr>
          <p:cNvPr id="397" name="Google Shape;397;gdaa5d6919d_0_94"/>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35</a:t>
            </a:fld>
            <a:endParaRPr>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dd2b2d5421_0_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Crossing the Bridge to AP English 12</a:t>
            </a:r>
            <a:endParaRPr>
              <a:latin typeface="Verdana"/>
              <a:ea typeface="Verdana"/>
              <a:cs typeface="Verdana"/>
              <a:sym typeface="Verdana"/>
            </a:endParaRPr>
          </a:p>
        </p:txBody>
      </p:sp>
      <p:sp>
        <p:nvSpPr>
          <p:cNvPr id="404" name="Google Shape;404;gdd2b2d5421_0_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3600">
                <a:latin typeface="Verdana"/>
                <a:ea typeface="Verdana"/>
                <a:cs typeface="Verdana"/>
                <a:sym typeface="Verdana"/>
              </a:rPr>
              <a:t>AP students drive their own knowledge of texts through application of strategies mirrored by Honors English 9. </a:t>
            </a:r>
            <a:endParaRPr sz="3600">
              <a:latin typeface="Verdana"/>
              <a:ea typeface="Verdana"/>
              <a:cs typeface="Verdana"/>
              <a:sym typeface="Verdana"/>
            </a:endParaRPr>
          </a:p>
        </p:txBody>
      </p:sp>
      <p:sp>
        <p:nvSpPr>
          <p:cNvPr id="405" name="Google Shape;405;gdd2b2d5421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36</a:t>
            </a:fld>
            <a:endParaRPr>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dd3b6b7f41_0_53"/>
          <p:cNvSpPr txBox="1">
            <a:spLocks noGrp="1"/>
          </p:cNvSpPr>
          <p:nvPr>
            <p:ph type="title"/>
          </p:nvPr>
        </p:nvSpPr>
        <p:spPr>
          <a:xfrm>
            <a:off x="838200" y="232100"/>
            <a:ext cx="10515600" cy="709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a:latin typeface="Verdana"/>
                <a:ea typeface="Verdana"/>
                <a:cs typeface="Verdana"/>
                <a:sym typeface="Verdana"/>
              </a:rPr>
              <a:t>The Standards Cycle </a:t>
            </a:r>
            <a:endParaRPr sz="4000">
              <a:latin typeface="Verdana"/>
              <a:ea typeface="Verdana"/>
              <a:cs typeface="Verdana"/>
              <a:sym typeface="Verdana"/>
            </a:endParaRPr>
          </a:p>
        </p:txBody>
      </p:sp>
      <p:sp>
        <p:nvSpPr>
          <p:cNvPr id="412" name="Google Shape;412;gdd3b6b7f41_0_5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37</a:t>
            </a:fld>
            <a:endParaRPr>
              <a:latin typeface="Verdana"/>
              <a:ea typeface="Verdana"/>
              <a:cs typeface="Verdana"/>
              <a:sym typeface="Verdana"/>
            </a:endParaRPr>
          </a:p>
        </p:txBody>
      </p:sp>
      <p:graphicFrame>
        <p:nvGraphicFramePr>
          <p:cNvPr id="413" name="Google Shape;413;gdd3b6b7f41_0_53" descr="rectangle"/>
          <p:cNvGraphicFramePr/>
          <p:nvPr>
            <p:extLst>
              <p:ext uri="{D42A27DB-BD31-4B8C-83A1-F6EECF244321}">
                <p14:modId xmlns:p14="http://schemas.microsoft.com/office/powerpoint/2010/main" val="3778636809"/>
              </p:ext>
            </p:extLst>
          </p:nvPr>
        </p:nvGraphicFramePr>
        <p:xfrm>
          <a:off x="197675" y="968890"/>
          <a:ext cx="11796650" cy="5556729"/>
        </p:xfrm>
        <a:graphic>
          <a:graphicData uri="http://schemas.openxmlformats.org/drawingml/2006/table">
            <a:tbl>
              <a:tblPr firstRow="1">
                <a:noFill/>
                <a:tableStyleId>{FE050F15-CF4B-4D3E-985A-663D563EE94F}</a:tableStyleId>
              </a:tblPr>
              <a:tblGrid>
                <a:gridCol w="2585075">
                  <a:extLst>
                    <a:ext uri="{9D8B030D-6E8A-4147-A177-3AD203B41FA5}">
                      <a16:colId xmlns:a16="http://schemas.microsoft.com/office/drawing/2014/main" val="20000"/>
                    </a:ext>
                  </a:extLst>
                </a:gridCol>
                <a:gridCol w="5104550">
                  <a:extLst>
                    <a:ext uri="{9D8B030D-6E8A-4147-A177-3AD203B41FA5}">
                      <a16:colId xmlns:a16="http://schemas.microsoft.com/office/drawing/2014/main" val="20001"/>
                    </a:ext>
                  </a:extLst>
                </a:gridCol>
                <a:gridCol w="4107025">
                  <a:extLst>
                    <a:ext uri="{9D8B030D-6E8A-4147-A177-3AD203B41FA5}">
                      <a16:colId xmlns:a16="http://schemas.microsoft.com/office/drawing/2014/main" val="20002"/>
                    </a:ext>
                  </a:extLst>
                </a:gridCol>
              </a:tblGrid>
              <a:tr h="839425">
                <a:tc>
                  <a:txBody>
                    <a:bodyPr/>
                    <a:lstStyle/>
                    <a:p>
                      <a:pPr marL="0" lvl="0" indent="0" algn="l" rtl="0">
                        <a:spcBef>
                          <a:spcPts val="0"/>
                        </a:spcBef>
                        <a:spcAft>
                          <a:spcPts val="0"/>
                        </a:spcAft>
                        <a:buNone/>
                      </a:pPr>
                      <a:r>
                        <a:rPr lang="en-US" sz="2400" b="1">
                          <a:solidFill>
                            <a:schemeClr val="accent1"/>
                          </a:solidFill>
                          <a:latin typeface="Verdana"/>
                          <a:ea typeface="Verdana"/>
                          <a:cs typeface="Verdana"/>
                          <a:sym typeface="Verdana"/>
                        </a:rPr>
                        <a:t>English 9</a:t>
                      </a:r>
                      <a:endParaRPr sz="2400" b="1">
                        <a:solidFill>
                          <a:schemeClr val="accent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US" sz="2400" b="1">
                          <a:solidFill>
                            <a:schemeClr val="accent1"/>
                          </a:solidFill>
                          <a:latin typeface="Verdana"/>
                          <a:ea typeface="Verdana"/>
                          <a:cs typeface="Verdana"/>
                          <a:sym typeface="Verdana"/>
                        </a:rPr>
                        <a:t>English 12</a:t>
                      </a:r>
                      <a:endParaRPr sz="2400" b="1">
                        <a:solidFill>
                          <a:schemeClr val="accent1"/>
                        </a:solidFill>
                        <a:latin typeface="Verdana"/>
                        <a:ea typeface="Verdana"/>
                        <a:cs typeface="Verdana"/>
                        <a:sym typeface="Verdana"/>
                      </a:endParaRPr>
                    </a:p>
                  </a:txBody>
                  <a:tcPr marL="91425" marR="91425" marT="91425" marB="91425"/>
                </a:tc>
                <a:tc>
                  <a:txBody>
                    <a:bodyPr/>
                    <a:lstStyle/>
                    <a:p>
                      <a:pPr marL="0" lvl="0" indent="0" algn="l" rtl="0">
                        <a:spcBef>
                          <a:spcPts val="0"/>
                        </a:spcBef>
                        <a:spcAft>
                          <a:spcPts val="0"/>
                        </a:spcAft>
                        <a:buNone/>
                      </a:pPr>
                      <a:r>
                        <a:rPr lang="en-US" sz="2400" b="1" dirty="0">
                          <a:solidFill>
                            <a:schemeClr val="accent1"/>
                          </a:solidFill>
                          <a:latin typeface="Verdana"/>
                          <a:ea typeface="Verdana"/>
                          <a:cs typeface="Verdana"/>
                          <a:sym typeface="Verdana"/>
                        </a:rPr>
                        <a:t>Advanced Placement</a:t>
                      </a:r>
                      <a:endParaRPr sz="2400" b="1" dirty="0">
                        <a:solidFill>
                          <a:schemeClr val="accent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2126875">
                <a:tc>
                  <a:txBody>
                    <a:bodyPr/>
                    <a:lstStyle/>
                    <a:p>
                      <a:pPr marL="457200" lvl="0" indent="-381000" algn="l" rtl="0">
                        <a:lnSpc>
                          <a:spcPct val="9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9.4i → Specific word choice, syntax &amp; purpose </a:t>
                      </a:r>
                      <a:endParaRPr sz="2400">
                        <a:solidFill>
                          <a:schemeClr val="dk1"/>
                        </a:solidFill>
                        <a:latin typeface="Verdana"/>
                        <a:ea typeface="Verdana"/>
                        <a:cs typeface="Verdana"/>
                        <a:sym typeface="Verdana"/>
                      </a:endParaRPr>
                    </a:p>
                  </a:txBody>
                  <a:tcPr marL="91425" marR="91425" marT="91425" marB="91425"/>
                </a:tc>
                <a:tc>
                  <a:txBody>
                    <a:bodyPr/>
                    <a:lstStyle/>
                    <a:p>
                      <a:pPr marL="457200" lvl="0" indent="-381000" algn="l" rtl="0">
                        <a:lnSpc>
                          <a:spcPct val="90000"/>
                        </a:lnSpc>
                        <a:spcBef>
                          <a:spcPts val="1000"/>
                        </a:spcBef>
                        <a:spcAft>
                          <a:spcPts val="0"/>
                        </a:spcAft>
                        <a:buClr>
                          <a:schemeClr val="dk1"/>
                        </a:buClr>
                        <a:buSzPts val="2400"/>
                        <a:buFont typeface="Verdana"/>
                        <a:buChar char="❖"/>
                      </a:pPr>
                      <a:r>
                        <a:rPr lang="en-US" sz="2400" dirty="0">
                          <a:solidFill>
                            <a:schemeClr val="dk1"/>
                          </a:solidFill>
                          <a:latin typeface="Verdana"/>
                          <a:ea typeface="Verdana"/>
                          <a:cs typeface="Verdana"/>
                          <a:sym typeface="Verdana"/>
                        </a:rPr>
                        <a:t>12.4b → Analyze how authors use key literary elements to contribute to meaning and interpret how themes are connected across texts.</a:t>
                      </a:r>
                      <a:endParaRPr sz="2400" dirty="0">
                        <a:solidFill>
                          <a:schemeClr val="dk1"/>
                        </a:solidFill>
                        <a:latin typeface="Verdana"/>
                        <a:ea typeface="Verdana"/>
                        <a:cs typeface="Verdana"/>
                        <a:sym typeface="Verdana"/>
                      </a:endParaRPr>
                    </a:p>
                  </a:txBody>
                  <a:tcPr marL="91425" marR="91425" marT="91425" marB="91425"/>
                </a:tc>
                <a:tc>
                  <a:txBody>
                    <a:bodyPr/>
                    <a:lstStyle/>
                    <a:p>
                      <a:pPr marL="457200" lvl="0" indent="-381000" algn="l" rtl="0">
                        <a:lnSpc>
                          <a:spcPct val="90000"/>
                        </a:lnSpc>
                        <a:spcBef>
                          <a:spcPts val="1000"/>
                        </a:spcBef>
                        <a:spcAft>
                          <a:spcPts val="0"/>
                        </a:spcAft>
                        <a:buClr>
                          <a:schemeClr val="dk1"/>
                        </a:buClr>
                        <a:buSzPts val="2400"/>
                        <a:buFont typeface="Verdana"/>
                        <a:buChar char="❖"/>
                      </a:pPr>
                      <a:r>
                        <a:rPr lang="en-US" sz="2400" dirty="0">
                          <a:solidFill>
                            <a:schemeClr val="dk1"/>
                          </a:solidFill>
                          <a:latin typeface="Verdana"/>
                          <a:ea typeface="Verdana"/>
                          <a:cs typeface="Verdana"/>
                          <a:sym typeface="Verdana"/>
                        </a:rPr>
                        <a:t>AP:  Explain the function of specific words and phrases in a text.</a:t>
                      </a:r>
                      <a:endParaRPr sz="2400" dirty="0">
                        <a:solidFill>
                          <a:schemeClr val="dk1"/>
                        </a:solidFill>
                        <a:latin typeface="Verdana"/>
                        <a:ea typeface="Verdana"/>
                        <a:cs typeface="Verdana"/>
                        <a:sym typeface="Verdana"/>
                      </a:endParaRPr>
                    </a:p>
                    <a:p>
                      <a:pPr marL="457200" lvl="0" indent="0" algn="l" rtl="0">
                        <a:lnSpc>
                          <a:spcPct val="90000"/>
                        </a:lnSpc>
                        <a:spcBef>
                          <a:spcPts val="1000"/>
                        </a:spcBef>
                        <a:spcAft>
                          <a:spcPts val="0"/>
                        </a:spcAft>
                        <a:buNone/>
                      </a:pPr>
                      <a:endParaRPr sz="2400" dirty="0">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2559350">
                <a:tc>
                  <a:txBody>
                    <a:bodyPr/>
                    <a:lstStyle/>
                    <a:p>
                      <a:pPr marL="457200" lvl="0" indent="-381000" algn="l" rtl="0">
                        <a:lnSpc>
                          <a:spcPct val="9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9.6e →  Purpose &amp; thesis statement </a:t>
                      </a:r>
                      <a:endParaRPr sz="2400">
                        <a:solidFill>
                          <a:schemeClr val="dk1"/>
                        </a:solidFill>
                        <a:latin typeface="Verdana"/>
                        <a:ea typeface="Verdana"/>
                        <a:cs typeface="Verdana"/>
                        <a:sym typeface="Verdana"/>
                      </a:endParaRPr>
                    </a:p>
                    <a:p>
                      <a:pPr marL="0" lvl="0" indent="0" algn="l" rtl="0">
                        <a:spcBef>
                          <a:spcPts val="0"/>
                        </a:spcBef>
                        <a:spcAft>
                          <a:spcPts val="0"/>
                        </a:spcAft>
                        <a:buNone/>
                      </a:pPr>
                      <a:endParaRPr sz="2400">
                        <a:solidFill>
                          <a:schemeClr val="dk1"/>
                        </a:solidFill>
                        <a:latin typeface="Verdana"/>
                        <a:ea typeface="Verdana"/>
                        <a:cs typeface="Verdana"/>
                        <a:sym typeface="Verdana"/>
                      </a:endParaRPr>
                    </a:p>
                  </a:txBody>
                  <a:tcPr marL="91425" marR="91425" marT="91425" marB="91425"/>
                </a:tc>
                <a:tc>
                  <a:txBody>
                    <a:bodyPr/>
                    <a:lstStyle/>
                    <a:p>
                      <a:pPr marL="457200" lvl="0" indent="-381000" algn="l" rtl="0">
                        <a:lnSpc>
                          <a:spcPct val="9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12.6b → Produce arguments in writing that develop a thesis to demonstrate knowledgeable judgments, and provide effective conclusions.</a:t>
                      </a:r>
                      <a:endParaRPr sz="2400">
                        <a:solidFill>
                          <a:schemeClr val="dk1"/>
                        </a:solidFill>
                        <a:latin typeface="Verdana"/>
                        <a:ea typeface="Verdana"/>
                        <a:cs typeface="Verdana"/>
                        <a:sym typeface="Verdana"/>
                      </a:endParaRPr>
                    </a:p>
                  </a:txBody>
                  <a:tcPr marL="91425" marR="91425" marT="91425" marB="91425"/>
                </a:tc>
                <a:tc>
                  <a:txBody>
                    <a:bodyPr/>
                    <a:lstStyle/>
                    <a:p>
                      <a:pPr marL="457200" lvl="0" indent="-381000" algn="l" rtl="0">
                        <a:lnSpc>
                          <a:spcPct val="90000"/>
                        </a:lnSpc>
                        <a:spcBef>
                          <a:spcPts val="1000"/>
                        </a:spcBef>
                        <a:spcAft>
                          <a:spcPts val="0"/>
                        </a:spcAft>
                        <a:buClr>
                          <a:schemeClr val="dk1"/>
                        </a:buClr>
                        <a:buSzPts val="2400"/>
                        <a:buFont typeface="Verdana"/>
                        <a:buChar char="❖"/>
                      </a:pPr>
                      <a:r>
                        <a:rPr lang="en-US" sz="2400" dirty="0">
                          <a:solidFill>
                            <a:schemeClr val="dk1"/>
                          </a:solidFill>
                          <a:latin typeface="Verdana"/>
                          <a:ea typeface="Verdana"/>
                          <a:cs typeface="Verdana"/>
                          <a:sym typeface="Verdana"/>
                        </a:rPr>
                        <a:t>AP: A Develop a paragraph that includes 1) a claim that requires defense with evidence from the text and 2) the evidence itself</a:t>
                      </a:r>
                      <a:endParaRPr sz="2400" dirty="0">
                        <a:solidFill>
                          <a:schemeClr val="dk1"/>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dcde41bc09_1_52"/>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300">
                <a:latin typeface="Verdana"/>
                <a:ea typeface="Verdana"/>
                <a:cs typeface="Verdana"/>
                <a:sym typeface="Verdana"/>
              </a:rPr>
              <a:t>English 12AP: End of Unit Task  </a:t>
            </a:r>
            <a:endParaRPr sz="3300">
              <a:latin typeface="Verdana"/>
              <a:ea typeface="Verdana"/>
              <a:cs typeface="Verdana"/>
              <a:sym typeface="Verdana"/>
            </a:endParaRPr>
          </a:p>
          <a:p>
            <a:pPr marL="0" lvl="0" indent="0" algn="ctr" rtl="0">
              <a:spcBef>
                <a:spcPts val="1000"/>
              </a:spcBef>
              <a:spcAft>
                <a:spcPts val="0"/>
              </a:spcAft>
              <a:buClr>
                <a:schemeClr val="dk1"/>
              </a:buClr>
              <a:buSzPts val="1100"/>
              <a:buFont typeface="Arial"/>
              <a:buNone/>
            </a:pPr>
            <a:r>
              <a:rPr lang="en-US" sz="3300">
                <a:solidFill>
                  <a:schemeClr val="accent5"/>
                </a:solidFill>
                <a:latin typeface="Verdana"/>
                <a:ea typeface="Verdana"/>
                <a:cs typeface="Verdana"/>
                <a:sym typeface="Verdana"/>
              </a:rPr>
              <a:t>Do we experience (BLANK) the same?</a:t>
            </a:r>
            <a:endParaRPr sz="3300">
              <a:solidFill>
                <a:schemeClr val="accent5"/>
              </a:solidFill>
              <a:latin typeface="Verdana"/>
              <a:ea typeface="Verdana"/>
              <a:cs typeface="Verdana"/>
              <a:sym typeface="Verdana"/>
            </a:endParaRPr>
          </a:p>
          <a:p>
            <a:pPr marL="0" lvl="0" indent="0" algn="ctr" rtl="0">
              <a:spcBef>
                <a:spcPts val="0"/>
              </a:spcBef>
              <a:spcAft>
                <a:spcPts val="0"/>
              </a:spcAft>
              <a:buNone/>
            </a:pPr>
            <a:endParaRPr sz="3300">
              <a:latin typeface="Verdana"/>
              <a:ea typeface="Verdana"/>
              <a:cs typeface="Verdana"/>
              <a:sym typeface="Verdana"/>
            </a:endParaRPr>
          </a:p>
        </p:txBody>
      </p:sp>
      <p:sp>
        <p:nvSpPr>
          <p:cNvPr id="420" name="Google Shape;420;gdcde41bc09_1_52"/>
          <p:cNvSpPr txBox="1">
            <a:spLocks noGrp="1"/>
          </p:cNvSpPr>
          <p:nvPr>
            <p:ph type="body" idx="1"/>
          </p:nvPr>
        </p:nvSpPr>
        <p:spPr>
          <a:xfrm>
            <a:off x="214875" y="1681175"/>
            <a:ext cx="5957400" cy="8238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The Standards of Learning  </a:t>
            </a:r>
            <a:endParaRPr>
              <a:latin typeface="Verdana"/>
              <a:ea typeface="Verdana"/>
              <a:cs typeface="Verdana"/>
              <a:sym typeface="Verdana"/>
            </a:endParaRPr>
          </a:p>
        </p:txBody>
      </p:sp>
      <p:sp>
        <p:nvSpPr>
          <p:cNvPr id="421" name="Google Shape;421;gdcde41bc09_1_5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38</a:t>
            </a:fld>
            <a:endParaRPr>
              <a:latin typeface="Verdana"/>
              <a:ea typeface="Verdana"/>
              <a:cs typeface="Verdana"/>
              <a:sym typeface="Verdana"/>
            </a:endParaRPr>
          </a:p>
        </p:txBody>
      </p:sp>
      <p:sp>
        <p:nvSpPr>
          <p:cNvPr id="422" name="Google Shape;422;gdcde41bc09_1_52"/>
          <p:cNvSpPr txBox="1">
            <a:spLocks noGrp="1"/>
          </p:cNvSpPr>
          <p:nvPr>
            <p:ph type="body" idx="2"/>
          </p:nvPr>
        </p:nvSpPr>
        <p:spPr>
          <a:xfrm>
            <a:off x="214875" y="2505075"/>
            <a:ext cx="5957400" cy="3951996"/>
          </a:xfrm>
          <a:prstGeom prst="rect">
            <a:avLst/>
          </a:prstGeom>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lvl="0" indent="-374650" algn="l" rtl="0">
              <a:spcBef>
                <a:spcPts val="1000"/>
              </a:spcBef>
              <a:spcAft>
                <a:spcPts val="0"/>
              </a:spcAft>
              <a:buSzPts val="2300"/>
              <a:buFont typeface="Verdana"/>
              <a:buChar char="❖"/>
            </a:pPr>
            <a:r>
              <a:rPr lang="en-US" sz="2300" dirty="0">
                <a:latin typeface="Verdana"/>
                <a:ea typeface="Verdana"/>
                <a:cs typeface="Verdana"/>
                <a:sym typeface="Verdana"/>
              </a:rPr>
              <a:t>12.4b→Analyze how authors use key literary elements to contribute to meaning and interpret how themes are connected across texts.</a:t>
            </a:r>
            <a:endParaRPr sz="2300" dirty="0">
              <a:latin typeface="Verdana"/>
              <a:ea typeface="Verdana"/>
              <a:cs typeface="Verdana"/>
              <a:sym typeface="Verdana"/>
            </a:endParaRPr>
          </a:p>
          <a:p>
            <a:pPr marL="457200" lvl="0" indent="-374650" algn="l" rtl="0">
              <a:spcBef>
                <a:spcPts val="0"/>
              </a:spcBef>
              <a:spcAft>
                <a:spcPts val="0"/>
              </a:spcAft>
              <a:buSzPts val="2300"/>
              <a:buFont typeface="Verdana"/>
              <a:buChar char="❖"/>
            </a:pPr>
            <a:r>
              <a:rPr lang="en-US" sz="2300" dirty="0">
                <a:latin typeface="Verdana"/>
                <a:ea typeface="Verdana"/>
                <a:cs typeface="Verdana"/>
                <a:sym typeface="Verdana"/>
              </a:rPr>
              <a:t>12.4f→Compare and contrast traditional and contemporary poems from many cultures.</a:t>
            </a:r>
            <a:endParaRPr sz="2300" dirty="0">
              <a:latin typeface="Verdana"/>
              <a:ea typeface="Verdana"/>
              <a:cs typeface="Verdana"/>
              <a:sym typeface="Verdana"/>
            </a:endParaRPr>
          </a:p>
          <a:p>
            <a:pPr marL="457200" lvl="0" indent="-374650" algn="l" rtl="0">
              <a:spcBef>
                <a:spcPts val="0"/>
              </a:spcBef>
              <a:spcAft>
                <a:spcPts val="0"/>
              </a:spcAft>
              <a:buSzPts val="2300"/>
              <a:buFont typeface="Verdana"/>
              <a:buChar char="❖"/>
            </a:pPr>
            <a:r>
              <a:rPr lang="en-US" sz="2300" dirty="0">
                <a:latin typeface="Verdana"/>
                <a:ea typeface="Verdana"/>
                <a:cs typeface="Verdana"/>
                <a:sym typeface="Verdana"/>
              </a:rPr>
              <a:t>12.6b→Produce arguments in writing that develop a thesis to demonstrate knowledgeable judgments, and provide effective conclusions.</a:t>
            </a:r>
            <a:endParaRPr sz="2300" dirty="0">
              <a:latin typeface="Verdana"/>
              <a:ea typeface="Verdana"/>
              <a:cs typeface="Verdana"/>
              <a:sym typeface="Verdana"/>
            </a:endParaRPr>
          </a:p>
          <a:p>
            <a:pPr marL="0" lvl="0" indent="0" algn="l" rtl="0">
              <a:spcBef>
                <a:spcPts val="1000"/>
              </a:spcBef>
              <a:spcAft>
                <a:spcPts val="0"/>
              </a:spcAft>
              <a:buNone/>
            </a:pPr>
            <a:endParaRPr sz="2300" dirty="0">
              <a:latin typeface="Verdana"/>
              <a:ea typeface="Verdana"/>
              <a:cs typeface="Verdana"/>
              <a:sym typeface="Verdana"/>
            </a:endParaRPr>
          </a:p>
          <a:p>
            <a:pPr marL="0" lvl="0" indent="0" algn="l" rtl="0">
              <a:spcBef>
                <a:spcPts val="1000"/>
              </a:spcBef>
              <a:spcAft>
                <a:spcPts val="0"/>
              </a:spcAft>
              <a:buNone/>
            </a:pPr>
            <a:endParaRPr sz="2300" dirty="0">
              <a:latin typeface="Verdana"/>
              <a:ea typeface="Verdana"/>
              <a:cs typeface="Verdana"/>
              <a:sym typeface="Verdana"/>
            </a:endParaRPr>
          </a:p>
        </p:txBody>
      </p:sp>
      <p:sp>
        <p:nvSpPr>
          <p:cNvPr id="423" name="Google Shape;423;gdcde41bc09_1_52"/>
          <p:cNvSpPr txBox="1">
            <a:spLocks noGrp="1"/>
          </p:cNvSpPr>
          <p:nvPr>
            <p:ph type="body" idx="3"/>
          </p:nvPr>
        </p:nvSpPr>
        <p:spPr>
          <a:xfrm>
            <a:off x="6172200" y="1681175"/>
            <a:ext cx="5806800" cy="8238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The Learning Targets </a:t>
            </a:r>
            <a:endParaRPr>
              <a:latin typeface="Verdana"/>
              <a:ea typeface="Verdana"/>
              <a:cs typeface="Verdana"/>
              <a:sym typeface="Verdana"/>
            </a:endParaRPr>
          </a:p>
        </p:txBody>
      </p:sp>
      <p:sp>
        <p:nvSpPr>
          <p:cNvPr id="424" name="Google Shape;424;gdcde41bc09_1_52"/>
          <p:cNvSpPr txBox="1">
            <a:spLocks noGrp="1"/>
          </p:cNvSpPr>
          <p:nvPr>
            <p:ph type="body" idx="4"/>
          </p:nvPr>
        </p:nvSpPr>
        <p:spPr>
          <a:xfrm>
            <a:off x="6172200" y="2505075"/>
            <a:ext cx="5806800" cy="41949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81000" algn="l" rtl="0">
              <a:spcBef>
                <a:spcPts val="1000"/>
              </a:spcBef>
              <a:spcAft>
                <a:spcPts val="0"/>
              </a:spcAft>
              <a:buSzPts val="2400"/>
              <a:buFont typeface="Verdana"/>
              <a:buChar char="❖"/>
            </a:pPr>
            <a:r>
              <a:rPr lang="en-US" sz="2400">
                <a:latin typeface="Verdana"/>
                <a:ea typeface="Verdana"/>
                <a:cs typeface="Verdana"/>
                <a:sym typeface="Verdana"/>
              </a:rPr>
              <a:t>I am analyzing text to build connections between literary elements and themes.</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I am analyzing an AMERICA text set to compare and contrast elements and how authors address the same subject.</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I am exploring how poetry reveals individual, social, and cultural commentary. </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I am writing about poetry with textual evidence. </a:t>
            </a:r>
            <a:endParaRPr sz="2400">
              <a:solidFill>
                <a:schemeClr val="accent5"/>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dcde41bc09_1_66"/>
          <p:cNvSpPr txBox="1">
            <a:spLocks noGrp="1"/>
          </p:cNvSpPr>
          <p:nvPr>
            <p:ph type="title"/>
          </p:nvPr>
        </p:nvSpPr>
        <p:spPr>
          <a:xfrm>
            <a:off x="839800" y="669925"/>
            <a:ext cx="10515600" cy="1441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latin typeface="Verdana"/>
                <a:ea typeface="Verdana"/>
                <a:cs typeface="Verdana"/>
                <a:sym typeface="Verdana"/>
              </a:rPr>
              <a:t>Examine the Texts</a:t>
            </a:r>
            <a:endParaRPr>
              <a:latin typeface="Verdana"/>
              <a:ea typeface="Verdana"/>
              <a:cs typeface="Verdana"/>
              <a:sym typeface="Verdana"/>
            </a:endParaRPr>
          </a:p>
          <a:p>
            <a:pPr marL="0" lvl="0" indent="0" algn="l" rtl="0">
              <a:spcBef>
                <a:spcPts val="1000"/>
              </a:spcBef>
              <a:spcAft>
                <a:spcPts val="0"/>
              </a:spcAft>
              <a:buClr>
                <a:schemeClr val="dk1"/>
              </a:buClr>
              <a:buSzPct val="39285"/>
              <a:buFont typeface="Arial"/>
              <a:buNone/>
            </a:pPr>
            <a:r>
              <a:rPr lang="en-US" sz="2800">
                <a:latin typeface="Verdana"/>
                <a:ea typeface="Verdana"/>
                <a:cs typeface="Verdana"/>
                <a:sym typeface="Verdana"/>
              </a:rPr>
              <a:t>“I Hear America Singing” Walt Whitman → “I, too” Langston Hughes → “This is America” Childish Gambino → “America” Claude McKay → Sonnet 130 Shakespeare</a:t>
            </a:r>
            <a:endParaRPr sz="2800">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 </a:t>
            </a:r>
            <a:endParaRPr>
              <a:latin typeface="Verdana"/>
              <a:ea typeface="Verdana"/>
              <a:cs typeface="Verdana"/>
              <a:sym typeface="Verdana"/>
            </a:endParaRPr>
          </a:p>
        </p:txBody>
      </p:sp>
      <p:sp>
        <p:nvSpPr>
          <p:cNvPr id="431" name="Google Shape;431;gdcde41bc09_1_66"/>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Rigor </a:t>
            </a:r>
            <a:endParaRPr>
              <a:latin typeface="Verdana"/>
              <a:ea typeface="Verdana"/>
              <a:cs typeface="Verdana"/>
              <a:sym typeface="Verdana"/>
            </a:endParaRPr>
          </a:p>
        </p:txBody>
      </p:sp>
      <p:sp>
        <p:nvSpPr>
          <p:cNvPr id="432" name="Google Shape;432;gdcde41bc09_1_66"/>
          <p:cNvSpPr txBox="1">
            <a:spLocks noGrp="1"/>
          </p:cNvSpPr>
          <p:nvPr>
            <p:ph type="body" idx="2"/>
          </p:nvPr>
        </p:nvSpPr>
        <p:spPr>
          <a:xfrm>
            <a:off x="839801" y="2505075"/>
            <a:ext cx="5157900" cy="36846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1018"/>
              <a:buNone/>
            </a:pPr>
            <a:r>
              <a:rPr lang="en-US" sz="2420">
                <a:latin typeface="Verdana"/>
                <a:ea typeface="Verdana"/>
                <a:cs typeface="Verdana"/>
                <a:sym typeface="Verdana"/>
              </a:rPr>
              <a:t>✔ Incorporates the use of multiple literary elements and techniques. </a:t>
            </a:r>
            <a:endParaRPr sz="2420">
              <a:latin typeface="Verdana"/>
              <a:ea typeface="Verdana"/>
              <a:cs typeface="Verdana"/>
              <a:sym typeface="Verdana"/>
            </a:endParaRPr>
          </a:p>
          <a:p>
            <a:pPr marL="0" lvl="0" indent="0" algn="l" rtl="0">
              <a:lnSpc>
                <a:spcPct val="70000"/>
              </a:lnSpc>
              <a:spcBef>
                <a:spcPts val="1000"/>
              </a:spcBef>
              <a:spcAft>
                <a:spcPts val="0"/>
              </a:spcAft>
              <a:buSzPts val="1018"/>
              <a:buNone/>
            </a:pPr>
            <a:r>
              <a:rPr lang="en-US" sz="2420">
                <a:latin typeface="Verdana"/>
                <a:ea typeface="Verdana"/>
                <a:cs typeface="Verdana"/>
                <a:sym typeface="Verdana"/>
              </a:rPr>
              <a:t>✔ Several layers of meaning demonstrated through word choice.  </a:t>
            </a:r>
            <a:endParaRPr sz="2420">
              <a:latin typeface="Verdana"/>
              <a:ea typeface="Verdana"/>
              <a:cs typeface="Verdana"/>
              <a:sym typeface="Verdana"/>
            </a:endParaRPr>
          </a:p>
          <a:p>
            <a:pPr marL="0" lvl="0" indent="0" algn="l" rtl="0">
              <a:lnSpc>
                <a:spcPct val="70000"/>
              </a:lnSpc>
              <a:spcBef>
                <a:spcPts val="1000"/>
              </a:spcBef>
              <a:spcAft>
                <a:spcPts val="0"/>
              </a:spcAft>
              <a:buSzPts val="1018"/>
              <a:buNone/>
            </a:pPr>
            <a:r>
              <a:rPr lang="en-US" sz="2420">
                <a:latin typeface="Verdana"/>
                <a:ea typeface="Verdana"/>
                <a:cs typeface="Verdana"/>
                <a:sym typeface="Verdana"/>
              </a:rPr>
              <a:t>✔ Varied sentence lengths and text structures. </a:t>
            </a:r>
            <a:endParaRPr sz="2420">
              <a:latin typeface="Verdana"/>
              <a:ea typeface="Verdana"/>
              <a:cs typeface="Verdana"/>
              <a:sym typeface="Verdana"/>
            </a:endParaRPr>
          </a:p>
          <a:p>
            <a:pPr marL="0" lvl="0" indent="0" algn="l" rtl="0">
              <a:lnSpc>
                <a:spcPct val="70000"/>
              </a:lnSpc>
              <a:spcBef>
                <a:spcPts val="1000"/>
              </a:spcBef>
              <a:spcAft>
                <a:spcPts val="0"/>
              </a:spcAft>
              <a:buSzPts val="1018"/>
              <a:buNone/>
            </a:pPr>
            <a:r>
              <a:rPr lang="en-US" sz="2420">
                <a:latin typeface="Verdana"/>
                <a:ea typeface="Verdana"/>
                <a:cs typeface="Verdana"/>
                <a:sym typeface="Verdana"/>
              </a:rPr>
              <a:t>✔ Promotes inquiry of current events and multiple thematic views</a:t>
            </a:r>
            <a:endParaRPr sz="2420">
              <a:latin typeface="Verdana"/>
              <a:ea typeface="Verdana"/>
              <a:cs typeface="Verdana"/>
              <a:sym typeface="Verdana"/>
            </a:endParaRPr>
          </a:p>
          <a:p>
            <a:pPr marL="0" lvl="0" indent="0" algn="l" rtl="0">
              <a:lnSpc>
                <a:spcPct val="70000"/>
              </a:lnSpc>
              <a:spcBef>
                <a:spcPts val="1000"/>
              </a:spcBef>
              <a:spcAft>
                <a:spcPts val="0"/>
              </a:spcAft>
              <a:buClr>
                <a:schemeClr val="dk1"/>
              </a:buClr>
              <a:buSzPts val="1018"/>
              <a:buFont typeface="Arial"/>
              <a:buNone/>
            </a:pPr>
            <a:endParaRPr sz="2420">
              <a:latin typeface="Verdana"/>
              <a:ea typeface="Verdana"/>
              <a:cs typeface="Verdana"/>
              <a:sym typeface="Verdana"/>
            </a:endParaRPr>
          </a:p>
        </p:txBody>
      </p:sp>
      <p:sp>
        <p:nvSpPr>
          <p:cNvPr id="433" name="Google Shape;433;gdcde41bc09_1_66"/>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39</a:t>
            </a:fld>
            <a:endParaRPr>
              <a:latin typeface="Verdana"/>
              <a:ea typeface="Verdana"/>
              <a:cs typeface="Verdana"/>
              <a:sym typeface="Verdana"/>
            </a:endParaRPr>
          </a:p>
        </p:txBody>
      </p:sp>
      <p:sp>
        <p:nvSpPr>
          <p:cNvPr id="434" name="Google Shape;434;gdcde41bc09_1_66"/>
          <p:cNvSpPr txBox="1">
            <a:spLocks noGrp="1"/>
          </p:cNvSpPr>
          <p:nvPr>
            <p:ph type="body" idx="3"/>
          </p:nvPr>
        </p:nvSpPr>
        <p:spPr>
          <a:xfrm>
            <a:off x="7350700" y="1806525"/>
            <a:ext cx="20826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Relevance </a:t>
            </a:r>
            <a:endParaRPr>
              <a:latin typeface="Verdana"/>
              <a:ea typeface="Verdana"/>
              <a:cs typeface="Verdana"/>
              <a:sym typeface="Verdana"/>
            </a:endParaRPr>
          </a:p>
        </p:txBody>
      </p:sp>
      <p:sp>
        <p:nvSpPr>
          <p:cNvPr id="435" name="Google Shape;435;gdcde41bc09_1_66"/>
          <p:cNvSpPr txBox="1">
            <a:spLocks noGrp="1"/>
          </p:cNvSpPr>
          <p:nvPr>
            <p:ph type="body" idx="4"/>
          </p:nvPr>
        </p:nvSpPr>
        <p:spPr>
          <a:xfrm>
            <a:off x="6517775" y="2630325"/>
            <a:ext cx="5318100" cy="4238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275"/>
              <a:buFont typeface="Arial"/>
              <a:buNone/>
            </a:pPr>
            <a:r>
              <a:rPr lang="en-US" sz="2400">
                <a:latin typeface="Verdana"/>
                <a:ea typeface="Verdana"/>
                <a:cs typeface="Verdana"/>
                <a:sym typeface="Verdana"/>
              </a:rPr>
              <a:t>✔ Alludes to issues, ideas, and situations unique to US past and current events. </a:t>
            </a:r>
            <a:endParaRPr sz="2400">
              <a:latin typeface="Verdana"/>
              <a:ea typeface="Verdana"/>
              <a:cs typeface="Verdana"/>
              <a:sym typeface="Verdana"/>
            </a:endParaRPr>
          </a:p>
          <a:p>
            <a:pPr marL="0" lvl="0" indent="0" algn="l" rtl="0">
              <a:spcBef>
                <a:spcPts val="1000"/>
              </a:spcBef>
              <a:spcAft>
                <a:spcPts val="0"/>
              </a:spcAft>
              <a:buClr>
                <a:schemeClr val="dk1"/>
              </a:buClr>
              <a:buSzPts val="275"/>
              <a:buFont typeface="Arial"/>
              <a:buNone/>
            </a:pPr>
            <a:r>
              <a:rPr lang="en-US" sz="2400">
                <a:latin typeface="Verdana"/>
                <a:ea typeface="Verdana"/>
                <a:cs typeface="Verdana"/>
                <a:sym typeface="Verdana"/>
              </a:rPr>
              <a:t>X Limited to White and African American male voices (minus Shakespeare)</a:t>
            </a:r>
            <a:endParaRPr sz="24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dc9e24aea4_0_7"/>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5700">
                <a:latin typeface="Verdana"/>
                <a:ea typeface="Verdana"/>
                <a:cs typeface="Verdana"/>
                <a:sym typeface="Verdana"/>
              </a:rPr>
              <a:t>Enduring Understanding</a:t>
            </a:r>
            <a:endParaRPr sz="5700">
              <a:latin typeface="Verdana"/>
              <a:ea typeface="Verdana"/>
              <a:cs typeface="Verdana"/>
              <a:sym typeface="Verdana"/>
            </a:endParaRPr>
          </a:p>
        </p:txBody>
      </p:sp>
      <p:sp>
        <p:nvSpPr>
          <p:cNvPr id="125" name="Google Shape;125;gdc9e24aea4_0_7"/>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700"/>
              <a:t>Culturally relevant literature does not limit “Black students to Black books and White students to the Classics;” nor is it a removal of the “Classics” as a whole.  </a:t>
            </a:r>
            <a:endParaRPr sz="2700"/>
          </a:p>
        </p:txBody>
      </p:sp>
      <p:sp>
        <p:nvSpPr>
          <p:cNvPr id="126" name="Google Shape;126;gdc9e24aea4_0_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dc055fec5b_1_26"/>
          <p:cNvSpPr txBox="1">
            <a:spLocks noGrp="1"/>
          </p:cNvSpPr>
          <p:nvPr>
            <p:ph type="title"/>
          </p:nvPr>
        </p:nvSpPr>
        <p:spPr>
          <a:xfrm>
            <a:off x="839800" y="669925"/>
            <a:ext cx="10515600" cy="1441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latin typeface="Verdana"/>
                <a:ea typeface="Verdana"/>
                <a:cs typeface="Verdana"/>
                <a:sym typeface="Verdana"/>
              </a:rPr>
              <a:t>Examine the Texts - 2</a:t>
            </a:r>
            <a:endParaRPr>
              <a:latin typeface="Verdana"/>
              <a:ea typeface="Verdana"/>
              <a:cs typeface="Verdana"/>
              <a:sym typeface="Verdana"/>
            </a:endParaRPr>
          </a:p>
          <a:p>
            <a:pPr marL="0" lvl="0" indent="0" algn="l" rtl="0">
              <a:spcBef>
                <a:spcPts val="1000"/>
              </a:spcBef>
              <a:spcAft>
                <a:spcPts val="0"/>
              </a:spcAft>
              <a:buClr>
                <a:schemeClr val="dk1"/>
              </a:buClr>
              <a:buSzPct val="39285"/>
              <a:buFont typeface="Arial"/>
              <a:buNone/>
            </a:pPr>
            <a:r>
              <a:rPr lang="en-US" sz="2800">
                <a:latin typeface="Verdana"/>
                <a:ea typeface="Verdana"/>
                <a:cs typeface="Verdana"/>
                <a:sym typeface="Verdana"/>
              </a:rPr>
              <a:t>“I Hear America Singing” Walt Whitman → “I, too” Langston Hughes → “This is America” Childish Gambino → “America” Claude McKay → Sonnet 130 Shakespeare</a:t>
            </a:r>
            <a:endParaRPr sz="2800">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 </a:t>
            </a:r>
            <a:endParaRPr>
              <a:latin typeface="Verdana"/>
              <a:ea typeface="Verdana"/>
              <a:cs typeface="Verdana"/>
              <a:sym typeface="Verdana"/>
            </a:endParaRPr>
          </a:p>
        </p:txBody>
      </p:sp>
      <p:sp>
        <p:nvSpPr>
          <p:cNvPr id="442" name="Google Shape;442;gdc055fec5b_1_26"/>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40</a:t>
            </a:fld>
            <a:endParaRPr>
              <a:latin typeface="Verdana"/>
              <a:ea typeface="Verdana"/>
              <a:cs typeface="Verdana"/>
              <a:sym typeface="Verdana"/>
            </a:endParaRPr>
          </a:p>
        </p:txBody>
      </p:sp>
      <p:sp>
        <p:nvSpPr>
          <p:cNvPr id="443" name="Google Shape;443;gdc055fec5b_1_26"/>
          <p:cNvSpPr txBox="1">
            <a:spLocks noGrp="1"/>
          </p:cNvSpPr>
          <p:nvPr>
            <p:ph type="body" idx="4"/>
          </p:nvPr>
        </p:nvSpPr>
        <p:spPr>
          <a:xfrm>
            <a:off x="931100" y="2218475"/>
            <a:ext cx="10815300" cy="4238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275"/>
              <a:buFont typeface="Arial"/>
              <a:buNone/>
            </a:pPr>
            <a:r>
              <a:rPr lang="en-US" sz="2400" b="1">
                <a:solidFill>
                  <a:schemeClr val="accent5"/>
                </a:solidFill>
                <a:latin typeface="Verdana"/>
                <a:ea typeface="Verdana"/>
                <a:cs typeface="Verdana"/>
                <a:sym typeface="Verdana"/>
              </a:rPr>
              <a:t>So why teach the set?</a:t>
            </a:r>
            <a:endParaRPr sz="2400" b="1">
              <a:solidFill>
                <a:schemeClr val="accent5"/>
              </a:solidFill>
              <a:latin typeface="Verdana"/>
              <a:ea typeface="Verdana"/>
              <a:cs typeface="Verdana"/>
              <a:sym typeface="Verdana"/>
            </a:endParaRPr>
          </a:p>
          <a:p>
            <a:pPr marL="457200" lvl="0" indent="-381000" algn="l" rtl="0">
              <a:spcBef>
                <a:spcPts val="1000"/>
              </a:spcBef>
              <a:spcAft>
                <a:spcPts val="0"/>
              </a:spcAft>
              <a:buSzPts val="2400"/>
              <a:buFont typeface="Verdana"/>
              <a:buChar char="❖"/>
            </a:pPr>
            <a:r>
              <a:rPr lang="en-US" sz="2400">
                <a:latin typeface="Verdana"/>
                <a:ea typeface="Verdana"/>
                <a:cs typeface="Verdana"/>
                <a:sym typeface="Verdana"/>
              </a:rPr>
              <a:t>12.4f→ Compare and contrast traditional and contemporary poems from many cultures.</a:t>
            </a:r>
            <a:endParaRPr sz="2400" b="1">
              <a:solidFill>
                <a:schemeClr val="accent5"/>
              </a:solidFill>
              <a:latin typeface="Verdana"/>
              <a:ea typeface="Verdana"/>
              <a:cs typeface="Verdana"/>
              <a:sym typeface="Verdana"/>
            </a:endParaRPr>
          </a:p>
          <a:p>
            <a:pPr marL="457200" lvl="0" indent="-381000" algn="l" rtl="0">
              <a:spcBef>
                <a:spcPts val="0"/>
              </a:spcBef>
              <a:spcAft>
                <a:spcPts val="0"/>
              </a:spcAft>
              <a:buClr>
                <a:schemeClr val="accent5"/>
              </a:buClr>
              <a:buSzPts val="2400"/>
              <a:buFont typeface="Verdana"/>
              <a:buAutoNum type="arabicPeriod"/>
            </a:pPr>
            <a:r>
              <a:rPr lang="en-US" sz="2400">
                <a:solidFill>
                  <a:schemeClr val="accent5"/>
                </a:solidFill>
                <a:latin typeface="Verdana"/>
                <a:ea typeface="Verdana"/>
                <a:cs typeface="Verdana"/>
                <a:sym typeface="Verdana"/>
              </a:rPr>
              <a:t>The pathway is important too! We had to get to pre-20th century works and sonnet structure.</a:t>
            </a:r>
            <a:endParaRPr sz="2400">
              <a:solidFill>
                <a:schemeClr val="accent5"/>
              </a:solidFill>
              <a:latin typeface="Verdana"/>
              <a:ea typeface="Verdana"/>
              <a:cs typeface="Verdana"/>
              <a:sym typeface="Verdana"/>
            </a:endParaRPr>
          </a:p>
          <a:p>
            <a:pPr marL="457200" lvl="0" indent="-381000" algn="l" rtl="0">
              <a:spcBef>
                <a:spcPts val="0"/>
              </a:spcBef>
              <a:spcAft>
                <a:spcPts val="0"/>
              </a:spcAft>
              <a:buClr>
                <a:schemeClr val="accent5"/>
              </a:buClr>
              <a:buSzPts val="2400"/>
              <a:buFont typeface="Verdana"/>
              <a:buAutoNum type="arabicPeriod"/>
            </a:pPr>
            <a:r>
              <a:rPr lang="en-US" sz="2400">
                <a:solidFill>
                  <a:schemeClr val="accent5"/>
                </a:solidFill>
                <a:latin typeface="Verdana"/>
                <a:ea typeface="Verdana"/>
                <a:cs typeface="Verdana"/>
                <a:sym typeface="Verdana"/>
              </a:rPr>
              <a:t>There is always the question - Who is missing? What does this say about the piece? Author? Time?</a:t>
            </a:r>
            <a:endParaRPr sz="2400">
              <a:solidFill>
                <a:schemeClr val="accent5"/>
              </a:solidFill>
              <a:latin typeface="Verdana"/>
              <a:ea typeface="Verdana"/>
              <a:cs typeface="Verdana"/>
              <a:sym typeface="Verdana"/>
            </a:endParaRPr>
          </a:p>
          <a:p>
            <a:pPr marL="457200" lvl="0" indent="-381000" algn="l" rtl="0">
              <a:spcBef>
                <a:spcPts val="0"/>
              </a:spcBef>
              <a:spcAft>
                <a:spcPts val="0"/>
              </a:spcAft>
              <a:buClr>
                <a:schemeClr val="accent5"/>
              </a:buClr>
              <a:buSzPts val="2400"/>
              <a:buFont typeface="Verdana"/>
              <a:buAutoNum type="arabicPeriod"/>
            </a:pPr>
            <a:r>
              <a:rPr lang="en-US" sz="2400">
                <a:solidFill>
                  <a:schemeClr val="accent5"/>
                </a:solidFill>
                <a:latin typeface="Verdana"/>
                <a:ea typeface="Verdana"/>
                <a:cs typeface="Verdana"/>
                <a:sym typeface="Verdana"/>
              </a:rPr>
              <a:t>Students still need access and exposure to works that are different to create empathy and questions. </a:t>
            </a:r>
            <a:endParaRPr sz="2400">
              <a:solidFill>
                <a:schemeClr val="accent5"/>
              </a:solidFill>
              <a:latin typeface="Verdana"/>
              <a:ea typeface="Verdana"/>
              <a:cs typeface="Verdana"/>
              <a:sym typeface="Verdana"/>
            </a:endParaRPr>
          </a:p>
          <a:p>
            <a:pPr marL="0" lvl="0" indent="0" algn="l" rtl="0">
              <a:spcBef>
                <a:spcPts val="1000"/>
              </a:spcBef>
              <a:spcAft>
                <a:spcPts val="0"/>
              </a:spcAft>
              <a:buClr>
                <a:schemeClr val="dk1"/>
              </a:buClr>
              <a:buSzPts val="275"/>
              <a:buFont typeface="Arial"/>
              <a:buNone/>
            </a:pPr>
            <a:endParaRPr sz="2400" b="1">
              <a:latin typeface="Verdana"/>
              <a:ea typeface="Verdana"/>
              <a:cs typeface="Verdana"/>
              <a:sym typeface="Verdana"/>
            </a:endParaRPr>
          </a:p>
          <a:p>
            <a:pPr marL="0" lvl="0" indent="0" algn="l" rtl="0">
              <a:spcBef>
                <a:spcPts val="1000"/>
              </a:spcBef>
              <a:spcAft>
                <a:spcPts val="0"/>
              </a:spcAft>
              <a:buClr>
                <a:schemeClr val="dk1"/>
              </a:buClr>
              <a:buSzPts val="275"/>
              <a:buFont typeface="Arial"/>
              <a:buNone/>
            </a:pPr>
            <a:endParaRPr sz="2400" b="1">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de68099574_3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Text Set Order Rational </a:t>
            </a:r>
            <a:endParaRPr>
              <a:latin typeface="Verdana"/>
              <a:ea typeface="Verdana"/>
              <a:cs typeface="Verdana"/>
              <a:sym typeface="Verdana"/>
            </a:endParaRPr>
          </a:p>
        </p:txBody>
      </p:sp>
      <p:sp>
        <p:nvSpPr>
          <p:cNvPr id="450" name="Google Shape;450;gde68099574_3_5"/>
          <p:cNvSpPr txBox="1">
            <a:spLocks noGrp="1"/>
          </p:cNvSpPr>
          <p:nvPr>
            <p:ph type="body" idx="1"/>
          </p:nvPr>
        </p:nvSpPr>
        <p:spPr>
          <a:xfrm>
            <a:off x="838200" y="1414575"/>
            <a:ext cx="10515600" cy="4762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Font typeface="Verdana"/>
              <a:buChar char="❖"/>
            </a:pPr>
            <a:r>
              <a:rPr lang="en-US" sz="2400">
                <a:latin typeface="Verdana"/>
                <a:ea typeface="Verdana"/>
                <a:cs typeface="Verdana"/>
                <a:sym typeface="Verdana"/>
              </a:rPr>
              <a:t>Bookend harder texts</a:t>
            </a:r>
            <a:endParaRPr sz="2400">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Students receive more supports and scaffolds at the beginning of the set and a refresher at the end. </a:t>
            </a:r>
            <a:endParaRPr>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What makes them hard? What strategies do I need in place to support students?</a:t>
            </a:r>
            <a:endParaRPr>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Pop culture in the middle</a:t>
            </a:r>
            <a:endParaRPr sz="2400">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Students are engaged and closer to the texts.</a:t>
            </a:r>
            <a:endParaRPr>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Students are able to use their strategies to build confidence.</a:t>
            </a:r>
            <a:endParaRPr>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NOT SUPPLEMENTAL! These are still addressed the same as the harder texts. </a:t>
            </a:r>
            <a:endParaRPr>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Transitions</a:t>
            </a:r>
            <a:endParaRPr sz="2400">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Entry connects to previous unit texts.(YA novels with social justice theme)</a:t>
            </a:r>
            <a:endParaRPr>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Exit connects to next unit texts. (Shakespeare)</a:t>
            </a:r>
            <a:endParaRPr>
              <a:latin typeface="Verdana"/>
              <a:ea typeface="Verdana"/>
              <a:cs typeface="Verdana"/>
              <a:sym typeface="Verdana"/>
            </a:endParaRPr>
          </a:p>
          <a:p>
            <a:pPr marL="914400" lvl="1" indent="-381000" algn="l" rtl="0">
              <a:spcBef>
                <a:spcPts val="0"/>
              </a:spcBef>
              <a:spcAft>
                <a:spcPts val="0"/>
              </a:spcAft>
              <a:buSzPts val="2400"/>
              <a:buFont typeface="Verdana"/>
              <a:buChar char="➢"/>
            </a:pPr>
            <a:r>
              <a:rPr lang="en-US">
                <a:latin typeface="Verdana"/>
                <a:ea typeface="Verdana"/>
                <a:cs typeface="Verdana"/>
                <a:sym typeface="Verdana"/>
              </a:rPr>
              <a:t>Students have a logical progression through the entire class. </a:t>
            </a:r>
            <a:endParaRPr>
              <a:latin typeface="Verdana"/>
              <a:ea typeface="Verdana"/>
              <a:cs typeface="Verdana"/>
              <a:sym typeface="Verdana"/>
            </a:endParaRPr>
          </a:p>
        </p:txBody>
      </p:sp>
      <p:sp>
        <p:nvSpPr>
          <p:cNvPr id="451" name="Google Shape;451;gde68099574_3_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d92f89e48e_0_27"/>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Poetry Unit</a:t>
            </a:r>
            <a:endParaRPr>
              <a:latin typeface="Verdana"/>
              <a:ea typeface="Verdana"/>
              <a:cs typeface="Verdana"/>
              <a:sym typeface="Verdana"/>
            </a:endParaRPr>
          </a:p>
        </p:txBody>
      </p:sp>
      <p:sp>
        <p:nvSpPr>
          <p:cNvPr id="458" name="Google Shape;458;gd92f89e48e_0_2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42</a:t>
            </a:fld>
            <a:endParaRPr>
              <a:latin typeface="Verdana"/>
              <a:ea typeface="Verdana"/>
              <a:cs typeface="Verdana"/>
              <a:sym typeface="Verdana"/>
            </a:endParaRPr>
          </a:p>
        </p:txBody>
      </p:sp>
      <p:sp>
        <p:nvSpPr>
          <p:cNvPr id="459" name="Google Shape;459;gd92f89e48e_0_27"/>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SzPts val="1800"/>
              <a:buFont typeface="Verdana"/>
              <a:buChar char="❖"/>
            </a:pPr>
            <a:r>
              <a:rPr lang="en-US">
                <a:latin typeface="Verdana"/>
                <a:ea typeface="Verdana"/>
                <a:cs typeface="Verdana"/>
                <a:sym typeface="Verdana"/>
              </a:rPr>
              <a:t>Literature Circle </a:t>
            </a:r>
            <a:endParaRPr>
              <a:latin typeface="Verdana"/>
              <a:ea typeface="Verdana"/>
              <a:cs typeface="Verdana"/>
              <a:sym typeface="Verdana"/>
            </a:endParaRPr>
          </a:p>
          <a:p>
            <a:pPr marL="914400" lvl="1" indent="-342900" algn="l" rtl="0">
              <a:spcBef>
                <a:spcPts val="0"/>
              </a:spcBef>
              <a:spcAft>
                <a:spcPts val="0"/>
              </a:spcAft>
              <a:buSzPts val="1800"/>
              <a:buFont typeface="Verdana"/>
              <a:buChar char="➢"/>
            </a:pPr>
            <a:r>
              <a:rPr lang="en-US">
                <a:latin typeface="Verdana"/>
                <a:ea typeface="Verdana"/>
                <a:cs typeface="Verdana"/>
                <a:sym typeface="Verdana"/>
              </a:rPr>
              <a:t>Students TPCASTT all poems then become experts in one. </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3 Levels of reading</a:t>
            </a:r>
            <a:endParaRPr>
              <a:latin typeface="Verdana"/>
              <a:ea typeface="Verdana"/>
              <a:cs typeface="Verdana"/>
              <a:sym typeface="Verdana"/>
            </a:endParaRPr>
          </a:p>
          <a:p>
            <a:pPr marL="914400" lvl="1" indent="-342900" algn="l" rtl="0">
              <a:spcBef>
                <a:spcPts val="0"/>
              </a:spcBef>
              <a:spcAft>
                <a:spcPts val="0"/>
              </a:spcAft>
              <a:buSzPts val="1800"/>
              <a:buFont typeface="Verdana"/>
              <a:buChar char="➢"/>
            </a:pPr>
            <a:r>
              <a:rPr lang="en-US">
                <a:latin typeface="Verdana"/>
                <a:ea typeface="Verdana"/>
                <a:cs typeface="Verdana"/>
                <a:sym typeface="Verdana"/>
              </a:rPr>
              <a:t>Students are able to demonstrate connections through visuals.</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Socratic Seminar</a:t>
            </a:r>
            <a:endParaRPr>
              <a:latin typeface="Verdana"/>
              <a:ea typeface="Verdana"/>
              <a:cs typeface="Verdana"/>
              <a:sym typeface="Verdana"/>
            </a:endParaRPr>
          </a:p>
          <a:p>
            <a:pPr marL="914400" lvl="1" indent="-342900" algn="l" rtl="0">
              <a:spcBef>
                <a:spcPts val="0"/>
              </a:spcBef>
              <a:spcAft>
                <a:spcPts val="0"/>
              </a:spcAft>
              <a:buSzPts val="1800"/>
              <a:buFont typeface="Verdana"/>
              <a:buChar char="➢"/>
            </a:pPr>
            <a:r>
              <a:rPr lang="en-US">
                <a:latin typeface="Verdana"/>
                <a:ea typeface="Verdana"/>
                <a:cs typeface="Verdana"/>
                <a:sym typeface="Verdana"/>
              </a:rPr>
              <a:t>Students dialogue their findings through textual support and questioning.</a:t>
            </a:r>
            <a:endParaRPr>
              <a:latin typeface="Verdana"/>
              <a:ea typeface="Verdana"/>
              <a:cs typeface="Verdana"/>
              <a:sym typeface="Verdana"/>
            </a:endParaRPr>
          </a:p>
        </p:txBody>
      </p:sp>
      <p:sp>
        <p:nvSpPr>
          <p:cNvPr id="460" name="Google Shape;460;gd92f89e48e_0_27"/>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Instructional Activities</a:t>
            </a:r>
            <a:endParaRPr>
              <a:latin typeface="Verdana"/>
              <a:ea typeface="Verdana"/>
              <a:cs typeface="Verdana"/>
              <a:sym typeface="Verdana"/>
            </a:endParaRPr>
          </a:p>
        </p:txBody>
      </p:sp>
      <p:sp>
        <p:nvSpPr>
          <p:cNvPr id="461" name="Google Shape;461;gd92f89e48e_0_27"/>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Instructional Strategies</a:t>
            </a:r>
            <a:endParaRPr>
              <a:latin typeface="Verdana"/>
              <a:ea typeface="Verdana"/>
              <a:cs typeface="Verdana"/>
              <a:sym typeface="Verdana"/>
            </a:endParaRPr>
          </a:p>
        </p:txBody>
      </p:sp>
      <p:sp>
        <p:nvSpPr>
          <p:cNvPr id="462" name="Google Shape;462;gd92f89e48e_0_27"/>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Font typeface="Verdana"/>
              <a:buChar char="❖"/>
            </a:pPr>
            <a:r>
              <a:rPr lang="en-US">
                <a:latin typeface="Verdana"/>
                <a:ea typeface="Verdana"/>
                <a:cs typeface="Verdana"/>
                <a:sym typeface="Verdana"/>
              </a:rPr>
              <a:t>Close Reading - TPCASTT</a:t>
            </a:r>
            <a:endParaRPr>
              <a:latin typeface="Verdana"/>
              <a:ea typeface="Verdana"/>
              <a:cs typeface="Verdana"/>
              <a:sym typeface="Verdana"/>
            </a:endParaRPr>
          </a:p>
          <a:p>
            <a:pPr marL="914400" lvl="1" indent="-342900" algn="l" rtl="0">
              <a:spcBef>
                <a:spcPts val="0"/>
              </a:spcBef>
              <a:spcAft>
                <a:spcPts val="0"/>
              </a:spcAft>
              <a:buSzPts val="1800"/>
              <a:buFont typeface="Verdana"/>
              <a:buChar char="➢"/>
            </a:pPr>
            <a:r>
              <a:rPr lang="en-US">
                <a:latin typeface="Verdana"/>
                <a:ea typeface="Verdana"/>
                <a:cs typeface="Verdana"/>
                <a:sym typeface="Verdana"/>
              </a:rPr>
              <a:t>Bridged from English 9 Honors</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Graphic Organizers</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Visual Representations</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Effective Questioning</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Scaffolded Frames and Outlines</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a:latin typeface="Verdana"/>
                <a:ea typeface="Verdana"/>
                <a:cs typeface="Verdana"/>
                <a:sym typeface="Verdana"/>
              </a:rPr>
              <a:t>Vocabulary Access</a:t>
            </a:r>
            <a:endParaRPr>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dcde41bc09_1_7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43</a:t>
            </a:fld>
            <a:endParaRPr/>
          </a:p>
        </p:txBody>
      </p:sp>
      <p:pic>
        <p:nvPicPr>
          <p:cNvPr id="469" name="Google Shape;469;gdcde41bc09_1_79" title="I, too Level 1"/>
          <p:cNvPicPr preferRelativeResize="0"/>
          <p:nvPr/>
        </p:nvPicPr>
        <p:blipFill>
          <a:blip r:embed="rId3">
            <a:alphaModFix/>
          </a:blip>
          <a:stretch>
            <a:fillRect/>
          </a:stretch>
        </p:blipFill>
        <p:spPr>
          <a:xfrm>
            <a:off x="114300" y="2280300"/>
            <a:ext cx="5162576" cy="4577700"/>
          </a:xfrm>
          <a:prstGeom prst="rect">
            <a:avLst/>
          </a:prstGeom>
          <a:noFill/>
          <a:ln>
            <a:noFill/>
          </a:ln>
        </p:spPr>
      </p:pic>
      <p:pic>
        <p:nvPicPr>
          <p:cNvPr id="470" name="Google Shape;470;gdcde41bc09_1_79" title="I, too Level 2"/>
          <p:cNvPicPr preferRelativeResize="0"/>
          <p:nvPr/>
        </p:nvPicPr>
        <p:blipFill>
          <a:blip r:embed="rId4">
            <a:alphaModFix/>
          </a:blip>
          <a:stretch>
            <a:fillRect/>
          </a:stretch>
        </p:blipFill>
        <p:spPr>
          <a:xfrm>
            <a:off x="5747026" y="1071963"/>
            <a:ext cx="6572225" cy="3804972"/>
          </a:xfrm>
          <a:prstGeom prst="rect">
            <a:avLst/>
          </a:prstGeom>
          <a:noFill/>
          <a:ln>
            <a:noFill/>
          </a:ln>
        </p:spPr>
      </p:pic>
      <p:pic>
        <p:nvPicPr>
          <p:cNvPr id="471" name="Google Shape;471;gdcde41bc09_1_79" title="I, Too level 3"/>
          <p:cNvPicPr preferRelativeResize="0"/>
          <p:nvPr/>
        </p:nvPicPr>
        <p:blipFill>
          <a:blip r:embed="rId5">
            <a:alphaModFix/>
          </a:blip>
          <a:stretch>
            <a:fillRect/>
          </a:stretch>
        </p:blipFill>
        <p:spPr>
          <a:xfrm>
            <a:off x="6666650" y="4876925"/>
            <a:ext cx="4325210" cy="1823099"/>
          </a:xfrm>
          <a:prstGeom prst="rect">
            <a:avLst/>
          </a:prstGeom>
          <a:noFill/>
          <a:ln>
            <a:noFill/>
          </a:ln>
        </p:spPr>
      </p:pic>
      <p:sp>
        <p:nvSpPr>
          <p:cNvPr id="472" name="Google Shape;472;gdcde41bc09_1_79"/>
          <p:cNvSpPr txBox="1"/>
          <p:nvPr/>
        </p:nvSpPr>
        <p:spPr>
          <a:xfrm>
            <a:off x="304800" y="824325"/>
            <a:ext cx="6572100" cy="1723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1"/>
                </a:solidFill>
                <a:latin typeface="Verdana"/>
                <a:ea typeface="Verdana"/>
                <a:cs typeface="Verdana"/>
                <a:sym typeface="Verdana"/>
              </a:rPr>
              <a:t>Level 1 - On the line - Literal/Direct quotes - Denotation → Connotation </a:t>
            </a:r>
            <a:endParaRPr sz="2000">
              <a:solidFill>
                <a:schemeClr val="accent1"/>
              </a:solidFill>
              <a:latin typeface="Verdana"/>
              <a:ea typeface="Verdana"/>
              <a:cs typeface="Verdana"/>
              <a:sym typeface="Verdana"/>
            </a:endParaRPr>
          </a:p>
          <a:p>
            <a:pPr marL="0" lvl="0" indent="0" algn="l" rtl="0">
              <a:spcBef>
                <a:spcPts val="0"/>
              </a:spcBef>
              <a:spcAft>
                <a:spcPts val="0"/>
              </a:spcAft>
              <a:buNone/>
            </a:pPr>
            <a:r>
              <a:rPr lang="en-US" sz="2000">
                <a:solidFill>
                  <a:schemeClr val="accent1"/>
                </a:solidFill>
                <a:latin typeface="Verdana"/>
                <a:ea typeface="Verdana"/>
                <a:cs typeface="Verdana"/>
                <a:sym typeface="Verdana"/>
              </a:rPr>
              <a:t>Level 2 - Between the lines → symbolism/imagery connections</a:t>
            </a:r>
            <a:endParaRPr sz="2000">
              <a:solidFill>
                <a:schemeClr val="accent1"/>
              </a:solidFill>
              <a:latin typeface="Verdana"/>
              <a:ea typeface="Verdana"/>
              <a:cs typeface="Verdana"/>
              <a:sym typeface="Verdana"/>
            </a:endParaRPr>
          </a:p>
          <a:p>
            <a:pPr marL="0" lvl="0" indent="0" algn="l" rtl="0">
              <a:spcBef>
                <a:spcPts val="0"/>
              </a:spcBef>
              <a:spcAft>
                <a:spcPts val="0"/>
              </a:spcAft>
              <a:buNone/>
            </a:pPr>
            <a:r>
              <a:rPr lang="en-US" sz="2000">
                <a:solidFill>
                  <a:schemeClr val="accent1"/>
                </a:solidFill>
                <a:latin typeface="Verdana"/>
                <a:ea typeface="Verdana"/>
                <a:cs typeface="Verdana"/>
                <a:sym typeface="Verdana"/>
              </a:rPr>
              <a:t>Level 3 - Beyond the lines → thematic meanings</a:t>
            </a:r>
            <a:endParaRPr sz="2000">
              <a:solidFill>
                <a:schemeClr val="accent1"/>
              </a:solidFill>
              <a:latin typeface="Verdana"/>
              <a:ea typeface="Verdana"/>
              <a:cs typeface="Verdana"/>
              <a:sym typeface="Verdana"/>
            </a:endParaRPr>
          </a:p>
        </p:txBody>
      </p:sp>
      <p:sp>
        <p:nvSpPr>
          <p:cNvPr id="473" name="Google Shape;473;gdcde41bc09_1_79"/>
          <p:cNvSpPr txBox="1">
            <a:spLocks noGrp="1"/>
          </p:cNvSpPr>
          <p:nvPr>
            <p:ph type="title"/>
          </p:nvPr>
        </p:nvSpPr>
        <p:spPr>
          <a:xfrm>
            <a:off x="1862225" y="0"/>
            <a:ext cx="7662900" cy="1071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3 Circles - Student sample</a:t>
            </a:r>
            <a:endParaRPr>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dcde41bc09_1_8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44</a:t>
            </a:fld>
            <a:endParaRPr/>
          </a:p>
        </p:txBody>
      </p:sp>
      <p:pic>
        <p:nvPicPr>
          <p:cNvPr id="480" name="Google Shape;480;gdcde41bc09_1_88" title="Socratic Seminar Planner"/>
          <p:cNvPicPr preferRelativeResize="0"/>
          <p:nvPr/>
        </p:nvPicPr>
        <p:blipFill>
          <a:blip r:embed="rId3">
            <a:alphaModFix/>
          </a:blip>
          <a:stretch>
            <a:fillRect/>
          </a:stretch>
        </p:blipFill>
        <p:spPr>
          <a:xfrm>
            <a:off x="1190625" y="1524000"/>
            <a:ext cx="9810750" cy="3600450"/>
          </a:xfrm>
          <a:prstGeom prst="rect">
            <a:avLst/>
          </a:prstGeom>
          <a:noFill/>
          <a:ln>
            <a:noFill/>
          </a:ln>
        </p:spPr>
      </p:pic>
      <p:sp>
        <p:nvSpPr>
          <p:cNvPr id="481" name="Google Shape;481;gdcde41bc09_1_88"/>
          <p:cNvSpPr txBox="1"/>
          <p:nvPr/>
        </p:nvSpPr>
        <p:spPr>
          <a:xfrm>
            <a:off x="2184525" y="5414100"/>
            <a:ext cx="7878600" cy="631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900">
                <a:solidFill>
                  <a:schemeClr val="accent1"/>
                </a:solidFill>
                <a:latin typeface="Verdana"/>
                <a:ea typeface="Verdana"/>
                <a:cs typeface="Verdana"/>
                <a:sym typeface="Verdana"/>
              </a:rPr>
              <a:t>Socratic Seminars connect their voices!</a:t>
            </a:r>
            <a:endParaRPr sz="2900">
              <a:solidFill>
                <a:schemeClr val="accent1"/>
              </a:solidFill>
              <a:latin typeface="Verdana"/>
              <a:ea typeface="Verdana"/>
              <a:cs typeface="Verdana"/>
              <a:sym typeface="Verdana"/>
            </a:endParaRPr>
          </a:p>
        </p:txBody>
      </p:sp>
      <p:sp>
        <p:nvSpPr>
          <p:cNvPr id="482" name="Google Shape;482;gdcde41bc09_1_8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Socratic Seminar Question Planner</a:t>
            </a:r>
            <a:endParaRPr>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dc85daba0d_0_29"/>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latin typeface="Verdana"/>
                <a:ea typeface="Verdana"/>
                <a:cs typeface="Verdana"/>
                <a:sym typeface="Verdana"/>
              </a:rPr>
              <a:t>Instructional Activity #1: Close Reading for </a:t>
            </a:r>
            <a:r>
              <a:rPr lang="en-US" sz="3700" i="1">
                <a:latin typeface="Verdana"/>
                <a:ea typeface="Verdana"/>
                <a:cs typeface="Verdana"/>
                <a:sym typeface="Verdana"/>
              </a:rPr>
              <a:t>Things Fall Apart</a:t>
            </a:r>
            <a:endParaRPr sz="3700" i="1">
              <a:latin typeface="Verdana"/>
              <a:ea typeface="Verdana"/>
              <a:cs typeface="Verdana"/>
              <a:sym typeface="Verdana"/>
            </a:endParaRPr>
          </a:p>
        </p:txBody>
      </p:sp>
      <p:sp>
        <p:nvSpPr>
          <p:cNvPr id="489" name="Google Shape;489;gdc85daba0d_0_29"/>
          <p:cNvSpPr txBox="1">
            <a:spLocks noGrp="1"/>
          </p:cNvSpPr>
          <p:nvPr>
            <p:ph type="body" idx="2"/>
          </p:nvPr>
        </p:nvSpPr>
        <p:spPr>
          <a:xfrm>
            <a:off x="452300" y="1690825"/>
            <a:ext cx="5442600" cy="3752400"/>
          </a:xfrm>
          <a:prstGeom prst="rect">
            <a:avLst/>
          </a:prstGeom>
        </p:spPr>
        <p:txBody>
          <a:bodyPr spcFirstLastPara="1" wrap="square" lIns="91425" tIns="45700" rIns="91425" bIns="45700" anchor="t" anchorCtr="0">
            <a:noAutofit/>
          </a:bodyPr>
          <a:lstStyle/>
          <a:p>
            <a:pPr marL="457200" lvl="0" indent="0" algn="l" rtl="0">
              <a:lnSpc>
                <a:spcPct val="80000"/>
              </a:lnSpc>
              <a:spcBef>
                <a:spcPts val="1000"/>
              </a:spcBef>
              <a:spcAft>
                <a:spcPts val="0"/>
              </a:spcAft>
              <a:buSzPts val="935"/>
              <a:buNone/>
            </a:pPr>
            <a:endParaRPr sz="2580">
              <a:latin typeface="Verdana"/>
              <a:ea typeface="Verdana"/>
              <a:cs typeface="Verdana"/>
              <a:sym typeface="Verdana"/>
            </a:endParaRPr>
          </a:p>
          <a:p>
            <a:pPr marL="457200" lvl="0" indent="-338455" algn="l" rtl="0">
              <a:lnSpc>
                <a:spcPct val="80000"/>
              </a:lnSpc>
              <a:spcBef>
                <a:spcPts val="1000"/>
              </a:spcBef>
              <a:spcAft>
                <a:spcPts val="0"/>
              </a:spcAft>
              <a:buSzPts val="1730"/>
              <a:buFont typeface="Verdana"/>
              <a:buChar char="❖"/>
            </a:pPr>
            <a:r>
              <a:rPr lang="en-US" sz="2580">
                <a:latin typeface="Verdana"/>
                <a:ea typeface="Verdana"/>
                <a:cs typeface="Verdana"/>
                <a:sym typeface="Verdana"/>
              </a:rPr>
              <a:t>Instructional Strategies to Activate Prior Knowledge: </a:t>
            </a:r>
            <a:endParaRPr sz="2580">
              <a:latin typeface="Verdana"/>
              <a:ea typeface="Verdana"/>
              <a:cs typeface="Verdana"/>
              <a:sym typeface="Verdana"/>
            </a:endParaRPr>
          </a:p>
          <a:p>
            <a:pPr marL="914400" lvl="0" indent="-338455" algn="l" rtl="0">
              <a:lnSpc>
                <a:spcPct val="80000"/>
              </a:lnSpc>
              <a:spcBef>
                <a:spcPts val="0"/>
              </a:spcBef>
              <a:spcAft>
                <a:spcPts val="0"/>
              </a:spcAft>
              <a:buSzPts val="1730"/>
              <a:buFont typeface="Verdana"/>
              <a:buChar char="•"/>
            </a:pPr>
            <a:r>
              <a:rPr lang="en-US" sz="2580">
                <a:latin typeface="Verdana"/>
                <a:ea typeface="Verdana"/>
                <a:cs typeface="Verdana"/>
                <a:sym typeface="Verdana"/>
              </a:rPr>
              <a:t>Metaphors</a:t>
            </a:r>
            <a:endParaRPr sz="2580">
              <a:latin typeface="Verdana"/>
              <a:ea typeface="Verdana"/>
              <a:cs typeface="Verdana"/>
              <a:sym typeface="Verdana"/>
            </a:endParaRPr>
          </a:p>
          <a:p>
            <a:pPr marL="914400" lvl="0" indent="-338455" algn="l" rtl="0">
              <a:lnSpc>
                <a:spcPct val="80000"/>
              </a:lnSpc>
              <a:spcBef>
                <a:spcPts val="0"/>
              </a:spcBef>
              <a:spcAft>
                <a:spcPts val="0"/>
              </a:spcAft>
              <a:buSzPts val="1730"/>
              <a:buFont typeface="Verdana"/>
              <a:buChar char="•"/>
            </a:pPr>
            <a:r>
              <a:rPr lang="en-US" sz="2580">
                <a:latin typeface="Verdana"/>
                <a:ea typeface="Verdana"/>
                <a:cs typeface="Verdana"/>
                <a:sym typeface="Verdana"/>
              </a:rPr>
              <a:t>Sensory Experiences</a:t>
            </a:r>
            <a:endParaRPr sz="2580">
              <a:latin typeface="Verdana"/>
              <a:ea typeface="Verdana"/>
              <a:cs typeface="Verdana"/>
              <a:sym typeface="Verdana"/>
            </a:endParaRPr>
          </a:p>
          <a:p>
            <a:pPr marL="914400" lvl="0" indent="-338455" algn="l" rtl="0">
              <a:lnSpc>
                <a:spcPct val="80000"/>
              </a:lnSpc>
              <a:spcBef>
                <a:spcPts val="0"/>
              </a:spcBef>
              <a:spcAft>
                <a:spcPts val="0"/>
              </a:spcAft>
              <a:buSzPts val="1730"/>
              <a:buFont typeface="Verdana"/>
              <a:buChar char="•"/>
            </a:pPr>
            <a:r>
              <a:rPr lang="en-US" sz="2580">
                <a:latin typeface="Verdana"/>
                <a:ea typeface="Verdana"/>
                <a:cs typeface="Verdana"/>
                <a:sym typeface="Verdana"/>
              </a:rPr>
              <a:t>Paired informational texts (current events)</a:t>
            </a:r>
            <a:endParaRPr sz="2580">
              <a:latin typeface="Verdana"/>
              <a:ea typeface="Verdana"/>
              <a:cs typeface="Verdana"/>
              <a:sym typeface="Verdana"/>
            </a:endParaRPr>
          </a:p>
          <a:p>
            <a:pPr marL="914400" lvl="0" indent="-338455" algn="l" rtl="0">
              <a:lnSpc>
                <a:spcPct val="80000"/>
              </a:lnSpc>
              <a:spcBef>
                <a:spcPts val="0"/>
              </a:spcBef>
              <a:spcAft>
                <a:spcPts val="0"/>
              </a:spcAft>
              <a:buSzPts val="1730"/>
              <a:buFont typeface="Verdana"/>
              <a:buChar char="•"/>
            </a:pPr>
            <a:r>
              <a:rPr lang="en-US" sz="2580">
                <a:latin typeface="Verdana"/>
                <a:ea typeface="Verdana"/>
                <a:cs typeface="Verdana"/>
                <a:sym typeface="Verdana"/>
              </a:rPr>
              <a:t>Frontloading vocabulary </a:t>
            </a:r>
            <a:endParaRPr sz="2580">
              <a:latin typeface="Verdana"/>
              <a:ea typeface="Verdana"/>
              <a:cs typeface="Verdana"/>
              <a:sym typeface="Verdana"/>
            </a:endParaRPr>
          </a:p>
          <a:p>
            <a:pPr marL="0" lvl="0" indent="0" algn="l" rtl="0">
              <a:lnSpc>
                <a:spcPct val="80000"/>
              </a:lnSpc>
              <a:spcBef>
                <a:spcPts val="1000"/>
              </a:spcBef>
              <a:spcAft>
                <a:spcPts val="0"/>
              </a:spcAft>
              <a:buSzPts val="935"/>
              <a:buNone/>
            </a:pPr>
            <a:endParaRPr sz="2580">
              <a:latin typeface="Verdana"/>
              <a:ea typeface="Verdana"/>
              <a:cs typeface="Verdana"/>
              <a:sym typeface="Verdana"/>
            </a:endParaRPr>
          </a:p>
        </p:txBody>
      </p:sp>
      <p:sp>
        <p:nvSpPr>
          <p:cNvPr id="490" name="Google Shape;490;gdc85daba0d_0_2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45</a:t>
            </a:fld>
            <a:endParaRPr/>
          </a:p>
        </p:txBody>
      </p:sp>
      <p:sp>
        <p:nvSpPr>
          <p:cNvPr id="491" name="Google Shape;491;gdc85daba0d_0_29"/>
          <p:cNvSpPr txBox="1"/>
          <p:nvPr/>
        </p:nvSpPr>
        <p:spPr>
          <a:xfrm>
            <a:off x="1363750" y="4451100"/>
            <a:ext cx="94677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“And at last the locusts did descend. They settled on every tree and on every blade of grass; they settled on the roofs and covered the bare ground. Mighty tree branches broke away under them, and the whole country became the brown-earth color of the vast, hungry swarm.” </a:t>
            </a:r>
            <a:r>
              <a:rPr lang="en-US" sz="2400" i="1">
                <a:latin typeface="Verdana"/>
                <a:ea typeface="Verdana"/>
                <a:cs typeface="Verdana"/>
                <a:sym typeface="Verdana"/>
              </a:rPr>
              <a:t>Things Fall Apart </a:t>
            </a:r>
            <a:r>
              <a:rPr lang="en-US" sz="2400">
                <a:latin typeface="Verdana"/>
                <a:ea typeface="Verdana"/>
                <a:cs typeface="Verdana"/>
                <a:sym typeface="Verdana"/>
              </a:rPr>
              <a:t>Achebe</a:t>
            </a:r>
            <a:endParaRPr sz="2400" b="1">
              <a:latin typeface="Verdana"/>
              <a:ea typeface="Verdana"/>
              <a:cs typeface="Verdana"/>
              <a:sym typeface="Verdana"/>
            </a:endParaRPr>
          </a:p>
        </p:txBody>
      </p:sp>
      <p:pic>
        <p:nvPicPr>
          <p:cNvPr id="492" name="Google Shape;492;gdc85daba0d_0_29" title="Locust Article Snip"/>
          <p:cNvPicPr preferRelativeResize="0"/>
          <p:nvPr/>
        </p:nvPicPr>
        <p:blipFill>
          <a:blip r:embed="rId3">
            <a:alphaModFix/>
          </a:blip>
          <a:stretch>
            <a:fillRect/>
          </a:stretch>
        </p:blipFill>
        <p:spPr>
          <a:xfrm>
            <a:off x="6531500" y="1302525"/>
            <a:ext cx="5442725" cy="3148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de68099574_2_8"/>
          <p:cNvSpPr txBox="1">
            <a:spLocks noGrp="1"/>
          </p:cNvSpPr>
          <p:nvPr>
            <p:ph type="title"/>
          </p:nvPr>
        </p:nvSpPr>
        <p:spPr>
          <a:xfrm>
            <a:off x="831850" y="1709749"/>
            <a:ext cx="10515600" cy="2498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Verdana"/>
                <a:ea typeface="Verdana"/>
                <a:cs typeface="Verdana"/>
                <a:sym typeface="Verdana"/>
              </a:rPr>
              <a:t>Acknowledgements</a:t>
            </a:r>
            <a:endParaRPr dirty="0">
              <a:latin typeface="Verdana"/>
              <a:ea typeface="Verdana"/>
              <a:cs typeface="Verdana"/>
              <a:sym typeface="Verdana"/>
            </a:endParaRPr>
          </a:p>
        </p:txBody>
      </p:sp>
      <p:sp>
        <p:nvSpPr>
          <p:cNvPr id="499" name="Google Shape;499;gde68099574_2_8"/>
          <p:cNvSpPr txBox="1">
            <a:spLocks noGrp="1"/>
          </p:cNvSpPr>
          <p:nvPr>
            <p:ph type="body" idx="1"/>
          </p:nvPr>
        </p:nvSpPr>
        <p:spPr>
          <a:xfrm>
            <a:off x="831850" y="4207848"/>
            <a:ext cx="10515600" cy="2248369"/>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228600" algn="l" rtl="0">
              <a:lnSpc>
                <a:spcPct val="200000"/>
              </a:lnSpc>
              <a:spcBef>
                <a:spcPts val="1000"/>
              </a:spcBef>
              <a:spcAft>
                <a:spcPts val="0"/>
              </a:spcAft>
              <a:buClr>
                <a:schemeClr val="dk1"/>
              </a:buClr>
              <a:buSzPts val="2313"/>
              <a:buFont typeface="Verdana"/>
              <a:buNone/>
            </a:pPr>
            <a:r>
              <a:rPr lang="en-US" sz="2312" dirty="0">
                <a:solidFill>
                  <a:schemeClr val="dk1"/>
                </a:solidFill>
                <a:latin typeface="Verdana"/>
                <a:ea typeface="Verdana"/>
                <a:cs typeface="Verdana"/>
                <a:sym typeface="Verdana"/>
              </a:rPr>
              <a:t>Darin Thompson 	</a:t>
            </a:r>
            <a:r>
              <a:rPr lang="en-US" sz="2312" dirty="0" smtClean="0">
                <a:solidFill>
                  <a:schemeClr val="dk1"/>
                </a:solidFill>
                <a:latin typeface="Verdana"/>
                <a:ea typeface="Verdana"/>
                <a:cs typeface="Verdana"/>
                <a:sym typeface="Verdana"/>
              </a:rPr>
              <a:t>Janis </a:t>
            </a:r>
            <a:r>
              <a:rPr lang="en-US" sz="2312" dirty="0">
                <a:solidFill>
                  <a:schemeClr val="dk1"/>
                </a:solidFill>
                <a:latin typeface="Verdana"/>
                <a:ea typeface="Verdana"/>
                <a:cs typeface="Verdana"/>
                <a:sym typeface="Verdana"/>
              </a:rPr>
              <a:t>Jones 		</a:t>
            </a:r>
            <a:r>
              <a:rPr lang="en-US" sz="2312" dirty="0" smtClean="0">
                <a:solidFill>
                  <a:schemeClr val="dk1"/>
                </a:solidFill>
                <a:latin typeface="Verdana"/>
                <a:ea typeface="Verdana"/>
                <a:cs typeface="Verdana"/>
                <a:sym typeface="Verdana"/>
              </a:rPr>
              <a:t>Cara-Jean </a:t>
            </a:r>
            <a:r>
              <a:rPr lang="en-US" sz="2312" dirty="0">
                <a:solidFill>
                  <a:schemeClr val="dk1"/>
                </a:solidFill>
                <a:latin typeface="Verdana"/>
                <a:ea typeface="Verdana"/>
                <a:cs typeface="Verdana"/>
                <a:sym typeface="Verdana"/>
              </a:rPr>
              <a:t>O’Neal</a:t>
            </a:r>
            <a:endParaRPr sz="2312" dirty="0">
              <a:solidFill>
                <a:schemeClr val="dk1"/>
              </a:solidFill>
              <a:latin typeface="Verdana"/>
              <a:ea typeface="Verdana"/>
              <a:cs typeface="Verdana"/>
              <a:sym typeface="Verdana"/>
            </a:endParaRPr>
          </a:p>
          <a:p>
            <a:pPr lvl="0">
              <a:lnSpc>
                <a:spcPct val="200000"/>
              </a:lnSpc>
              <a:spcBef>
                <a:spcPts val="0"/>
              </a:spcBef>
              <a:buClr>
                <a:schemeClr val="dk1"/>
              </a:buClr>
              <a:buSzPts val="2313"/>
            </a:pPr>
            <a:r>
              <a:rPr lang="en-US" sz="2312" dirty="0" smtClean="0">
                <a:solidFill>
                  <a:schemeClr val="dk1"/>
                </a:solidFill>
                <a:latin typeface="Verdana"/>
                <a:ea typeface="Verdana"/>
                <a:cs typeface="Verdana"/>
                <a:sym typeface="Verdana"/>
              </a:rPr>
              <a:t>Emily </a:t>
            </a:r>
            <a:r>
              <a:rPr lang="en-US" sz="2312" dirty="0">
                <a:solidFill>
                  <a:schemeClr val="dk1"/>
                </a:solidFill>
                <a:latin typeface="Verdana"/>
                <a:ea typeface="Verdana"/>
                <a:cs typeface="Verdana"/>
                <a:sym typeface="Verdana"/>
              </a:rPr>
              <a:t>Stains 	</a:t>
            </a:r>
            <a:r>
              <a:rPr lang="en-US" sz="2312" dirty="0" smtClean="0">
                <a:solidFill>
                  <a:schemeClr val="dk1"/>
                </a:solidFill>
                <a:latin typeface="Verdana"/>
                <a:ea typeface="Verdana"/>
                <a:cs typeface="Verdana"/>
                <a:sym typeface="Verdana"/>
              </a:rPr>
              <a:t>	Tiffany </a:t>
            </a:r>
            <a:r>
              <a:rPr lang="en-US" sz="2312" dirty="0">
                <a:solidFill>
                  <a:schemeClr val="dk1"/>
                </a:solidFill>
                <a:latin typeface="Verdana"/>
                <a:ea typeface="Verdana"/>
                <a:cs typeface="Verdana"/>
                <a:sym typeface="Verdana"/>
              </a:rPr>
              <a:t>Lewis </a:t>
            </a:r>
            <a:r>
              <a:rPr lang="en-US" sz="2312" dirty="0" smtClean="0">
                <a:solidFill>
                  <a:schemeClr val="dk1"/>
                </a:solidFill>
                <a:latin typeface="Verdana"/>
                <a:ea typeface="Verdana"/>
                <a:cs typeface="Verdana"/>
                <a:sym typeface="Verdana"/>
              </a:rPr>
              <a:t>	Ashley </a:t>
            </a:r>
            <a:r>
              <a:rPr lang="en-US" sz="2312" dirty="0">
                <a:solidFill>
                  <a:schemeClr val="dk1"/>
                </a:solidFill>
                <a:latin typeface="Verdana"/>
                <a:ea typeface="Verdana"/>
                <a:cs typeface="Verdana"/>
                <a:sym typeface="Verdana"/>
              </a:rPr>
              <a:t>Walker 	</a:t>
            </a:r>
            <a:endParaRPr lang="en-US" sz="2312" dirty="0" smtClean="0">
              <a:solidFill>
                <a:schemeClr val="dk1"/>
              </a:solidFill>
              <a:latin typeface="Verdana"/>
              <a:ea typeface="Verdana"/>
              <a:cs typeface="Verdana"/>
              <a:sym typeface="Verdana"/>
            </a:endParaRPr>
          </a:p>
          <a:p>
            <a:pPr lvl="0">
              <a:lnSpc>
                <a:spcPct val="200000"/>
              </a:lnSpc>
              <a:spcBef>
                <a:spcPts val="0"/>
              </a:spcBef>
              <a:buClr>
                <a:schemeClr val="dk1"/>
              </a:buClr>
              <a:buSzPts val="2313"/>
            </a:pPr>
            <a:r>
              <a:rPr lang="en-US" sz="2312" dirty="0" smtClean="0">
                <a:solidFill>
                  <a:schemeClr val="dk1"/>
                </a:solidFill>
                <a:latin typeface="Verdana"/>
                <a:ea typeface="Verdana"/>
                <a:cs typeface="Verdana"/>
                <a:sym typeface="Verdana"/>
              </a:rPr>
              <a:t>Erica </a:t>
            </a:r>
            <a:r>
              <a:rPr lang="en-US" sz="2312" dirty="0">
                <a:solidFill>
                  <a:schemeClr val="dk1"/>
                </a:solidFill>
                <a:latin typeface="Verdana"/>
                <a:ea typeface="Verdana"/>
                <a:cs typeface="Verdana"/>
                <a:sym typeface="Verdana"/>
              </a:rPr>
              <a:t>Basnight-Johnson	</a:t>
            </a:r>
            <a:endParaRPr sz="2312" dirty="0">
              <a:solidFill>
                <a:schemeClr val="dk1"/>
              </a:solidFill>
              <a:latin typeface="Verdana"/>
              <a:ea typeface="Verdana"/>
              <a:cs typeface="Verdana"/>
              <a:sym typeface="Verdana"/>
            </a:endParaRPr>
          </a:p>
        </p:txBody>
      </p:sp>
      <p:sp>
        <p:nvSpPr>
          <p:cNvPr id="500" name="Google Shape;500;gde68099574_2_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46</a:t>
            </a:fld>
            <a:endParaRPr>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dcde41bc09_1_37"/>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Thank you!</a:t>
            </a:r>
            <a:endParaRPr>
              <a:latin typeface="Verdana"/>
              <a:ea typeface="Verdana"/>
              <a:cs typeface="Verdana"/>
              <a:sym typeface="Verdana"/>
            </a:endParaRPr>
          </a:p>
        </p:txBody>
      </p:sp>
      <p:sp>
        <p:nvSpPr>
          <p:cNvPr id="507" name="Google Shape;507;gdcde41bc09_1_37"/>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Kavetta Anderson</a:t>
            </a:r>
            <a:endParaRPr>
              <a:latin typeface="Verdana"/>
              <a:ea typeface="Verdana"/>
              <a:cs typeface="Verdana"/>
              <a:sym typeface="Verdana"/>
            </a:endParaRPr>
          </a:p>
        </p:txBody>
      </p:sp>
      <p:sp>
        <p:nvSpPr>
          <p:cNvPr id="508" name="Google Shape;508;gdcde41bc09_1_3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47</a:t>
            </a:fld>
            <a:endParaRPr/>
          </a:p>
        </p:txBody>
      </p:sp>
      <p:sp>
        <p:nvSpPr>
          <p:cNvPr id="509" name="Google Shape;509;gdcde41bc09_1_37"/>
          <p:cNvSpPr txBox="1">
            <a:spLocks noGrp="1"/>
          </p:cNvSpPr>
          <p:nvPr>
            <p:ph type="body" idx="2"/>
          </p:nvPr>
        </p:nvSpPr>
        <p:spPr>
          <a:xfrm>
            <a:off x="839788" y="2577650"/>
            <a:ext cx="5157900" cy="36846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852"/>
              <a:buNone/>
            </a:pPr>
            <a:r>
              <a:rPr lang="en-US" sz="2150"/>
              <a:t>Contact me!</a:t>
            </a:r>
            <a:endParaRPr sz="2150"/>
          </a:p>
          <a:p>
            <a:pPr marL="0" lvl="0" indent="0" algn="l" rtl="0">
              <a:lnSpc>
                <a:spcPct val="70000"/>
              </a:lnSpc>
              <a:spcBef>
                <a:spcPts val="1000"/>
              </a:spcBef>
              <a:spcAft>
                <a:spcPts val="0"/>
              </a:spcAft>
              <a:buSzPts val="852"/>
              <a:buNone/>
            </a:pPr>
            <a:r>
              <a:rPr lang="en-US" sz="2150" u="sng">
                <a:solidFill>
                  <a:schemeClr val="hlink"/>
                </a:solidFill>
                <a:hlinkClick r:id="rId3"/>
              </a:rPr>
              <a:t>knanderson@henrico.k12.va.us</a:t>
            </a:r>
            <a:endParaRPr sz="2150"/>
          </a:p>
          <a:p>
            <a:pPr marL="0" lvl="0" indent="0" algn="l" rtl="0">
              <a:lnSpc>
                <a:spcPct val="70000"/>
              </a:lnSpc>
              <a:spcBef>
                <a:spcPts val="1000"/>
              </a:spcBef>
              <a:spcAft>
                <a:spcPts val="0"/>
              </a:spcAft>
              <a:buSzPts val="852"/>
              <a:buNone/>
            </a:pPr>
            <a:endParaRPr sz="2150"/>
          </a:p>
          <a:p>
            <a:pPr marL="0" lvl="0" indent="0" algn="l" rtl="0">
              <a:lnSpc>
                <a:spcPct val="70000"/>
              </a:lnSpc>
              <a:spcBef>
                <a:spcPts val="1000"/>
              </a:spcBef>
              <a:spcAft>
                <a:spcPts val="0"/>
              </a:spcAft>
              <a:buSzPts val="852"/>
              <a:buNone/>
            </a:pPr>
            <a:r>
              <a:rPr lang="en-US" sz="2150"/>
              <a:t>In addition to teaching English 9 Honors, my passions include PLC facilitation and curriculum design. I also co-lead our campus Equity efforts. Ask me more about curriculum design and equity on your campus as well!</a:t>
            </a:r>
            <a:endParaRPr sz="2150"/>
          </a:p>
          <a:p>
            <a:pPr marL="0" lvl="0" indent="0" algn="l" rtl="0">
              <a:lnSpc>
                <a:spcPct val="70000"/>
              </a:lnSpc>
              <a:spcBef>
                <a:spcPts val="1000"/>
              </a:spcBef>
              <a:spcAft>
                <a:spcPts val="0"/>
              </a:spcAft>
              <a:buSzPts val="852"/>
              <a:buNone/>
            </a:pPr>
            <a:endParaRPr sz="2150"/>
          </a:p>
          <a:p>
            <a:pPr marL="0" lvl="0" indent="0" algn="l" rtl="0">
              <a:lnSpc>
                <a:spcPct val="70000"/>
              </a:lnSpc>
              <a:spcBef>
                <a:spcPts val="1000"/>
              </a:spcBef>
              <a:spcAft>
                <a:spcPts val="0"/>
              </a:spcAft>
              <a:buSzPts val="852"/>
              <a:buNone/>
            </a:pPr>
            <a:r>
              <a:rPr lang="en-US" sz="2150"/>
              <a:t>I am a graduate of University of Virginia and University of South Carolina.</a:t>
            </a:r>
            <a:endParaRPr sz="2150"/>
          </a:p>
          <a:p>
            <a:pPr marL="0" lvl="0" indent="0" algn="l" rtl="0">
              <a:lnSpc>
                <a:spcPct val="70000"/>
              </a:lnSpc>
              <a:spcBef>
                <a:spcPts val="1000"/>
              </a:spcBef>
              <a:spcAft>
                <a:spcPts val="0"/>
              </a:spcAft>
              <a:buSzPts val="852"/>
              <a:buNone/>
            </a:pPr>
            <a:endParaRPr sz="2150"/>
          </a:p>
          <a:p>
            <a:pPr marL="0" lvl="0" indent="0" algn="l" rtl="0">
              <a:lnSpc>
                <a:spcPct val="70000"/>
              </a:lnSpc>
              <a:spcBef>
                <a:spcPts val="1000"/>
              </a:spcBef>
              <a:spcAft>
                <a:spcPts val="0"/>
              </a:spcAft>
              <a:buSzPts val="852"/>
              <a:buNone/>
            </a:pPr>
            <a:endParaRPr sz="2150"/>
          </a:p>
          <a:p>
            <a:pPr marL="0" lvl="0" indent="0" algn="l" rtl="0">
              <a:lnSpc>
                <a:spcPct val="70000"/>
              </a:lnSpc>
              <a:spcBef>
                <a:spcPts val="1000"/>
              </a:spcBef>
              <a:spcAft>
                <a:spcPts val="0"/>
              </a:spcAft>
              <a:buSzPts val="852"/>
              <a:buNone/>
            </a:pPr>
            <a:endParaRPr sz="2150"/>
          </a:p>
          <a:p>
            <a:pPr marL="0" lvl="0" indent="0" algn="l" rtl="0">
              <a:lnSpc>
                <a:spcPct val="70000"/>
              </a:lnSpc>
              <a:spcBef>
                <a:spcPts val="1000"/>
              </a:spcBef>
              <a:spcAft>
                <a:spcPts val="0"/>
              </a:spcAft>
              <a:buSzPts val="852"/>
              <a:buNone/>
            </a:pPr>
            <a:endParaRPr sz="2150"/>
          </a:p>
        </p:txBody>
      </p:sp>
      <p:sp>
        <p:nvSpPr>
          <p:cNvPr id="510" name="Google Shape;510;gdcde41bc09_1_37"/>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Verdana"/>
                <a:ea typeface="Verdana"/>
                <a:cs typeface="Verdana"/>
                <a:sym typeface="Verdana"/>
              </a:rPr>
              <a:t>JaNeé J. Boston</a:t>
            </a:r>
            <a:endParaRPr>
              <a:latin typeface="Verdana"/>
              <a:ea typeface="Verdana"/>
              <a:cs typeface="Verdana"/>
              <a:sym typeface="Verdana"/>
            </a:endParaRPr>
          </a:p>
        </p:txBody>
      </p:sp>
      <p:sp>
        <p:nvSpPr>
          <p:cNvPr id="511" name="Google Shape;511;gdcde41bc09_1_37"/>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en-US">
                <a:latin typeface="Verdana"/>
                <a:ea typeface="Verdana"/>
                <a:cs typeface="Verdana"/>
                <a:sym typeface="Verdana"/>
              </a:rPr>
              <a:t>Contact me!</a:t>
            </a:r>
            <a:endParaRPr>
              <a:latin typeface="Verdana"/>
              <a:ea typeface="Verdana"/>
              <a:cs typeface="Verdana"/>
              <a:sym typeface="Verdana"/>
            </a:endParaRPr>
          </a:p>
          <a:p>
            <a:pPr marL="0" lvl="0" indent="0" algn="l" rtl="0">
              <a:spcBef>
                <a:spcPts val="1000"/>
              </a:spcBef>
              <a:spcAft>
                <a:spcPts val="0"/>
              </a:spcAft>
              <a:buNone/>
            </a:pPr>
            <a:r>
              <a:rPr lang="en-US" u="sng">
                <a:solidFill>
                  <a:schemeClr val="hlink"/>
                </a:solidFill>
                <a:latin typeface="Verdana"/>
                <a:ea typeface="Verdana"/>
                <a:cs typeface="Verdana"/>
                <a:sym typeface="Verdana"/>
                <a:hlinkClick r:id="rId4"/>
              </a:rPr>
              <a:t>jmjones3@henrico.k12.va.us</a:t>
            </a:r>
            <a:endParaRPr>
              <a:latin typeface="Verdana"/>
              <a:ea typeface="Verdana"/>
              <a:cs typeface="Verdana"/>
              <a:sym typeface="Verdana"/>
            </a:endParaRPr>
          </a:p>
          <a:p>
            <a:pPr marL="0" lvl="0" indent="0" algn="l" rtl="0">
              <a:spcBef>
                <a:spcPts val="1000"/>
              </a:spcBef>
              <a:spcAft>
                <a:spcPts val="0"/>
              </a:spcAft>
              <a:buNone/>
            </a:pPr>
            <a:endParaRPr>
              <a:latin typeface="Verdana"/>
              <a:ea typeface="Verdana"/>
              <a:cs typeface="Verdana"/>
              <a:sym typeface="Verdana"/>
            </a:endParaRPr>
          </a:p>
          <a:p>
            <a:pPr marL="0" lvl="0" indent="0" algn="l" rtl="0">
              <a:spcBef>
                <a:spcPts val="1000"/>
              </a:spcBef>
              <a:spcAft>
                <a:spcPts val="0"/>
              </a:spcAft>
              <a:buNone/>
            </a:pPr>
            <a:r>
              <a:rPr lang="en-US">
                <a:latin typeface="Verdana"/>
                <a:ea typeface="Verdana"/>
                <a:cs typeface="Verdana"/>
                <a:sym typeface="Verdana"/>
              </a:rPr>
              <a:t>In addition to teaching English 10 and English 12 AP Literature and composition, my passion is student leadership. Ask me more about culture and climate on your campus as well!</a:t>
            </a:r>
            <a:endParaRPr>
              <a:latin typeface="Verdana"/>
              <a:ea typeface="Verdana"/>
              <a:cs typeface="Verdana"/>
              <a:sym typeface="Verdana"/>
            </a:endParaRPr>
          </a:p>
          <a:p>
            <a:pPr marL="0" lvl="0" indent="0" algn="l" rtl="0">
              <a:spcBef>
                <a:spcPts val="1000"/>
              </a:spcBef>
              <a:spcAft>
                <a:spcPts val="0"/>
              </a:spcAft>
              <a:buNone/>
            </a:pPr>
            <a:endParaRPr>
              <a:latin typeface="Verdana"/>
              <a:ea typeface="Verdana"/>
              <a:cs typeface="Verdana"/>
              <a:sym typeface="Verdana"/>
            </a:endParaRPr>
          </a:p>
          <a:p>
            <a:pPr marL="0" lvl="0" indent="0" algn="l" rtl="0">
              <a:spcBef>
                <a:spcPts val="1000"/>
              </a:spcBef>
              <a:spcAft>
                <a:spcPts val="0"/>
              </a:spcAft>
              <a:buNone/>
            </a:pPr>
            <a:r>
              <a:rPr lang="en-US">
                <a:latin typeface="Verdana"/>
                <a:ea typeface="Verdana"/>
                <a:cs typeface="Verdana"/>
                <a:sym typeface="Verdana"/>
              </a:rPr>
              <a:t>I’m a graduate of Henrico County Public Schools and Wake Forest University.</a:t>
            </a:r>
            <a:endParaRPr>
              <a:latin typeface="Verdana"/>
              <a:ea typeface="Verdana"/>
              <a:cs typeface="Verdana"/>
              <a:sym typeface="Verdana"/>
            </a:endParaRPr>
          </a:p>
        </p:txBody>
      </p:sp>
      <p:pic>
        <p:nvPicPr>
          <p:cNvPr id="512" name="Google Shape;512;gdcde41bc09_1_37" title="J. Boston Picture"/>
          <p:cNvPicPr preferRelativeResize="0"/>
          <p:nvPr/>
        </p:nvPicPr>
        <p:blipFill>
          <a:blip r:embed="rId5">
            <a:alphaModFix/>
          </a:blip>
          <a:stretch>
            <a:fillRect/>
          </a:stretch>
        </p:blipFill>
        <p:spPr>
          <a:xfrm>
            <a:off x="9466050" y="644625"/>
            <a:ext cx="1638300" cy="2084925"/>
          </a:xfrm>
          <a:prstGeom prst="rect">
            <a:avLst/>
          </a:prstGeom>
          <a:noFill/>
          <a:ln>
            <a:noFill/>
          </a:ln>
        </p:spPr>
      </p:pic>
      <p:pic>
        <p:nvPicPr>
          <p:cNvPr id="513" name="Google Shape;513;gdcde41bc09_1_37" title="K. Anderson Picture"/>
          <p:cNvPicPr preferRelativeResize="0"/>
          <p:nvPr/>
        </p:nvPicPr>
        <p:blipFill>
          <a:blip r:embed="rId6">
            <a:alphaModFix/>
          </a:blip>
          <a:stretch>
            <a:fillRect/>
          </a:stretch>
        </p:blipFill>
        <p:spPr>
          <a:xfrm>
            <a:off x="4260332" y="601225"/>
            <a:ext cx="1737370" cy="2171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d92f899809_0_32"/>
          <p:cNvSpPr txBox="1">
            <a:spLocks noGrp="1"/>
          </p:cNvSpPr>
          <p:nvPr>
            <p:ph type="title"/>
          </p:nvPr>
        </p:nvSpPr>
        <p:spPr>
          <a:xfrm>
            <a:off x="838200" y="341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Verdana"/>
                <a:ea typeface="Verdana"/>
                <a:cs typeface="Verdana"/>
                <a:sym typeface="Verdana"/>
              </a:rPr>
              <a:t>Disclaimer for VDOE</a:t>
            </a:r>
            <a:endParaRPr>
              <a:latin typeface="Verdana"/>
              <a:ea typeface="Verdana"/>
              <a:cs typeface="Verdana"/>
              <a:sym typeface="Verdana"/>
            </a:endParaRPr>
          </a:p>
        </p:txBody>
      </p:sp>
      <p:sp>
        <p:nvSpPr>
          <p:cNvPr id="520" name="Google Shape;520;gd92f899809_0_3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Verdana"/>
                <a:ea typeface="Verdana"/>
                <a:cs typeface="Verdana"/>
                <a:sym typeface="Verdana"/>
              </a:rPr>
              <a:t>48</a:t>
            </a:fld>
            <a:endParaRPr>
              <a:latin typeface="Verdana"/>
              <a:ea typeface="Verdana"/>
              <a:cs typeface="Verdana"/>
              <a:sym typeface="Verdana"/>
            </a:endParaRPr>
          </a:p>
        </p:txBody>
      </p:sp>
      <p:sp>
        <p:nvSpPr>
          <p:cNvPr id="521" name="Google Shape;521;gd92f899809_0_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400">
                <a:solidFill>
                  <a:srgbClr val="1B6480"/>
                </a:solidFill>
                <a:latin typeface="Verdana"/>
                <a:ea typeface="Verdana"/>
                <a:cs typeface="Verdana"/>
                <a:sym typeface="Verdana"/>
              </a:rPr>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sz="2400">
              <a:solidFill>
                <a:srgbClr val="1B6480"/>
              </a:solidFill>
              <a:latin typeface="Verdana"/>
              <a:ea typeface="Verdana"/>
              <a:cs typeface="Verdana"/>
              <a:sym typeface="Verdana"/>
            </a:endParaRPr>
          </a:p>
          <a:p>
            <a:pPr marL="0" lvl="0" indent="0" algn="r" rtl="0">
              <a:lnSpc>
                <a:spcPct val="100000"/>
              </a:lnSpc>
              <a:spcBef>
                <a:spcPts val="0"/>
              </a:spcBef>
              <a:spcAft>
                <a:spcPts val="0"/>
              </a:spcAft>
              <a:buClr>
                <a:schemeClr val="dk1"/>
              </a:buClr>
              <a:buSzPts val="1100"/>
              <a:buFont typeface="Arial"/>
              <a:buNone/>
            </a:pPr>
            <a:endParaRPr sz="2100">
              <a:solidFill>
                <a:srgbClr val="1B6480"/>
              </a:solidFill>
              <a:latin typeface="Verdana"/>
              <a:ea typeface="Verdana"/>
              <a:cs typeface="Verdana"/>
              <a:sym typeface="Verdana"/>
            </a:endParaRPr>
          </a:p>
          <a:p>
            <a:pPr marL="0" lvl="0" indent="0" algn="l" rtl="0">
              <a:lnSpc>
                <a:spcPct val="70000"/>
              </a:lnSpc>
              <a:spcBef>
                <a:spcPts val="1000"/>
              </a:spcBef>
              <a:spcAft>
                <a:spcPts val="0"/>
              </a:spcAft>
              <a:buSzPts val="1018"/>
              <a:buNone/>
            </a:pPr>
            <a:endParaRPr sz="2090">
              <a:highlight>
                <a:srgbClr val="FFFF00"/>
              </a:highlight>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2" name="Title 1"/>
          <p:cNvSpPr>
            <a:spLocks noGrp="1"/>
          </p:cNvSpPr>
          <p:nvPr>
            <p:ph type="title"/>
          </p:nvPr>
        </p:nvSpPr>
        <p:spPr>
          <a:xfrm>
            <a:off x="361950" y="-121732"/>
            <a:ext cx="10515600" cy="1325563"/>
          </a:xfrm>
        </p:spPr>
        <p:txBody>
          <a:bodyPr/>
          <a:lstStyle/>
          <a:p>
            <a:r>
              <a:rPr lang="en-US" dirty="0" smtClean="0"/>
              <a:t>Works Cited</a:t>
            </a:r>
            <a:endParaRPr lang="en-US" dirty="0"/>
          </a:p>
        </p:txBody>
      </p:sp>
      <p:sp>
        <p:nvSpPr>
          <p:cNvPr id="527" name="Google Shape;527;gdc055fec5b_2_3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49</a:t>
            </a:fld>
            <a:endParaRPr/>
          </a:p>
        </p:txBody>
      </p:sp>
      <p:sp>
        <p:nvSpPr>
          <p:cNvPr id="528" name="Google Shape;528;gdc055fec5b_2_31"/>
          <p:cNvSpPr txBox="1"/>
          <p:nvPr/>
        </p:nvSpPr>
        <p:spPr>
          <a:xfrm>
            <a:off x="497950" y="541050"/>
            <a:ext cx="11393400" cy="65724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Works Cited</a:t>
            </a:r>
            <a:endParaRPr sz="1100" dirty="0">
              <a:solidFill>
                <a:schemeClr val="dk1"/>
              </a:solidFill>
              <a:latin typeface="Calibri"/>
              <a:ea typeface="Calibri"/>
              <a:cs typeface="Calibri"/>
              <a:sym typeface="Calibri"/>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Achebe, Chinua. </a:t>
            </a:r>
            <a:r>
              <a:rPr lang="en-US" i="1" dirty="0">
                <a:solidFill>
                  <a:schemeClr val="dk1"/>
                </a:solidFill>
                <a:latin typeface="Times New Roman"/>
                <a:ea typeface="Times New Roman"/>
                <a:cs typeface="Times New Roman"/>
                <a:sym typeface="Times New Roman"/>
              </a:rPr>
              <a:t>Things Fall Apart</a:t>
            </a:r>
            <a:r>
              <a:rPr lang="en-US" dirty="0">
                <a:solidFill>
                  <a:schemeClr val="dk1"/>
                </a:solidFill>
                <a:latin typeface="Times New Roman"/>
                <a:ea typeface="Times New Roman"/>
                <a:cs typeface="Times New Roman"/>
                <a:sym typeface="Times New Roman"/>
              </a:rPr>
              <a:t>. Penguin, 2013.</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Anne, </a:t>
            </a:r>
            <a:r>
              <a:rPr lang="en-US" dirty="0" err="1">
                <a:solidFill>
                  <a:schemeClr val="dk1"/>
                </a:solidFill>
                <a:latin typeface="Times New Roman"/>
                <a:ea typeface="Times New Roman"/>
                <a:cs typeface="Times New Roman"/>
                <a:sym typeface="Times New Roman"/>
              </a:rPr>
              <a:t>Kelia</a:t>
            </a:r>
            <a:r>
              <a:rPr lang="en-US" dirty="0">
                <a:solidFill>
                  <a:schemeClr val="dk1"/>
                </a:solidFill>
                <a:latin typeface="Times New Roman"/>
                <a:ea typeface="Times New Roman"/>
                <a:cs typeface="Times New Roman"/>
                <a:sym typeface="Times New Roman"/>
              </a:rPr>
              <a:t>. Amanda Gorman. 18 Jan. 2021. </a:t>
            </a:r>
            <a:r>
              <a:rPr lang="en-US" i="1" dirty="0">
                <a:solidFill>
                  <a:schemeClr val="dk1"/>
                </a:solidFill>
                <a:latin typeface="Times New Roman"/>
                <a:ea typeface="Times New Roman"/>
                <a:cs typeface="Times New Roman"/>
                <a:sym typeface="Times New Roman"/>
              </a:rPr>
              <a:t>NPR</a:t>
            </a:r>
            <a:r>
              <a:rPr lang="en-US" dirty="0">
                <a:solidFill>
                  <a:schemeClr val="dk1"/>
                </a:solidFill>
                <a:latin typeface="Times New Roman"/>
                <a:ea typeface="Times New Roman"/>
                <a:cs typeface="Times New Roman"/>
                <a:sym typeface="Times New Roman"/>
              </a:rPr>
              <a:t>, 19 Jan. 2021, media.npr.org/assets/</a:t>
            </a:r>
            <a:r>
              <a:rPr lang="en-US" dirty="0" err="1">
                <a:solidFill>
                  <a:schemeClr val="dk1"/>
                </a:solidFill>
                <a:latin typeface="Times New Roman"/>
                <a:ea typeface="Times New Roman"/>
                <a:cs typeface="Times New Roman"/>
                <a:sym typeface="Times New Roman"/>
              </a:rPr>
              <a:t>img</a:t>
            </a:r>
            <a:r>
              <a:rPr lang="en-US" dirty="0">
                <a:solidFill>
                  <a:schemeClr val="dk1"/>
                </a:solidFill>
                <a:latin typeface="Times New Roman"/>
                <a:ea typeface="Times New Roman"/>
                <a:cs typeface="Times New Roman"/>
                <a:sym typeface="Times New Roman"/>
              </a:rPr>
              <a:t>/2021/01/18/ap_21015056094041-f5395818eca77840579cd04cf102ee10037d58a6-s800-c85.webp.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"AP English Literature and Composition Course and Exam Description, Effective Fall 2020." </a:t>
            </a:r>
            <a:r>
              <a:rPr lang="en-US" i="1" dirty="0">
                <a:solidFill>
                  <a:schemeClr val="dk1"/>
                </a:solidFill>
                <a:latin typeface="Times New Roman"/>
                <a:ea typeface="Times New Roman"/>
                <a:cs typeface="Times New Roman"/>
                <a:sym typeface="Times New Roman"/>
              </a:rPr>
              <a:t>AP College Board</a:t>
            </a:r>
            <a:r>
              <a:rPr lang="en-US" dirty="0">
                <a:solidFill>
                  <a:schemeClr val="dk1"/>
                </a:solidFill>
                <a:latin typeface="Times New Roman"/>
                <a:ea typeface="Times New Roman"/>
                <a:cs typeface="Times New Roman"/>
                <a:sym typeface="Times New Roman"/>
              </a:rPr>
              <a:t>, apcentral.collegeboard.org/pdf/ap-english-literature-and-composition-course-and-exam-description.pdf.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Banks, Cherry A. McGee, and James A. Banks. </a:t>
            </a:r>
            <a:r>
              <a:rPr lang="en-US" i="1" dirty="0">
                <a:solidFill>
                  <a:schemeClr val="dk1"/>
                </a:solidFill>
                <a:latin typeface="Times New Roman"/>
                <a:ea typeface="Times New Roman"/>
                <a:cs typeface="Times New Roman"/>
                <a:sym typeface="Times New Roman"/>
              </a:rPr>
              <a:t>Multicultural Education: Issues and Perspectives</a:t>
            </a:r>
            <a:r>
              <a:rPr lang="en-US" dirty="0">
                <a:solidFill>
                  <a:schemeClr val="dk1"/>
                </a:solidFill>
                <a:latin typeface="Times New Roman"/>
                <a:ea typeface="Times New Roman"/>
                <a:cs typeface="Times New Roman"/>
                <a:sym typeface="Times New Roman"/>
              </a:rPr>
              <a:t>. Hoboken (NJ), Wiley, 2012.</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err="1">
                <a:solidFill>
                  <a:schemeClr val="dk1"/>
                </a:solidFill>
                <a:latin typeface="Times New Roman"/>
                <a:ea typeface="Times New Roman"/>
                <a:cs typeface="Times New Roman"/>
                <a:sym typeface="Times New Roman"/>
              </a:rPr>
              <a:t>Barmann</a:t>
            </a:r>
            <a:r>
              <a:rPr lang="en-US" dirty="0">
                <a:solidFill>
                  <a:schemeClr val="dk1"/>
                </a:solidFill>
                <a:latin typeface="Times New Roman"/>
                <a:ea typeface="Times New Roman"/>
                <a:cs typeface="Times New Roman"/>
                <a:sym typeface="Times New Roman"/>
              </a:rPr>
              <a:t>, Jay. "Here's the Full Inaugural Poem 'The Hill We Climb,' by California Poet Amanda Gorman." </a:t>
            </a:r>
            <a:r>
              <a:rPr lang="en-US" i="1" dirty="0" err="1">
                <a:solidFill>
                  <a:schemeClr val="dk1"/>
                </a:solidFill>
                <a:latin typeface="Times New Roman"/>
                <a:ea typeface="Times New Roman"/>
                <a:cs typeface="Times New Roman"/>
                <a:sym typeface="Times New Roman"/>
              </a:rPr>
              <a:t>SFist</a:t>
            </a:r>
            <a:r>
              <a:rPr lang="en-US" dirty="0">
                <a:solidFill>
                  <a:schemeClr val="dk1"/>
                </a:solidFill>
                <a:latin typeface="Times New Roman"/>
                <a:ea typeface="Times New Roman"/>
                <a:cs typeface="Times New Roman"/>
                <a:sym typeface="Times New Roman"/>
              </a:rPr>
              <a:t>, 20 Jan. 2021, sfist.com/2021/01/20/heres-the-full-inaugural-poem-the-hill-we-climb-by-california-poet-amanda-gorman/. Accessed 1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Books Are... 2018. </a:t>
            </a:r>
            <a:r>
              <a:rPr lang="en-US" i="1" dirty="0">
                <a:solidFill>
                  <a:schemeClr val="dk1"/>
                </a:solidFill>
                <a:latin typeface="Times New Roman"/>
                <a:ea typeface="Times New Roman"/>
                <a:cs typeface="Times New Roman"/>
                <a:sym typeface="Times New Roman"/>
              </a:rPr>
              <a:t>Katy </a:t>
            </a:r>
            <a:r>
              <a:rPr lang="en-US" i="1" dirty="0" err="1">
                <a:solidFill>
                  <a:schemeClr val="dk1"/>
                </a:solidFill>
                <a:latin typeface="Times New Roman"/>
                <a:ea typeface="Times New Roman"/>
                <a:cs typeface="Times New Roman"/>
                <a:sym typeface="Times New Roman"/>
              </a:rPr>
              <a:t>Tessman</a:t>
            </a:r>
            <a:r>
              <a:rPr lang="en-US" i="1" dirty="0">
                <a:solidFill>
                  <a:schemeClr val="dk1"/>
                </a:solidFill>
                <a:latin typeface="Times New Roman"/>
                <a:ea typeface="Times New Roman"/>
                <a:cs typeface="Times New Roman"/>
                <a:sym typeface="Times New Roman"/>
              </a:rPr>
              <a:t> Blog</a:t>
            </a:r>
            <a:r>
              <a:rPr lang="en-US" dirty="0">
                <a:solidFill>
                  <a:schemeClr val="dk1"/>
                </a:solidFill>
                <a:latin typeface="Times New Roman"/>
                <a:ea typeface="Times New Roman"/>
                <a:cs typeface="Times New Roman"/>
                <a:sym typeface="Times New Roman"/>
              </a:rPr>
              <a:t>, katytessmanhome.files.wordpress.com/2018/11/image3.png?w=264&amp;h=366. Accessed 24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"A Call for Reality Pedagogy." </a:t>
            </a:r>
            <a:r>
              <a:rPr lang="en-US" i="1" dirty="0">
                <a:solidFill>
                  <a:schemeClr val="dk1"/>
                </a:solidFill>
                <a:latin typeface="Times New Roman"/>
                <a:ea typeface="Times New Roman"/>
                <a:cs typeface="Times New Roman"/>
                <a:sym typeface="Times New Roman"/>
              </a:rPr>
              <a:t>Teachers College Columbia University</a:t>
            </a:r>
            <a:r>
              <a:rPr lang="en-US" dirty="0">
                <a:solidFill>
                  <a:schemeClr val="dk1"/>
                </a:solidFill>
                <a:latin typeface="Times New Roman"/>
                <a:ea typeface="Times New Roman"/>
                <a:cs typeface="Times New Roman"/>
                <a:sym typeface="Times New Roman"/>
              </a:rPr>
              <a:t>, 24 July 2020, www.tc.columbia.edu/articles/2020/july/a-call-for-reality-pedagogy/.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"Components of Academic Mindset." </a:t>
            </a:r>
            <a:r>
              <a:rPr lang="en-US" i="1" dirty="0">
                <a:solidFill>
                  <a:schemeClr val="dk1"/>
                </a:solidFill>
                <a:latin typeface="Times New Roman"/>
                <a:ea typeface="Times New Roman"/>
                <a:cs typeface="Times New Roman"/>
                <a:sym typeface="Times New Roman"/>
              </a:rPr>
              <a:t>Culturally Responsive </a:t>
            </a:r>
            <a:r>
              <a:rPr lang="en-US" i="1" dirty="0" err="1">
                <a:solidFill>
                  <a:schemeClr val="dk1"/>
                </a:solidFill>
                <a:latin typeface="Times New Roman"/>
                <a:ea typeface="Times New Roman"/>
                <a:cs typeface="Times New Roman"/>
                <a:sym typeface="Times New Roman"/>
              </a:rPr>
              <a:t>Teachingn</a:t>
            </a:r>
            <a:r>
              <a:rPr lang="en-US" i="1" dirty="0">
                <a:solidFill>
                  <a:schemeClr val="dk1"/>
                </a:solidFill>
                <a:latin typeface="Times New Roman"/>
                <a:ea typeface="Times New Roman"/>
                <a:cs typeface="Times New Roman"/>
                <a:sym typeface="Times New Roman"/>
              </a:rPr>
              <a:t> and The Brain</a:t>
            </a:r>
            <a:r>
              <a:rPr lang="en-US" dirty="0">
                <a:solidFill>
                  <a:schemeClr val="dk1"/>
                </a:solidFill>
                <a:latin typeface="Times New Roman"/>
                <a:ea typeface="Times New Roman"/>
                <a:cs typeface="Times New Roman"/>
                <a:sym typeface="Times New Roman"/>
              </a:rPr>
              <a:t>, Transformative Learning Solutions, crtandthebrain.com/</a:t>
            </a:r>
            <a:r>
              <a:rPr lang="en-US" dirty="0" err="1">
                <a:solidFill>
                  <a:schemeClr val="dk1"/>
                </a:solidFill>
                <a:latin typeface="Times New Roman"/>
                <a:ea typeface="Times New Roman"/>
                <a:cs typeface="Times New Roman"/>
                <a:sym typeface="Times New Roman"/>
              </a:rPr>
              <a:t>wp</a:t>
            </a:r>
            <a:r>
              <a:rPr lang="en-US" dirty="0">
                <a:solidFill>
                  <a:schemeClr val="dk1"/>
                </a:solidFill>
                <a:latin typeface="Times New Roman"/>
                <a:ea typeface="Times New Roman"/>
                <a:cs typeface="Times New Roman"/>
                <a:sym typeface="Times New Roman"/>
              </a:rPr>
              <a:t>-content/uploads/Figure-7.1-Components-of-Academic-Mindset.jpg.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Curtis, Ben. Africa Locust Outbreak. 2020. </a:t>
            </a:r>
            <a:r>
              <a:rPr lang="en-US" i="1" dirty="0" err="1">
                <a:solidFill>
                  <a:schemeClr val="dk1"/>
                </a:solidFill>
                <a:latin typeface="Times New Roman"/>
                <a:ea typeface="Times New Roman"/>
                <a:cs typeface="Times New Roman"/>
                <a:sym typeface="Times New Roman"/>
              </a:rPr>
              <a:t>Newsela</a:t>
            </a:r>
            <a:r>
              <a:rPr lang="en-US" dirty="0">
                <a:solidFill>
                  <a:schemeClr val="dk1"/>
                </a:solidFill>
                <a:latin typeface="Times New Roman"/>
                <a:ea typeface="Times New Roman"/>
                <a:cs typeface="Times New Roman"/>
                <a:sym typeface="Times New Roman"/>
              </a:rPr>
              <a:t>, nails.newsela.com/s3/</a:t>
            </a:r>
            <a:r>
              <a:rPr lang="en-US" dirty="0" err="1">
                <a:solidFill>
                  <a:schemeClr val="dk1"/>
                </a:solidFill>
                <a:latin typeface="Times New Roman"/>
                <a:ea typeface="Times New Roman"/>
                <a:cs typeface="Times New Roman"/>
                <a:sym typeface="Times New Roman"/>
              </a:rPr>
              <a:t>newsela</a:t>
            </a:r>
            <a:r>
              <a:rPr lang="en-US" dirty="0">
                <a:solidFill>
                  <a:schemeClr val="dk1"/>
                </a:solidFill>
                <a:latin typeface="Times New Roman"/>
                <a:ea typeface="Times New Roman"/>
                <a:cs typeface="Times New Roman"/>
                <a:sym typeface="Times New Roman"/>
              </a:rPr>
              <a:t>-media/</a:t>
            </a:r>
            <a:r>
              <a:rPr lang="en-US" dirty="0" err="1">
                <a:solidFill>
                  <a:schemeClr val="dk1"/>
                </a:solidFill>
                <a:latin typeface="Times New Roman"/>
                <a:ea typeface="Times New Roman"/>
                <a:cs typeface="Times New Roman"/>
                <a:sym typeface="Times New Roman"/>
              </a:rPr>
              <a:t>article_media</a:t>
            </a:r>
            <a:r>
              <a:rPr lang="en-US" dirty="0">
                <a:solidFill>
                  <a:schemeClr val="dk1"/>
                </a:solidFill>
                <a:latin typeface="Times New Roman"/>
                <a:ea typeface="Times New Roman"/>
                <a:cs typeface="Times New Roman"/>
                <a:sym typeface="Times New Roman"/>
              </a:rPr>
              <a:t>/2020/01/africa-locust-outbreak-8295d75f.jpg?crop=0%2C192%2C2500%2C1600&amp;height=498&amp;horizontal_focal_point=</a:t>
            </a:r>
            <a:r>
              <a:rPr lang="en-US" dirty="0" err="1">
                <a:solidFill>
                  <a:schemeClr val="dk1"/>
                </a:solidFill>
                <a:latin typeface="Times New Roman"/>
                <a:ea typeface="Times New Roman"/>
                <a:cs typeface="Times New Roman"/>
                <a:sym typeface="Times New Roman"/>
              </a:rPr>
              <a:t>center&amp;vertical_focal_point</a:t>
            </a:r>
            <a:r>
              <a:rPr lang="en-US" dirty="0">
                <a:solidFill>
                  <a:schemeClr val="dk1"/>
                </a:solidFill>
                <a:latin typeface="Times New Roman"/>
                <a:ea typeface="Times New Roman"/>
                <a:cs typeface="Times New Roman"/>
                <a:sym typeface="Times New Roman"/>
              </a:rPr>
              <a:t>=</a:t>
            </a:r>
            <a:r>
              <a:rPr lang="en-US" dirty="0" err="1">
                <a:solidFill>
                  <a:schemeClr val="dk1"/>
                </a:solidFill>
                <a:latin typeface="Times New Roman"/>
                <a:ea typeface="Times New Roman"/>
                <a:cs typeface="Times New Roman"/>
                <a:sym typeface="Times New Roman"/>
              </a:rPr>
              <a:t>center&amp;width</a:t>
            </a:r>
            <a:r>
              <a:rPr lang="en-US" dirty="0">
                <a:solidFill>
                  <a:schemeClr val="dk1"/>
                </a:solidFill>
                <a:latin typeface="Times New Roman"/>
                <a:ea typeface="Times New Roman"/>
                <a:cs typeface="Times New Roman"/>
                <a:sym typeface="Times New Roman"/>
              </a:rPr>
              <a:t>=885. Accessed 26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Davies, Larissa McLean. "Auditing Subject English: A Review of Text Selection Practices Inspired by the National Year of Reading." </a:t>
            </a:r>
            <a:r>
              <a:rPr lang="en-US" i="1" dirty="0">
                <a:solidFill>
                  <a:schemeClr val="dk1"/>
                </a:solidFill>
                <a:latin typeface="Times New Roman"/>
                <a:ea typeface="Times New Roman"/>
                <a:cs typeface="Times New Roman"/>
                <a:sym typeface="Times New Roman"/>
              </a:rPr>
              <a:t>Australian Association for the Teaching of English (AATE)</a:t>
            </a:r>
            <a:r>
              <a:rPr lang="en-US" dirty="0">
                <a:solidFill>
                  <a:schemeClr val="dk1"/>
                </a:solidFill>
                <a:latin typeface="Times New Roman"/>
                <a:ea typeface="Times New Roman"/>
                <a:cs typeface="Times New Roman"/>
                <a:sym typeface="Times New Roman"/>
              </a:rPr>
              <a:t>, 2 Nov. 2012, www.aate.org.au/documents/item/609. Accessed 27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Dickens, Charles, et al. </a:t>
            </a:r>
            <a:r>
              <a:rPr lang="en-US" i="1" dirty="0" err="1">
                <a:solidFill>
                  <a:schemeClr val="dk1"/>
                </a:solidFill>
                <a:latin typeface="Times New Roman"/>
                <a:ea typeface="Times New Roman"/>
                <a:cs typeface="Times New Roman"/>
                <a:sym typeface="Times New Roman"/>
              </a:rPr>
              <a:t>Dombey</a:t>
            </a:r>
            <a:r>
              <a:rPr lang="en-US" i="1" dirty="0">
                <a:solidFill>
                  <a:schemeClr val="dk1"/>
                </a:solidFill>
                <a:latin typeface="Times New Roman"/>
                <a:ea typeface="Times New Roman"/>
                <a:cs typeface="Times New Roman"/>
                <a:sym typeface="Times New Roman"/>
              </a:rPr>
              <a:t> and Son</a:t>
            </a:r>
            <a:r>
              <a:rPr lang="en-US" dirty="0">
                <a:solidFill>
                  <a:schemeClr val="dk1"/>
                </a:solidFill>
                <a:latin typeface="Times New Roman"/>
                <a:ea typeface="Times New Roman"/>
                <a:cs typeface="Times New Roman"/>
                <a:sym typeface="Times New Roman"/>
              </a:rPr>
              <a:t>. New ed., Ware, Wordsworth Editions, 2002.</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Gerber, Rachel. "AP Literature Open-Ended Prompts (1970 -2019)." </a:t>
            </a:r>
            <a:r>
              <a:rPr lang="en-US" i="1" dirty="0">
                <a:solidFill>
                  <a:schemeClr val="dk1"/>
                </a:solidFill>
                <a:latin typeface="Times New Roman"/>
                <a:ea typeface="Times New Roman"/>
                <a:cs typeface="Times New Roman"/>
                <a:sym typeface="Times New Roman"/>
              </a:rPr>
              <a:t>Rachel Gerber</a:t>
            </a:r>
            <a:r>
              <a:rPr lang="en-US" dirty="0">
                <a:solidFill>
                  <a:schemeClr val="dk1"/>
                </a:solidFill>
                <a:latin typeface="Times New Roman"/>
                <a:ea typeface="Times New Roman"/>
                <a:cs typeface="Times New Roman"/>
                <a:sym typeface="Times New Roman"/>
              </a:rPr>
              <a:t>, www.gerbersite.com/gerber/APLit/AP%20Literature%20Open%20End%20Prompts%20_1970%20-2019.pdf. Accessed 24 May 2021. AP ENGLISH LITERATURE AND COMPOSITION COURSE</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Hammond, </a:t>
            </a:r>
            <a:r>
              <a:rPr lang="en-US" dirty="0" err="1">
                <a:solidFill>
                  <a:schemeClr val="dk1"/>
                </a:solidFill>
                <a:latin typeface="Times New Roman"/>
                <a:ea typeface="Times New Roman"/>
                <a:cs typeface="Times New Roman"/>
                <a:sym typeface="Times New Roman"/>
              </a:rPr>
              <a:t>Zaretta</a:t>
            </a:r>
            <a:r>
              <a:rPr lang="en-US" dirty="0">
                <a:solidFill>
                  <a:schemeClr val="dk1"/>
                </a:solidFill>
                <a:latin typeface="Times New Roman"/>
                <a:ea typeface="Times New Roman"/>
                <a:cs typeface="Times New Roman"/>
                <a:sym typeface="Times New Roman"/>
              </a:rPr>
              <a:t> L. </a:t>
            </a:r>
            <a:r>
              <a:rPr lang="en-US" i="1" dirty="0">
                <a:solidFill>
                  <a:schemeClr val="dk1"/>
                </a:solidFill>
                <a:latin typeface="Times New Roman"/>
                <a:ea typeface="Times New Roman"/>
                <a:cs typeface="Times New Roman"/>
                <a:sym typeface="Times New Roman"/>
              </a:rPr>
              <a:t>Culturally Responsive Teaching and the Brain: Promoting Authentic Engagement and Rigor among Culturally and Linguistically Diverse Students</a:t>
            </a:r>
            <a:r>
              <a:rPr lang="en-US" dirty="0">
                <a:solidFill>
                  <a:schemeClr val="dk1"/>
                </a:solidFill>
                <a:latin typeface="Times New Roman"/>
                <a:ea typeface="Times New Roman"/>
                <a:cs typeface="Times New Roman"/>
                <a:sym typeface="Times New Roman"/>
              </a:rPr>
              <a:t>. Canada, Corwin Press, 2014.</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Hollie, </a:t>
            </a:r>
            <a:r>
              <a:rPr lang="en-US" dirty="0" err="1">
                <a:solidFill>
                  <a:schemeClr val="dk1"/>
                </a:solidFill>
                <a:latin typeface="Times New Roman"/>
                <a:ea typeface="Times New Roman"/>
                <a:cs typeface="Times New Roman"/>
                <a:sym typeface="Times New Roman"/>
              </a:rPr>
              <a:t>Sharroky</a:t>
            </a:r>
            <a:r>
              <a:rPr lang="en-US" dirty="0">
                <a:solidFill>
                  <a:schemeClr val="dk1"/>
                </a:solidFill>
                <a:latin typeface="Times New Roman"/>
                <a:ea typeface="Times New Roman"/>
                <a:cs typeface="Times New Roman"/>
                <a:sym typeface="Times New Roman"/>
              </a:rPr>
              <a:t>. "Steps to Authenticity." </a:t>
            </a:r>
            <a:r>
              <a:rPr lang="en-US" i="1" dirty="0">
                <a:solidFill>
                  <a:schemeClr val="dk1"/>
                </a:solidFill>
                <a:latin typeface="Times New Roman"/>
                <a:ea typeface="Times New Roman"/>
                <a:cs typeface="Times New Roman"/>
                <a:sym typeface="Times New Roman"/>
              </a:rPr>
              <a:t>International Literacy Association</a:t>
            </a:r>
            <a:r>
              <a:rPr lang="en-US" dirty="0">
                <a:solidFill>
                  <a:schemeClr val="dk1"/>
                </a:solidFill>
                <a:latin typeface="Times New Roman"/>
                <a:ea typeface="Times New Roman"/>
                <a:cs typeface="Times New Roman"/>
                <a:sym typeface="Times New Roman"/>
              </a:rPr>
              <a:t>, 22 May 2019, www.literacyworldwide.org/blog%2Fliteracy-now%2F2019%2F05%2F22%2Fsteps-to-authenticity. Accessed 24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"Langston Hughes: I, Too." </a:t>
            </a:r>
            <a:r>
              <a:rPr lang="en-US" i="1" dirty="0">
                <a:solidFill>
                  <a:schemeClr val="dk1"/>
                </a:solidFill>
                <a:latin typeface="Times New Roman"/>
                <a:ea typeface="Times New Roman"/>
                <a:cs typeface="Times New Roman"/>
                <a:sym typeface="Times New Roman"/>
              </a:rPr>
              <a:t>Poets.org</a:t>
            </a:r>
            <a:r>
              <a:rPr lang="en-US" dirty="0">
                <a:solidFill>
                  <a:schemeClr val="dk1"/>
                </a:solidFill>
                <a:latin typeface="Times New Roman"/>
                <a:ea typeface="Times New Roman"/>
                <a:cs typeface="Times New Roman"/>
                <a:sym typeface="Times New Roman"/>
              </a:rPr>
              <a:t>, Academy of American Poets, poets.org/poem/</a:t>
            </a:r>
            <a:r>
              <a:rPr lang="en-US" dirty="0" err="1">
                <a:solidFill>
                  <a:schemeClr val="dk1"/>
                </a:solidFill>
                <a:latin typeface="Times New Roman"/>
                <a:ea typeface="Times New Roman"/>
                <a:cs typeface="Times New Roman"/>
                <a:sym typeface="Times New Roman"/>
              </a:rPr>
              <a:t>i</a:t>
            </a:r>
            <a:r>
              <a:rPr lang="en-US" dirty="0">
                <a:solidFill>
                  <a:schemeClr val="dk1"/>
                </a:solidFill>
                <a:latin typeface="Times New Roman"/>
                <a:ea typeface="Times New Roman"/>
                <a:cs typeface="Times New Roman"/>
                <a:sym typeface="Times New Roman"/>
              </a:rPr>
              <a:t>-too. Accessed 9 June 2021.</a:t>
            </a:r>
            <a:endParaRPr dirty="0">
              <a:solidFill>
                <a:schemeClr val="dk1"/>
              </a:solidFill>
              <a:latin typeface="Times New Roman"/>
              <a:ea typeface="Times New Roman"/>
              <a:cs typeface="Times New Roman"/>
              <a:sym typeface="Times New Roman"/>
            </a:endParaRPr>
          </a:p>
          <a:p>
            <a:pPr marL="457200" lvl="0" indent="-476250" algn="l" rtl="0">
              <a:lnSpc>
                <a:spcPct val="115000"/>
              </a:lnSpc>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dc9e24aea4_0_33"/>
          <p:cNvSpPr txBox="1">
            <a:spLocks noGrp="1"/>
          </p:cNvSpPr>
          <p:nvPr>
            <p:ph type="title"/>
          </p:nvPr>
        </p:nvSpPr>
        <p:spPr>
          <a:xfrm>
            <a:off x="998750" y="962963"/>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Verdana"/>
                <a:ea typeface="Verdana"/>
                <a:cs typeface="Verdana"/>
                <a:sym typeface="Verdana"/>
              </a:rPr>
              <a:t>What is Intersectional Literature?</a:t>
            </a:r>
            <a:endParaRPr>
              <a:latin typeface="Verdana"/>
              <a:ea typeface="Verdana"/>
              <a:cs typeface="Verdana"/>
              <a:sym typeface="Verdana"/>
            </a:endParaRPr>
          </a:p>
        </p:txBody>
      </p:sp>
      <p:sp>
        <p:nvSpPr>
          <p:cNvPr id="133" name="Google Shape;133;gdc9e24aea4_0_33"/>
          <p:cNvSpPr txBox="1">
            <a:spLocks noGrp="1"/>
          </p:cNvSpPr>
          <p:nvPr>
            <p:ph type="body" idx="1"/>
          </p:nvPr>
        </p:nvSpPr>
        <p:spPr>
          <a:xfrm>
            <a:off x="998750" y="38156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700">
                <a:solidFill>
                  <a:schemeClr val="dk1"/>
                </a:solidFill>
                <a:latin typeface="Verdana"/>
                <a:ea typeface="Verdana"/>
                <a:cs typeface="Verdana"/>
                <a:sym typeface="Verdana"/>
              </a:rPr>
              <a:t>Literature that transcends traditional notions of classic texts through </a:t>
            </a:r>
            <a:r>
              <a:rPr lang="en-US" sz="2700">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inquiry and </a:t>
            </a:r>
            <a:r>
              <a:rPr lang="en-US" sz="2700">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critical thought of global society. </a:t>
            </a:r>
            <a:endParaRPr sz="2700">
              <a:solidFill>
                <a:schemeClr val="dk1"/>
              </a:solidFill>
              <a:latin typeface="Verdana"/>
              <a:ea typeface="Verdana"/>
              <a:cs typeface="Verdana"/>
              <a:sym typeface="Verdana"/>
            </a:endParaRPr>
          </a:p>
          <a:p>
            <a:pPr marL="0" lvl="0" indent="0" algn="l" rtl="0">
              <a:spcBef>
                <a:spcPts val="1000"/>
              </a:spcBef>
              <a:spcAft>
                <a:spcPts val="0"/>
              </a:spcAft>
              <a:buNone/>
            </a:pPr>
            <a:r>
              <a:rPr lang="en-US" sz="2700">
                <a:solidFill>
                  <a:schemeClr val="dk1"/>
                </a:solidFill>
                <a:latin typeface="Verdana"/>
                <a:ea typeface="Verdana"/>
                <a:cs typeface="Verdana"/>
                <a:sym typeface="Verdana"/>
              </a:rPr>
              <a:t>Boston and Anderson, 2021 </a:t>
            </a:r>
            <a:endParaRPr sz="2700">
              <a:solidFill>
                <a:schemeClr val="dk1"/>
              </a:solidFill>
              <a:latin typeface="Verdana"/>
              <a:ea typeface="Verdana"/>
              <a:cs typeface="Verdana"/>
              <a:sym typeface="Verdana"/>
            </a:endParaRPr>
          </a:p>
        </p:txBody>
      </p:sp>
      <p:sp>
        <p:nvSpPr>
          <p:cNvPr id="134" name="Google Shape;134;gdc9e24aea4_0_33"/>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2" name="Title 1"/>
          <p:cNvSpPr>
            <a:spLocks noGrp="1"/>
          </p:cNvSpPr>
          <p:nvPr>
            <p:ph type="title"/>
          </p:nvPr>
        </p:nvSpPr>
        <p:spPr>
          <a:xfrm>
            <a:off x="345550" y="136525"/>
            <a:ext cx="10515600" cy="1325563"/>
          </a:xfrm>
        </p:spPr>
        <p:txBody>
          <a:bodyPr/>
          <a:lstStyle/>
          <a:p>
            <a:r>
              <a:rPr lang="en-US" dirty="0" smtClean="0"/>
              <a:t>Works Cited Continued</a:t>
            </a:r>
            <a:endParaRPr lang="en-US" dirty="0"/>
          </a:p>
        </p:txBody>
      </p:sp>
      <p:sp>
        <p:nvSpPr>
          <p:cNvPr id="534" name="Google Shape;534;gdc055fec5b_2_3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50</a:t>
            </a:fld>
            <a:endParaRPr/>
          </a:p>
        </p:txBody>
      </p:sp>
      <p:sp>
        <p:nvSpPr>
          <p:cNvPr id="535" name="Google Shape;535;gdc055fec5b_2_37"/>
          <p:cNvSpPr txBox="1"/>
          <p:nvPr/>
        </p:nvSpPr>
        <p:spPr>
          <a:xfrm>
            <a:off x="345550" y="962700"/>
            <a:ext cx="11393400" cy="5895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Macbeth Fate Free Will. </a:t>
            </a:r>
            <a:r>
              <a:rPr lang="en-US" i="1" dirty="0" err="1">
                <a:solidFill>
                  <a:schemeClr val="dk1"/>
                </a:solidFill>
                <a:latin typeface="Times New Roman"/>
                <a:ea typeface="Times New Roman"/>
                <a:cs typeface="Times New Roman"/>
                <a:sym typeface="Times New Roman"/>
              </a:rPr>
              <a:t>Shmoop</a:t>
            </a:r>
            <a:r>
              <a:rPr lang="en-US" dirty="0">
                <a:solidFill>
                  <a:schemeClr val="dk1"/>
                </a:solidFill>
                <a:latin typeface="Times New Roman"/>
                <a:ea typeface="Times New Roman"/>
                <a:cs typeface="Times New Roman"/>
                <a:sym typeface="Times New Roman"/>
              </a:rPr>
              <a:t>, media1.shmoop.com/images/</a:t>
            </a:r>
            <a:r>
              <a:rPr lang="en-US" dirty="0" err="1">
                <a:solidFill>
                  <a:schemeClr val="dk1"/>
                </a:solidFill>
                <a:latin typeface="Times New Roman"/>
                <a:ea typeface="Times New Roman"/>
                <a:cs typeface="Times New Roman"/>
                <a:sym typeface="Times New Roman"/>
              </a:rPr>
              <a:t>module_images</a:t>
            </a:r>
            <a:r>
              <a:rPr lang="en-US" dirty="0">
                <a:solidFill>
                  <a:schemeClr val="dk1"/>
                </a:solidFill>
                <a:latin typeface="Times New Roman"/>
                <a:ea typeface="Times New Roman"/>
                <a:cs typeface="Times New Roman"/>
                <a:sym typeface="Times New Roman"/>
              </a:rPr>
              <a:t>/Themes/macbeth-fate-free-will.png. Accessed 26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a:t>
            </a:r>
            <a:r>
              <a:rPr lang="en-US" dirty="0" err="1">
                <a:solidFill>
                  <a:schemeClr val="dk1"/>
                </a:solidFill>
                <a:latin typeface="Times New Roman"/>
                <a:ea typeface="Times New Roman"/>
                <a:cs typeface="Times New Roman"/>
                <a:sym typeface="Times New Roman"/>
              </a:rPr>
              <a:t>Maslows</a:t>
            </a:r>
            <a:r>
              <a:rPr lang="en-US" dirty="0">
                <a:solidFill>
                  <a:schemeClr val="dk1"/>
                </a:solidFill>
                <a:latin typeface="Times New Roman"/>
                <a:ea typeface="Times New Roman"/>
                <a:cs typeface="Times New Roman"/>
                <a:sym typeface="Times New Roman"/>
              </a:rPr>
              <a:t> Hierarchy of Needs." 2018. </a:t>
            </a:r>
            <a:r>
              <a:rPr lang="en-US" i="1" dirty="0" err="1">
                <a:solidFill>
                  <a:schemeClr val="dk1"/>
                </a:solidFill>
                <a:latin typeface="Times New Roman"/>
                <a:ea typeface="Times New Roman"/>
                <a:cs typeface="Times New Roman"/>
                <a:sym typeface="Times New Roman"/>
              </a:rPr>
              <a:t>Byju's</a:t>
            </a:r>
            <a:r>
              <a:rPr lang="en-US" dirty="0">
                <a:solidFill>
                  <a:schemeClr val="dk1"/>
                </a:solidFill>
                <a:latin typeface="Times New Roman"/>
                <a:ea typeface="Times New Roman"/>
                <a:cs typeface="Times New Roman"/>
                <a:sym typeface="Times New Roman"/>
              </a:rPr>
              <a:t>, cdn1.byjus.com/</a:t>
            </a:r>
            <a:r>
              <a:rPr lang="en-US" dirty="0" err="1">
                <a:solidFill>
                  <a:schemeClr val="dk1"/>
                </a:solidFill>
                <a:latin typeface="Times New Roman"/>
                <a:ea typeface="Times New Roman"/>
                <a:cs typeface="Times New Roman"/>
                <a:sym typeface="Times New Roman"/>
              </a:rPr>
              <a:t>wp</a:t>
            </a:r>
            <a:r>
              <a:rPr lang="en-US" dirty="0">
                <a:solidFill>
                  <a:schemeClr val="dk1"/>
                </a:solidFill>
                <a:latin typeface="Times New Roman"/>
                <a:ea typeface="Times New Roman"/>
                <a:cs typeface="Times New Roman"/>
                <a:sym typeface="Times New Roman"/>
              </a:rPr>
              <a:t>-content/uploads/2018/11/Maslows-Hierarchy-of-Needs.png. Accessed 26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McDonald, </a:t>
            </a:r>
            <a:r>
              <a:rPr lang="en-US" dirty="0" err="1">
                <a:solidFill>
                  <a:schemeClr val="dk1"/>
                </a:solidFill>
                <a:latin typeface="Times New Roman"/>
                <a:ea typeface="Times New Roman"/>
                <a:cs typeface="Times New Roman"/>
                <a:sym typeface="Times New Roman"/>
              </a:rPr>
              <a:t>Kecia</a:t>
            </a:r>
            <a:r>
              <a:rPr lang="en-US" dirty="0">
                <a:solidFill>
                  <a:schemeClr val="dk1"/>
                </a:solidFill>
                <a:latin typeface="Times New Roman"/>
                <a:ea typeface="Times New Roman"/>
                <a:cs typeface="Times New Roman"/>
                <a:sym typeface="Times New Roman"/>
              </a:rPr>
              <a:t>. Belonging. 2020. </a:t>
            </a:r>
            <a:r>
              <a:rPr lang="en-US" i="1" dirty="0">
                <a:solidFill>
                  <a:schemeClr val="dk1"/>
                </a:solidFill>
                <a:latin typeface="Times New Roman"/>
                <a:ea typeface="Times New Roman"/>
                <a:cs typeface="Times New Roman"/>
                <a:sym typeface="Times New Roman"/>
              </a:rPr>
              <a:t>Twitter</a:t>
            </a:r>
            <a:r>
              <a:rPr lang="en-US" dirty="0">
                <a:solidFill>
                  <a:schemeClr val="dk1"/>
                </a:solidFill>
                <a:latin typeface="Times New Roman"/>
                <a:ea typeface="Times New Roman"/>
                <a:cs typeface="Times New Roman"/>
                <a:sym typeface="Times New Roman"/>
              </a:rPr>
              <a:t>, pbs.twimg.com/media/EccuoEYUMAANO2f.jpg. Accessed 26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Mitchell, Stephanie. Amanda Gorman. Sept. 2018. </a:t>
            </a:r>
            <a:r>
              <a:rPr lang="en-US" i="1" dirty="0">
                <a:solidFill>
                  <a:schemeClr val="dk1"/>
                </a:solidFill>
                <a:latin typeface="Times New Roman"/>
                <a:ea typeface="Times New Roman"/>
                <a:cs typeface="Times New Roman"/>
                <a:sym typeface="Times New Roman"/>
              </a:rPr>
              <a:t>The Harvard Gazette</a:t>
            </a:r>
            <a:r>
              <a:rPr lang="en-US" dirty="0">
                <a:solidFill>
                  <a:schemeClr val="dk1"/>
                </a:solidFill>
                <a:latin typeface="Times New Roman"/>
                <a:ea typeface="Times New Roman"/>
                <a:cs typeface="Times New Roman"/>
                <a:sym typeface="Times New Roman"/>
              </a:rPr>
              <a:t>, 4 Oct. 2018, news.harvard.edu/</a:t>
            </a:r>
            <a:r>
              <a:rPr lang="en-US" dirty="0" err="1">
                <a:solidFill>
                  <a:schemeClr val="dk1"/>
                </a:solidFill>
                <a:latin typeface="Times New Roman"/>
                <a:ea typeface="Times New Roman"/>
                <a:cs typeface="Times New Roman"/>
                <a:sym typeface="Times New Roman"/>
              </a:rPr>
              <a:t>wp</a:t>
            </a:r>
            <a:r>
              <a:rPr lang="en-US" dirty="0">
                <a:solidFill>
                  <a:schemeClr val="dk1"/>
                </a:solidFill>
                <a:latin typeface="Times New Roman"/>
                <a:ea typeface="Times New Roman"/>
                <a:cs typeface="Times New Roman"/>
                <a:sym typeface="Times New Roman"/>
              </a:rPr>
              <a:t>-content/uploads/2018/09/090718_Gorman_Amanda_026_2500-768x512.jpg.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Navy Petty Officer 1st Class Carlos M. Vazquez II. Amanda Gorman Recites Her Inaugural Poem. 20 Jan. 2021. </a:t>
            </a:r>
            <a:r>
              <a:rPr lang="en-US" i="1" dirty="0">
                <a:solidFill>
                  <a:schemeClr val="dk1"/>
                </a:solidFill>
                <a:latin typeface="Times New Roman"/>
                <a:ea typeface="Times New Roman"/>
                <a:cs typeface="Times New Roman"/>
                <a:sym typeface="Times New Roman"/>
              </a:rPr>
              <a:t>Wikipedia Commons</a:t>
            </a:r>
            <a:r>
              <a:rPr lang="en-US" dirty="0">
                <a:solidFill>
                  <a:schemeClr val="dk1"/>
                </a:solidFill>
                <a:latin typeface="Times New Roman"/>
                <a:ea typeface="Times New Roman"/>
                <a:cs typeface="Times New Roman"/>
                <a:sym typeface="Times New Roman"/>
              </a:rPr>
              <a:t>, upload.wikimedia.org/</a:t>
            </a:r>
            <a:r>
              <a:rPr lang="en-US" dirty="0" err="1">
                <a:solidFill>
                  <a:schemeClr val="dk1"/>
                </a:solidFill>
                <a:latin typeface="Times New Roman"/>
                <a:ea typeface="Times New Roman"/>
                <a:cs typeface="Times New Roman"/>
                <a:sym typeface="Times New Roman"/>
              </a:rPr>
              <a:t>wikipedia</a:t>
            </a:r>
            <a:r>
              <a:rPr lang="en-US" dirty="0">
                <a:solidFill>
                  <a:schemeClr val="dk1"/>
                </a:solidFill>
                <a:latin typeface="Times New Roman"/>
                <a:ea typeface="Times New Roman"/>
                <a:cs typeface="Times New Roman"/>
                <a:sym typeface="Times New Roman"/>
              </a:rPr>
              <a:t>/commons/thumb/a/a6/210120-D-WD757-2466_%2850861321057%29.jpg/220px-210120-D-WD757-2466_%2850861321057%29.jpg.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"'Overjoyed': Hear from Poet Who Stole the Show at Inauguration." </a:t>
            </a:r>
            <a:r>
              <a:rPr lang="en-US" i="1" dirty="0">
                <a:solidFill>
                  <a:schemeClr val="dk1"/>
                </a:solidFill>
                <a:latin typeface="Times New Roman"/>
                <a:ea typeface="Times New Roman"/>
                <a:cs typeface="Times New Roman"/>
                <a:sym typeface="Times New Roman"/>
              </a:rPr>
              <a:t>YouTube</a:t>
            </a:r>
            <a:r>
              <a:rPr lang="en-US" dirty="0">
                <a:solidFill>
                  <a:schemeClr val="dk1"/>
                </a:solidFill>
                <a:latin typeface="Times New Roman"/>
                <a:ea typeface="Times New Roman"/>
                <a:cs typeface="Times New Roman"/>
                <a:sym typeface="Times New Roman"/>
              </a:rPr>
              <a:t>, uploaded by CNN, 20 Jan. 2021, www.youtube.com/watch?v=qHhut5nhI8g.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"Ready for Rigor." </a:t>
            </a:r>
            <a:r>
              <a:rPr lang="en-US" i="1" dirty="0">
                <a:solidFill>
                  <a:schemeClr val="dk1"/>
                </a:solidFill>
                <a:latin typeface="Times New Roman"/>
                <a:ea typeface="Times New Roman"/>
                <a:cs typeface="Times New Roman"/>
                <a:sym typeface="Times New Roman"/>
              </a:rPr>
              <a:t>Culturally Responsive Teaching and The Brain</a:t>
            </a:r>
            <a:r>
              <a:rPr lang="en-US" dirty="0">
                <a:solidFill>
                  <a:schemeClr val="dk1"/>
                </a:solidFill>
                <a:latin typeface="Times New Roman"/>
                <a:ea typeface="Times New Roman"/>
                <a:cs typeface="Times New Roman"/>
                <a:sym typeface="Times New Roman"/>
              </a:rPr>
              <a:t>, Transformative Learning Solutions, 2013, crtandthebrain.com/</a:t>
            </a:r>
            <a:r>
              <a:rPr lang="en-US" dirty="0" err="1">
                <a:solidFill>
                  <a:schemeClr val="dk1"/>
                </a:solidFill>
                <a:latin typeface="Times New Roman"/>
                <a:ea typeface="Times New Roman"/>
                <a:cs typeface="Times New Roman"/>
                <a:sym typeface="Times New Roman"/>
              </a:rPr>
              <a:t>wp</a:t>
            </a:r>
            <a:r>
              <a:rPr lang="en-US" dirty="0">
                <a:solidFill>
                  <a:schemeClr val="dk1"/>
                </a:solidFill>
                <a:latin typeface="Times New Roman"/>
                <a:ea typeface="Times New Roman"/>
                <a:cs typeface="Times New Roman"/>
                <a:sym typeface="Times New Roman"/>
              </a:rPr>
              <a:t>-content/uploads/READY-FOR-RIGOR_Final1.pdf.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"Standards of Learning (SOL) and Testing: English." </a:t>
            </a:r>
            <a:r>
              <a:rPr lang="en-US" i="1" dirty="0">
                <a:solidFill>
                  <a:schemeClr val="dk1"/>
                </a:solidFill>
                <a:latin typeface="Times New Roman"/>
                <a:ea typeface="Times New Roman"/>
                <a:cs typeface="Times New Roman"/>
                <a:sym typeface="Times New Roman"/>
              </a:rPr>
              <a:t>Virginia Department of Education</a:t>
            </a:r>
            <a:r>
              <a:rPr lang="en-US" dirty="0">
                <a:solidFill>
                  <a:schemeClr val="dk1"/>
                </a:solidFill>
                <a:latin typeface="Times New Roman"/>
                <a:ea typeface="Times New Roman"/>
                <a:cs typeface="Times New Roman"/>
                <a:sym typeface="Times New Roman"/>
              </a:rPr>
              <a:t>, Commonwealth of Virginia, www.doe.virginia.gov/testing/sol/standards_docs/english/index.shtml.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Thomas, Angie. </a:t>
            </a:r>
            <a:r>
              <a:rPr lang="en-US" i="1" dirty="0">
                <a:solidFill>
                  <a:schemeClr val="dk1"/>
                </a:solidFill>
                <a:latin typeface="Times New Roman"/>
                <a:ea typeface="Times New Roman"/>
                <a:cs typeface="Times New Roman"/>
                <a:sym typeface="Times New Roman"/>
              </a:rPr>
              <a:t>The Hate U Give</a:t>
            </a:r>
            <a:r>
              <a:rPr lang="en-US" dirty="0">
                <a:solidFill>
                  <a:schemeClr val="dk1"/>
                </a:solidFill>
                <a:latin typeface="Times New Roman"/>
                <a:ea typeface="Times New Roman"/>
                <a:cs typeface="Times New Roman"/>
                <a:sym typeface="Times New Roman"/>
              </a:rPr>
              <a:t>. New York, </a:t>
            </a:r>
            <a:r>
              <a:rPr lang="en-US" dirty="0" err="1">
                <a:solidFill>
                  <a:schemeClr val="dk1"/>
                </a:solidFill>
                <a:latin typeface="Times New Roman"/>
                <a:ea typeface="Times New Roman"/>
                <a:cs typeface="Times New Roman"/>
                <a:sym typeface="Times New Roman"/>
              </a:rPr>
              <a:t>Balzer</a:t>
            </a:r>
            <a:r>
              <a:rPr lang="en-US" dirty="0">
                <a:solidFill>
                  <a:schemeClr val="dk1"/>
                </a:solidFill>
                <a:latin typeface="Times New Roman"/>
                <a:ea typeface="Times New Roman"/>
                <a:cs typeface="Times New Roman"/>
                <a:sym typeface="Times New Roman"/>
              </a:rPr>
              <a:t> + Bray, 2017.</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"U.N. Says Africa's Locust Outbreak Needs $76 Million 'by, actually, now.'" </a:t>
            </a:r>
            <a:r>
              <a:rPr lang="en-US" i="1" dirty="0">
                <a:solidFill>
                  <a:schemeClr val="dk1"/>
                </a:solidFill>
                <a:latin typeface="Times New Roman"/>
                <a:ea typeface="Times New Roman"/>
                <a:cs typeface="Times New Roman"/>
                <a:sym typeface="Times New Roman"/>
              </a:rPr>
              <a:t>Associated Press</a:t>
            </a:r>
            <a:r>
              <a:rPr lang="en-US" dirty="0">
                <a:solidFill>
                  <a:schemeClr val="dk1"/>
                </a:solidFill>
                <a:latin typeface="Times New Roman"/>
                <a:ea typeface="Times New Roman"/>
                <a:cs typeface="Times New Roman"/>
                <a:sym typeface="Times New Roman"/>
              </a:rPr>
              <a:t>, 10 Feb. 2020. </a:t>
            </a:r>
            <a:r>
              <a:rPr lang="en-US" i="1" dirty="0" err="1">
                <a:solidFill>
                  <a:schemeClr val="dk1"/>
                </a:solidFill>
                <a:latin typeface="Times New Roman"/>
                <a:ea typeface="Times New Roman"/>
                <a:cs typeface="Times New Roman"/>
                <a:sym typeface="Times New Roman"/>
              </a:rPr>
              <a:t>Newsela</a:t>
            </a:r>
            <a:r>
              <a:rPr lang="en-US" dirty="0">
                <a:solidFill>
                  <a:schemeClr val="dk1"/>
                </a:solidFill>
                <a:latin typeface="Times New Roman"/>
                <a:ea typeface="Times New Roman"/>
                <a:cs typeface="Times New Roman"/>
                <a:sym typeface="Times New Roman"/>
              </a:rPr>
              <a:t>, newsela.com/read/</a:t>
            </a:r>
            <a:r>
              <a:rPr lang="en-US" dirty="0" err="1">
                <a:solidFill>
                  <a:schemeClr val="dk1"/>
                </a:solidFill>
                <a:latin typeface="Times New Roman"/>
                <a:ea typeface="Times New Roman"/>
                <a:cs typeface="Times New Roman"/>
                <a:sym typeface="Times New Roman"/>
              </a:rPr>
              <a:t>africa</a:t>
            </a:r>
            <a:r>
              <a:rPr lang="en-US" dirty="0">
                <a:solidFill>
                  <a:schemeClr val="dk1"/>
                </a:solidFill>
                <a:latin typeface="Times New Roman"/>
                <a:ea typeface="Times New Roman"/>
                <a:cs typeface="Times New Roman"/>
                <a:sym typeface="Times New Roman"/>
              </a:rPr>
              <a:t>-locust-outbreak/id/2001005005/?</a:t>
            </a:r>
            <a:r>
              <a:rPr lang="en-US" dirty="0" err="1">
                <a:solidFill>
                  <a:schemeClr val="dk1"/>
                </a:solidFill>
                <a:latin typeface="Times New Roman"/>
                <a:ea typeface="Times New Roman"/>
                <a:cs typeface="Times New Roman"/>
                <a:sym typeface="Times New Roman"/>
              </a:rPr>
              <a:t>search_id</a:t>
            </a:r>
            <a:r>
              <a:rPr lang="en-US" dirty="0">
                <a:solidFill>
                  <a:schemeClr val="dk1"/>
                </a:solidFill>
                <a:latin typeface="Times New Roman"/>
                <a:ea typeface="Times New Roman"/>
                <a:cs typeface="Times New Roman"/>
                <a:sym typeface="Times New Roman"/>
              </a:rPr>
              <a:t>=4fc969c8-73da-4ea8-bd29-4e9e18ab392e. Accessed 31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Virginia's 5 C's. 2019. </a:t>
            </a:r>
            <a:r>
              <a:rPr lang="en-US" i="1" dirty="0">
                <a:solidFill>
                  <a:schemeClr val="dk1"/>
                </a:solidFill>
                <a:latin typeface="Times New Roman"/>
                <a:ea typeface="Times New Roman"/>
                <a:cs typeface="Times New Roman"/>
                <a:sym typeface="Times New Roman"/>
              </a:rPr>
              <a:t>Virginia Is for Learners</a:t>
            </a:r>
            <a:r>
              <a:rPr lang="en-US" dirty="0">
                <a:solidFill>
                  <a:schemeClr val="dk1"/>
                </a:solidFill>
                <a:latin typeface="Times New Roman"/>
                <a:ea typeface="Times New Roman"/>
                <a:cs typeface="Times New Roman"/>
                <a:sym typeface="Times New Roman"/>
              </a:rPr>
              <a:t>, Virginia Department of Education, www.virginiaisforlearners.virginia.gov/wp-content/uploads/2019/08/fivecs-vdoe-1.jpg. Accessed 28 May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Youth Poet Laureate Amanda Gorman. </a:t>
            </a:r>
            <a:r>
              <a:rPr lang="en-US" i="1" dirty="0">
                <a:solidFill>
                  <a:schemeClr val="dk1"/>
                </a:solidFill>
                <a:latin typeface="Times New Roman"/>
                <a:ea typeface="Times New Roman"/>
                <a:cs typeface="Times New Roman"/>
                <a:sym typeface="Times New Roman"/>
              </a:rPr>
              <a:t>News 9</a:t>
            </a:r>
            <a:r>
              <a:rPr lang="en-US" dirty="0">
                <a:solidFill>
                  <a:schemeClr val="dk1"/>
                </a:solidFill>
                <a:latin typeface="Times New Roman"/>
                <a:ea typeface="Times New Roman"/>
                <a:cs typeface="Times New Roman"/>
                <a:sym typeface="Times New Roman"/>
              </a:rPr>
              <a:t>, Griffins Communications, 17 Apr. 2020, cdn.field59.com/KWTV/1587158110-1cf0487d334ae0301f15a670812b616fbecf7a12.jpg.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Zhang, Anna. </a:t>
            </a:r>
            <a:r>
              <a:rPr lang="en-US" i="1" dirty="0">
                <a:solidFill>
                  <a:schemeClr val="dk1"/>
                </a:solidFill>
                <a:latin typeface="Times New Roman"/>
                <a:ea typeface="Times New Roman"/>
                <a:cs typeface="Times New Roman"/>
                <a:sym typeface="Times New Roman"/>
              </a:rPr>
              <a:t>Amanda Gorman</a:t>
            </a:r>
            <a:r>
              <a:rPr lang="en-US" dirty="0">
                <a:solidFill>
                  <a:schemeClr val="dk1"/>
                </a:solidFill>
                <a:latin typeface="Times New Roman"/>
                <a:ea typeface="Times New Roman"/>
                <a:cs typeface="Times New Roman"/>
                <a:sym typeface="Times New Roman"/>
              </a:rPr>
              <a:t>. Oct. 2017. </a:t>
            </a:r>
            <a:r>
              <a:rPr lang="en-US" i="1" dirty="0">
                <a:solidFill>
                  <a:schemeClr val="dk1"/>
                </a:solidFill>
                <a:latin typeface="Times New Roman"/>
                <a:ea typeface="Times New Roman"/>
                <a:cs typeface="Times New Roman"/>
                <a:sym typeface="Times New Roman"/>
              </a:rPr>
              <a:t>The Project for Women</a:t>
            </a:r>
            <a:r>
              <a:rPr lang="en-US" dirty="0">
                <a:solidFill>
                  <a:schemeClr val="dk1"/>
                </a:solidFill>
                <a:latin typeface="Times New Roman"/>
                <a:ea typeface="Times New Roman"/>
                <a:cs typeface="Times New Roman"/>
                <a:sym typeface="Times New Roman"/>
              </a:rPr>
              <a:t>, Women's Project 2021, 4 Oct. 2017, www.theprojectforwomen.com/wp-content/uploads/2017/10/Amanda-Gorman-TPFG-Web_Anna-Zhang-14-412x618.jpg. Accessed 9 June 2021.</a:t>
            </a:r>
            <a:endParaRPr dirty="0">
              <a:solidFill>
                <a:schemeClr val="dk1"/>
              </a:solidFill>
              <a:latin typeface="Times New Roman"/>
              <a:ea typeface="Times New Roman"/>
              <a:cs typeface="Times New Roman"/>
              <a:sym typeface="Times New Roman"/>
            </a:endParaRPr>
          </a:p>
          <a:p>
            <a:pPr marL="457200" lvl="0" indent="-476250" algn="l" rtl="0">
              <a:spcBef>
                <a:spcPts val="0"/>
              </a:spcBef>
              <a:spcAft>
                <a:spcPts val="0"/>
              </a:spcAft>
              <a:buClr>
                <a:schemeClr val="dk1"/>
              </a:buClr>
              <a:buSzPts val="1100"/>
              <a:buFont typeface="Arial"/>
              <a:buNone/>
            </a:pPr>
            <a:endParaRPr dirty="0">
              <a:solidFill>
                <a:schemeClr val="dk1"/>
              </a:solidFill>
              <a:latin typeface="Times New Roman"/>
              <a:ea typeface="Times New Roman"/>
              <a:cs typeface="Times New Roman"/>
              <a:sym typeface="Times New Roman"/>
            </a:endParaRPr>
          </a:p>
          <a:p>
            <a:pPr marL="457200" lvl="0" indent="-476250" algn="l" rtl="0">
              <a:lnSpc>
                <a:spcPct val="115000"/>
              </a:lnSpc>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de68099574_3_12"/>
          <p:cNvSpPr txBox="1">
            <a:spLocks noGrp="1"/>
          </p:cNvSpPr>
          <p:nvPr>
            <p:ph type="ctrTitle"/>
          </p:nvPr>
        </p:nvSpPr>
        <p:spPr>
          <a:xfrm>
            <a:off x="1238025" y="2235200"/>
            <a:ext cx="9887700" cy="2387700"/>
          </a:xfrm>
          <a:prstGeom prst="rect">
            <a:avLst/>
          </a:prstGeom>
          <a:solidFill>
            <a:schemeClr val="lt1">
              <a:alpha val="61960"/>
            </a:schemeClr>
          </a:solidFill>
          <a:ln w="79375" cap="rnd" cmpd="sng">
            <a:solidFill>
              <a:srgbClr val="C00000">
                <a:alpha val="78040"/>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b="1"/>
              <a:t>INTERSECTIONAL LITERATURE</a:t>
            </a:r>
            <a:r>
              <a:rPr lang="en-US"/>
              <a:t> Balancing Academic Rigor </a:t>
            </a:r>
            <a:endParaRPr/>
          </a:p>
          <a:p>
            <a:pPr marL="0" lvl="0" indent="0" algn="ctr" rtl="0">
              <a:lnSpc>
                <a:spcPct val="90000"/>
              </a:lnSpc>
              <a:spcBef>
                <a:spcPts val="0"/>
              </a:spcBef>
              <a:spcAft>
                <a:spcPts val="0"/>
              </a:spcAft>
              <a:buClr>
                <a:schemeClr val="accent1"/>
              </a:buClr>
              <a:buSzPct val="100000"/>
              <a:buFont typeface="Trebuchet MS"/>
              <a:buNone/>
            </a:pPr>
            <a:r>
              <a:rPr lang="en-US"/>
              <a:t>and Cultural Relevance</a:t>
            </a:r>
            <a:endParaRPr/>
          </a:p>
        </p:txBody>
      </p:sp>
      <p:sp>
        <p:nvSpPr>
          <p:cNvPr id="541" name="Google Shape;541;gde68099574_3_1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500" b="1"/>
              <a:t>Kavetta Anderson</a:t>
            </a:r>
            <a:r>
              <a:rPr lang="en-US"/>
              <a:t> -Varina High School (HCPS)</a:t>
            </a:r>
            <a:endParaRPr/>
          </a:p>
          <a:p>
            <a:pPr marL="0" lvl="0" indent="0" algn="ctr" rtl="0">
              <a:lnSpc>
                <a:spcPct val="90000"/>
              </a:lnSpc>
              <a:spcBef>
                <a:spcPts val="0"/>
              </a:spcBef>
              <a:spcAft>
                <a:spcPts val="0"/>
              </a:spcAft>
              <a:buClr>
                <a:schemeClr val="accent1"/>
              </a:buClr>
              <a:buSzPts val="2400"/>
              <a:buNone/>
            </a:pPr>
            <a:r>
              <a:rPr lang="en-US" sz="2500" b="1"/>
              <a:t>JaNeé</a:t>
            </a:r>
            <a:r>
              <a:rPr lang="en-US" sz="1200">
                <a:solidFill>
                  <a:srgbClr val="002060"/>
                </a:solidFill>
              </a:rPr>
              <a:t> </a:t>
            </a:r>
            <a:r>
              <a:rPr lang="en-US" sz="2500" b="1"/>
              <a:t> Boston</a:t>
            </a:r>
            <a:r>
              <a:rPr lang="en-US"/>
              <a:t> - Varina High School (HCPS)</a:t>
            </a:r>
            <a:endParaRPr/>
          </a:p>
        </p:txBody>
      </p:sp>
      <p:sp>
        <p:nvSpPr>
          <p:cNvPr id="542" name="Google Shape;542;gde68099574_3_1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42"/>
          <p:cNvSpPr txBox="1">
            <a:spLocks noGrp="1"/>
          </p:cNvSpPr>
          <p:nvPr>
            <p:ph type="title"/>
          </p:nvPr>
        </p:nvSpPr>
        <p:spPr>
          <a:xfrm>
            <a:off x="623600" y="560700"/>
            <a:ext cx="11568400" cy="973200"/>
          </a:xfrm>
          <a:prstGeom prst="rect">
            <a:avLst/>
          </a:prstGeom>
          <a:noFill/>
          <a:ln>
            <a:noFill/>
          </a:ln>
        </p:spPr>
        <p:txBody>
          <a:bodyPr spcFirstLastPara="1" wrap="square" lIns="457200" tIns="0" rIns="457200" bIns="0" anchor="ctr" anchorCtr="0">
            <a:normAutofit/>
          </a:bodyPr>
          <a:lstStyle/>
          <a:p>
            <a:pPr algn="ctr">
              <a:buClr>
                <a:schemeClr val="lt1"/>
              </a:buClr>
              <a:buSzPts val="4100"/>
            </a:pPr>
            <a:r>
              <a:rPr lang="en" sz="5467"/>
              <a:t>VDOE Disclaimer</a:t>
            </a:r>
            <a:endParaRPr sz="5467"/>
          </a:p>
        </p:txBody>
      </p:sp>
      <p:sp>
        <p:nvSpPr>
          <p:cNvPr id="929" name="Google Shape;929;p142"/>
          <p:cNvSpPr/>
          <p:nvPr/>
        </p:nvSpPr>
        <p:spPr>
          <a:xfrm>
            <a:off x="2014267" y="2071667"/>
            <a:ext cx="8429600" cy="3539600"/>
          </a:xfrm>
          <a:prstGeom prst="rect">
            <a:avLst/>
          </a:prstGeom>
          <a:noFill/>
          <a:ln>
            <a:noFill/>
          </a:ln>
        </p:spPr>
        <p:txBody>
          <a:bodyPr spcFirstLastPara="1" wrap="square" lIns="91433" tIns="45700" rIns="91433" bIns="45700" anchor="t" anchorCtr="0">
            <a:noAutofit/>
          </a:bodyPr>
          <a:lstStyle/>
          <a:p>
            <a:r>
              <a:rPr lang="en" sz="2800">
                <a:solidFill>
                  <a:schemeClr val="dk1"/>
                </a:solidFil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endParaRPr sz="1467"/>
          </a:p>
        </p:txBody>
      </p:sp>
    </p:spTree>
    <p:extLst>
      <p:ext uri="{BB962C8B-B14F-4D97-AF65-F5344CB8AC3E}">
        <p14:creationId xmlns:p14="http://schemas.microsoft.com/office/powerpoint/2010/main" val="18615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d92f89e48e_0_5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000">
                <a:latin typeface="Verdana"/>
                <a:ea typeface="Verdana"/>
                <a:cs typeface="Verdana"/>
                <a:sym typeface="Verdana"/>
              </a:rPr>
              <a:t>Key Terms</a:t>
            </a:r>
            <a:endParaRPr sz="5000">
              <a:latin typeface="Verdana"/>
              <a:ea typeface="Verdana"/>
              <a:cs typeface="Verdana"/>
              <a:sym typeface="Verdana"/>
            </a:endParaRPr>
          </a:p>
        </p:txBody>
      </p:sp>
      <p:sp>
        <p:nvSpPr>
          <p:cNvPr id="141" name="Google Shape;141;gd92f89e48e_0_54"/>
          <p:cNvSpPr txBox="1">
            <a:spLocks noGrp="1"/>
          </p:cNvSpPr>
          <p:nvPr>
            <p:ph type="body" idx="1"/>
          </p:nvPr>
        </p:nvSpPr>
        <p:spPr>
          <a:xfrm>
            <a:off x="590900" y="1486200"/>
            <a:ext cx="11030100" cy="4690500"/>
          </a:xfrm>
          <a:prstGeom prst="rect">
            <a:avLst/>
          </a:prstGeom>
        </p:spPr>
        <p:txBody>
          <a:bodyPr spcFirstLastPara="1" wrap="square" lIns="91425" tIns="45700" rIns="91425" bIns="45700" anchor="t" anchorCtr="0">
            <a:noAutofit/>
          </a:bodyPr>
          <a:lstStyle/>
          <a:p>
            <a:pPr marL="457200" lvl="0" indent="-393700" algn="l" rtl="0">
              <a:lnSpc>
                <a:spcPct val="80000"/>
              </a:lnSpc>
              <a:spcBef>
                <a:spcPts val="1000"/>
              </a:spcBef>
              <a:spcAft>
                <a:spcPts val="0"/>
              </a:spcAft>
              <a:buSzPts val="2600"/>
              <a:buChar char="❖"/>
            </a:pPr>
            <a:r>
              <a:rPr lang="en-US" sz="2600" b="1">
                <a:latin typeface="Verdana"/>
                <a:ea typeface="Verdana"/>
                <a:cs typeface="Verdana"/>
                <a:sym typeface="Verdana"/>
              </a:rPr>
              <a:t>Culture:</a:t>
            </a:r>
            <a:r>
              <a:rPr lang="en-US" sz="2600">
                <a:latin typeface="Verdana"/>
                <a:ea typeface="Verdana"/>
                <a:cs typeface="Verdana"/>
                <a:sym typeface="Verdana"/>
              </a:rPr>
              <a:t> the customary beliefs, social forms, and material traits of a racial, religious, or social group; the set of shared attitudes, values, goals, and practices that characterizes an institution or organization</a:t>
            </a:r>
            <a:endParaRPr sz="2600">
              <a:latin typeface="Verdana"/>
              <a:ea typeface="Verdana"/>
              <a:cs typeface="Verdana"/>
              <a:sym typeface="Verdana"/>
            </a:endParaRPr>
          </a:p>
          <a:p>
            <a:pPr marL="457200" lvl="0" indent="-393700" algn="l" rtl="0">
              <a:lnSpc>
                <a:spcPct val="80000"/>
              </a:lnSpc>
              <a:spcBef>
                <a:spcPts val="0"/>
              </a:spcBef>
              <a:spcAft>
                <a:spcPts val="0"/>
              </a:spcAft>
              <a:buSzPts val="2600"/>
              <a:buChar char="❖"/>
            </a:pPr>
            <a:r>
              <a:rPr lang="en-US" sz="2600" b="1">
                <a:latin typeface="Verdana"/>
                <a:ea typeface="Verdana"/>
                <a:cs typeface="Verdana"/>
                <a:sym typeface="Verdana"/>
              </a:rPr>
              <a:t>Relevant:</a:t>
            </a:r>
            <a:r>
              <a:rPr lang="en-US" sz="2600">
                <a:latin typeface="Verdana"/>
                <a:ea typeface="Verdana"/>
                <a:cs typeface="Verdana"/>
                <a:sym typeface="Verdana"/>
              </a:rPr>
              <a:t> having significant and demonstrable bearing on the matter at hand</a:t>
            </a:r>
            <a:endParaRPr sz="2600">
              <a:latin typeface="Verdana"/>
              <a:ea typeface="Verdana"/>
              <a:cs typeface="Verdana"/>
              <a:sym typeface="Verdana"/>
            </a:endParaRPr>
          </a:p>
          <a:p>
            <a:pPr marL="457200" lvl="0" indent="-393700" algn="l" rtl="0">
              <a:lnSpc>
                <a:spcPct val="80000"/>
              </a:lnSpc>
              <a:spcBef>
                <a:spcPts val="0"/>
              </a:spcBef>
              <a:spcAft>
                <a:spcPts val="0"/>
              </a:spcAft>
              <a:buSzPts val="2600"/>
              <a:buChar char="❖"/>
            </a:pPr>
            <a:r>
              <a:rPr lang="en-US" sz="2600" b="1">
                <a:latin typeface="Verdana"/>
                <a:ea typeface="Verdana"/>
                <a:cs typeface="Verdana"/>
                <a:sym typeface="Verdana"/>
              </a:rPr>
              <a:t>Cultural Relevance Education:</a:t>
            </a:r>
            <a:r>
              <a:rPr lang="en-US" sz="2600">
                <a:latin typeface="Verdana"/>
                <a:ea typeface="Verdana"/>
                <a:cs typeface="Verdana"/>
                <a:sym typeface="Verdana"/>
              </a:rPr>
              <a:t>the practice of including students’ cultural backgrounds, interests, and lived experiences in all aspects of teaching and learning within the classroom</a:t>
            </a:r>
            <a:endParaRPr sz="2600">
              <a:latin typeface="Verdana"/>
              <a:ea typeface="Verdana"/>
              <a:cs typeface="Verdana"/>
              <a:sym typeface="Verdana"/>
            </a:endParaRPr>
          </a:p>
          <a:p>
            <a:pPr marL="457200" lvl="0" indent="-393700" algn="l" rtl="0">
              <a:lnSpc>
                <a:spcPct val="80000"/>
              </a:lnSpc>
              <a:spcBef>
                <a:spcPts val="0"/>
              </a:spcBef>
              <a:spcAft>
                <a:spcPts val="0"/>
              </a:spcAft>
              <a:buSzPts val="2600"/>
              <a:buChar char="❖"/>
            </a:pPr>
            <a:r>
              <a:rPr lang="en-US" sz="2600" b="1">
                <a:latin typeface="Verdana"/>
                <a:ea typeface="Verdana"/>
                <a:cs typeface="Verdana"/>
                <a:sym typeface="Verdana"/>
              </a:rPr>
              <a:t>Reality Pedagogy</a:t>
            </a:r>
            <a:r>
              <a:rPr lang="en-US" sz="2600">
                <a:latin typeface="Verdana"/>
                <a:ea typeface="Verdana"/>
                <a:cs typeface="Verdana"/>
                <a:sym typeface="Verdana"/>
              </a:rPr>
              <a:t>: Chris Emdin → “connecting academic content to what’s happening in the world that affects students” and “making sure that their lives and backgrounds are reflected in the curriculum and in classroom conversations.”</a:t>
            </a:r>
            <a:endParaRPr sz="2600">
              <a:latin typeface="Verdana"/>
              <a:ea typeface="Verdana"/>
              <a:cs typeface="Verdana"/>
              <a:sym typeface="Verdana"/>
            </a:endParaRPr>
          </a:p>
          <a:p>
            <a:pPr marL="0" lvl="0" indent="0" algn="l" rtl="0">
              <a:lnSpc>
                <a:spcPct val="80000"/>
              </a:lnSpc>
              <a:spcBef>
                <a:spcPts val="1000"/>
              </a:spcBef>
              <a:spcAft>
                <a:spcPts val="0"/>
              </a:spcAft>
              <a:buNone/>
            </a:pPr>
            <a:endParaRPr sz="26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dcde41bc0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latin typeface="Verdana"/>
                <a:ea typeface="Verdana"/>
                <a:cs typeface="Verdana"/>
                <a:sym typeface="Verdana"/>
              </a:rPr>
              <a:t>Belonging and Cultural Relevance </a:t>
            </a:r>
            <a:endParaRPr sz="4800">
              <a:latin typeface="Verdana"/>
              <a:ea typeface="Verdana"/>
              <a:cs typeface="Verdana"/>
              <a:sym typeface="Verdana"/>
            </a:endParaRPr>
          </a:p>
        </p:txBody>
      </p:sp>
      <p:sp>
        <p:nvSpPr>
          <p:cNvPr id="148" name="Google Shape;148;gdcde41bc09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pic>
        <p:nvPicPr>
          <p:cNvPr id="149" name="Google Shape;149;gdcde41bc09_0_0" title="Maslow's Hierarchy of Needs"/>
          <p:cNvPicPr preferRelativeResize="0"/>
          <p:nvPr/>
        </p:nvPicPr>
        <p:blipFill>
          <a:blip r:embed="rId3">
            <a:alphaModFix/>
          </a:blip>
          <a:stretch>
            <a:fillRect/>
          </a:stretch>
        </p:blipFill>
        <p:spPr>
          <a:xfrm>
            <a:off x="384474" y="1711931"/>
            <a:ext cx="6393851" cy="4339294"/>
          </a:xfrm>
          <a:prstGeom prst="rect">
            <a:avLst/>
          </a:prstGeom>
          <a:noFill/>
          <a:ln>
            <a:noFill/>
          </a:ln>
        </p:spPr>
      </p:pic>
      <p:sp>
        <p:nvSpPr>
          <p:cNvPr id="150" name="Google Shape;150;gdcde41bc09_0_0"/>
          <p:cNvSpPr txBox="1"/>
          <p:nvPr/>
        </p:nvSpPr>
        <p:spPr>
          <a:xfrm>
            <a:off x="7068950" y="2063625"/>
            <a:ext cx="4779300" cy="3987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80000"/>
              </a:lnSpc>
              <a:spcBef>
                <a:spcPts val="1000"/>
              </a:spcBef>
              <a:spcAft>
                <a:spcPts val="0"/>
              </a:spcAft>
              <a:buNone/>
            </a:pPr>
            <a:r>
              <a:rPr lang="en-US" sz="3200">
                <a:solidFill>
                  <a:schemeClr val="accent1"/>
                </a:solidFill>
                <a:latin typeface="Verdana"/>
                <a:ea typeface="Verdana"/>
                <a:cs typeface="Verdana"/>
                <a:sym typeface="Verdana"/>
              </a:rPr>
              <a:t>Teachers help students navigate the different levels. </a:t>
            </a:r>
            <a:endParaRPr sz="3200">
              <a:solidFill>
                <a:schemeClr val="accent1"/>
              </a:solidFill>
              <a:latin typeface="Verdana"/>
              <a:ea typeface="Verdana"/>
              <a:cs typeface="Verdana"/>
              <a:sym typeface="Verdana"/>
            </a:endParaRPr>
          </a:p>
          <a:p>
            <a:pPr marL="0" lvl="0" indent="0" algn="l" rtl="0">
              <a:lnSpc>
                <a:spcPct val="80000"/>
              </a:lnSpc>
              <a:spcBef>
                <a:spcPts val="1000"/>
              </a:spcBef>
              <a:spcAft>
                <a:spcPts val="0"/>
              </a:spcAft>
              <a:buNone/>
            </a:pPr>
            <a:endParaRPr sz="3200">
              <a:solidFill>
                <a:schemeClr val="accent1"/>
              </a:solidFill>
              <a:latin typeface="Verdana"/>
              <a:ea typeface="Verdana"/>
              <a:cs typeface="Verdana"/>
              <a:sym typeface="Verdana"/>
            </a:endParaRPr>
          </a:p>
          <a:p>
            <a:pPr marL="0" lvl="0" indent="0" algn="l" rtl="0">
              <a:lnSpc>
                <a:spcPct val="80000"/>
              </a:lnSpc>
              <a:spcBef>
                <a:spcPts val="1000"/>
              </a:spcBef>
              <a:spcAft>
                <a:spcPts val="0"/>
              </a:spcAft>
              <a:buNone/>
            </a:pPr>
            <a:r>
              <a:rPr lang="en-US" sz="3200">
                <a:solidFill>
                  <a:schemeClr val="accent1"/>
                </a:solidFill>
                <a:latin typeface="Verdana"/>
                <a:ea typeface="Verdana"/>
                <a:cs typeface="Verdana"/>
                <a:sym typeface="Verdana"/>
              </a:rPr>
              <a:t>Authentic instructional texts help students attain the need for belonging and inclusion. </a:t>
            </a:r>
            <a:endParaRPr sz="3200">
              <a:solidFill>
                <a:schemeClr val="accent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dd3b6b7f41_0_7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300">
                <a:latin typeface="Verdana"/>
                <a:ea typeface="Verdana"/>
                <a:cs typeface="Verdana"/>
                <a:sym typeface="Verdana"/>
              </a:rPr>
              <a:t>Belonging and Cultural Relevance - 2 </a:t>
            </a:r>
            <a:endParaRPr sz="4300">
              <a:latin typeface="Verdana"/>
              <a:ea typeface="Verdana"/>
              <a:cs typeface="Verdana"/>
              <a:sym typeface="Verdana"/>
            </a:endParaRPr>
          </a:p>
        </p:txBody>
      </p:sp>
      <p:sp>
        <p:nvSpPr>
          <p:cNvPr id="157" name="Google Shape;157;gdd3b6b7f41_0_7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pic>
        <p:nvPicPr>
          <p:cNvPr id="158" name="Google Shape;158;gdd3b6b7f41_0_70" title="Maslow's Stairs"/>
          <p:cNvPicPr preferRelativeResize="0"/>
          <p:nvPr/>
        </p:nvPicPr>
        <p:blipFill rotWithShape="1">
          <a:blip r:embed="rId3">
            <a:alphaModFix/>
          </a:blip>
          <a:srcRect/>
          <a:stretch/>
        </p:blipFill>
        <p:spPr>
          <a:xfrm>
            <a:off x="1184950" y="1810312"/>
            <a:ext cx="4574251" cy="4261624"/>
          </a:xfrm>
          <a:prstGeom prst="rect">
            <a:avLst/>
          </a:prstGeom>
          <a:noFill/>
          <a:ln>
            <a:noFill/>
          </a:ln>
        </p:spPr>
      </p:pic>
      <p:sp>
        <p:nvSpPr>
          <p:cNvPr id="159" name="Google Shape;159;gdd3b6b7f41_0_70"/>
          <p:cNvSpPr txBox="1"/>
          <p:nvPr/>
        </p:nvSpPr>
        <p:spPr>
          <a:xfrm>
            <a:off x="6289525" y="1763563"/>
            <a:ext cx="4937400" cy="4355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80000"/>
              </a:lnSpc>
              <a:spcBef>
                <a:spcPts val="1000"/>
              </a:spcBef>
              <a:spcAft>
                <a:spcPts val="0"/>
              </a:spcAft>
              <a:buNone/>
            </a:pPr>
            <a:r>
              <a:rPr lang="en-US" sz="2700">
                <a:solidFill>
                  <a:schemeClr val="accent1"/>
                </a:solidFill>
                <a:latin typeface="Verdana"/>
                <a:ea typeface="Verdana"/>
                <a:cs typeface="Verdana"/>
                <a:sym typeface="Verdana"/>
              </a:rPr>
              <a:t>What messages are being sent by the texts taught in our classrooms? </a:t>
            </a:r>
            <a:endParaRPr sz="2700">
              <a:solidFill>
                <a:schemeClr val="accent1"/>
              </a:solidFill>
              <a:latin typeface="Verdana"/>
              <a:ea typeface="Verdana"/>
              <a:cs typeface="Verdana"/>
              <a:sym typeface="Verdana"/>
            </a:endParaRPr>
          </a:p>
          <a:p>
            <a:pPr marL="0" lvl="0" indent="0" algn="l" rtl="0">
              <a:lnSpc>
                <a:spcPct val="80000"/>
              </a:lnSpc>
              <a:spcBef>
                <a:spcPts val="1000"/>
              </a:spcBef>
              <a:spcAft>
                <a:spcPts val="0"/>
              </a:spcAft>
              <a:buNone/>
            </a:pPr>
            <a:endParaRPr sz="2700">
              <a:solidFill>
                <a:schemeClr val="accent1"/>
              </a:solidFill>
              <a:latin typeface="Verdana"/>
              <a:ea typeface="Verdana"/>
              <a:cs typeface="Verdana"/>
              <a:sym typeface="Verdana"/>
            </a:endParaRPr>
          </a:p>
          <a:p>
            <a:pPr marL="0" lvl="0" indent="0" algn="l" rtl="0">
              <a:lnSpc>
                <a:spcPct val="80000"/>
              </a:lnSpc>
              <a:spcBef>
                <a:spcPts val="1000"/>
              </a:spcBef>
              <a:spcAft>
                <a:spcPts val="0"/>
              </a:spcAft>
              <a:buNone/>
            </a:pPr>
            <a:r>
              <a:rPr lang="en-US" sz="2700">
                <a:solidFill>
                  <a:schemeClr val="accent1"/>
                </a:solidFill>
                <a:latin typeface="Verdana"/>
                <a:ea typeface="Verdana"/>
                <a:cs typeface="Verdana"/>
                <a:sym typeface="Verdana"/>
              </a:rPr>
              <a:t>Does being “smart” align with who they are?</a:t>
            </a:r>
            <a:endParaRPr sz="2700">
              <a:solidFill>
                <a:schemeClr val="accent1"/>
              </a:solidFill>
              <a:latin typeface="Verdana"/>
              <a:ea typeface="Verdana"/>
              <a:cs typeface="Verdana"/>
              <a:sym typeface="Verdana"/>
            </a:endParaRPr>
          </a:p>
          <a:p>
            <a:pPr marL="0" lvl="0" indent="0" algn="l" rtl="0">
              <a:lnSpc>
                <a:spcPct val="80000"/>
              </a:lnSpc>
              <a:spcBef>
                <a:spcPts val="1000"/>
              </a:spcBef>
              <a:spcAft>
                <a:spcPts val="0"/>
              </a:spcAft>
              <a:buNone/>
            </a:pPr>
            <a:endParaRPr sz="2700">
              <a:solidFill>
                <a:schemeClr val="accent1"/>
              </a:solidFill>
              <a:latin typeface="Verdana"/>
              <a:ea typeface="Verdana"/>
              <a:cs typeface="Verdana"/>
              <a:sym typeface="Verdana"/>
            </a:endParaRPr>
          </a:p>
          <a:p>
            <a:pPr marL="0" lvl="0" indent="0" algn="l" rtl="0">
              <a:lnSpc>
                <a:spcPct val="80000"/>
              </a:lnSpc>
              <a:spcBef>
                <a:spcPts val="1000"/>
              </a:spcBef>
              <a:spcAft>
                <a:spcPts val="0"/>
              </a:spcAft>
              <a:buNone/>
            </a:pPr>
            <a:r>
              <a:rPr lang="en-US" sz="2700">
                <a:solidFill>
                  <a:schemeClr val="accent1"/>
                </a:solidFill>
                <a:latin typeface="Verdana"/>
                <a:ea typeface="Verdana"/>
                <a:cs typeface="Verdana"/>
                <a:sym typeface="Verdana"/>
              </a:rPr>
              <a:t>Students that experience the belonging gap need a “BRIDGE” to the achievement level. </a:t>
            </a:r>
            <a:endParaRPr sz="2700">
              <a:solidFill>
                <a:schemeClr val="accent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daa5d6919d_0_1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latin typeface="Verdana"/>
                <a:ea typeface="Verdana"/>
                <a:cs typeface="Verdana"/>
                <a:sym typeface="Verdana"/>
              </a:rPr>
              <a:t>The Components of Academic Mindset</a:t>
            </a:r>
            <a:endParaRPr sz="4200">
              <a:latin typeface="Verdana"/>
              <a:ea typeface="Verdana"/>
              <a:cs typeface="Verdana"/>
              <a:sym typeface="Verdana"/>
            </a:endParaRPr>
          </a:p>
        </p:txBody>
      </p:sp>
      <p:sp>
        <p:nvSpPr>
          <p:cNvPr id="166" name="Google Shape;166;gdaa5d6919d_0_12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pic>
        <p:nvPicPr>
          <p:cNvPr id="167" name="Google Shape;167;gdaa5d6919d_0_120" title="Components of Academic Mindset"/>
          <p:cNvPicPr preferRelativeResize="0"/>
          <p:nvPr/>
        </p:nvPicPr>
        <p:blipFill>
          <a:blip r:embed="rId3">
            <a:alphaModFix/>
          </a:blip>
          <a:stretch>
            <a:fillRect/>
          </a:stretch>
        </p:blipFill>
        <p:spPr>
          <a:xfrm>
            <a:off x="838200" y="1554100"/>
            <a:ext cx="10515599" cy="4870375"/>
          </a:xfrm>
          <a:prstGeom prst="rect">
            <a:avLst/>
          </a:prstGeom>
          <a:noFill/>
          <a:ln>
            <a:noFill/>
          </a:ln>
        </p:spPr>
      </p:pic>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3476</Words>
  <Application>Microsoft Office PowerPoint</Application>
  <PresentationFormat>Widescreen</PresentationFormat>
  <Paragraphs>411</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Verdana</vt:lpstr>
      <vt:lpstr>Times New Roman</vt:lpstr>
      <vt:lpstr>Trebuchet MS</vt:lpstr>
      <vt:lpstr>Arial</vt:lpstr>
      <vt:lpstr>Calibri</vt:lpstr>
      <vt:lpstr>VDOE</vt:lpstr>
      <vt:lpstr>INTERSECTIONAL LITERATURE  Balancing Academic Rigor  and Cultural Relevance</vt:lpstr>
      <vt:lpstr>overview</vt:lpstr>
      <vt:lpstr>Essential Question</vt:lpstr>
      <vt:lpstr>Enduring Understanding</vt:lpstr>
      <vt:lpstr>What is Intersectional Literature?</vt:lpstr>
      <vt:lpstr>Key Terms</vt:lpstr>
      <vt:lpstr>Belonging and Cultural Relevance </vt:lpstr>
      <vt:lpstr>Belonging and Cultural Relevance - 2 </vt:lpstr>
      <vt:lpstr>The Components of Academic Mindset</vt:lpstr>
      <vt:lpstr>Instructional Strategies &amp; Cultural Styles- Banks and Emdin</vt:lpstr>
      <vt:lpstr>Layers of Culture &amp; Background Knowledge - Zaretta Hammond</vt:lpstr>
      <vt:lpstr>Layers of Culture &amp; Background Knowledge - Zaretta Hammond - 2</vt:lpstr>
      <vt:lpstr>What are authentic texts?</vt:lpstr>
      <vt:lpstr>Authentic Texts</vt:lpstr>
      <vt:lpstr>Rigorous and Authentic Texts </vt:lpstr>
      <vt:lpstr>The Teacher Text Audit</vt:lpstr>
      <vt:lpstr>The Teacher Text Audit -2</vt:lpstr>
      <vt:lpstr>Culturally Responsive Text Audit Rubric</vt:lpstr>
      <vt:lpstr>Directions for the Identity and Character Bullseye </vt:lpstr>
      <vt:lpstr>Bullseye Template</vt:lpstr>
      <vt:lpstr>Directions for the Identity and Character Bullseye Level 2 </vt:lpstr>
      <vt:lpstr>The Hate U Give, by Angie Thomas </vt:lpstr>
      <vt:lpstr>Othello Character Complexity Charts</vt:lpstr>
      <vt:lpstr>Building the Bridge Between Honors and AP</vt:lpstr>
      <vt:lpstr>Honors English 9: Unit Performance Task </vt:lpstr>
      <vt:lpstr>Guided Analysis of “The Hill We Climb” </vt:lpstr>
      <vt:lpstr>Examine the Text </vt:lpstr>
      <vt:lpstr>How do we “guide” literary analysis? </vt:lpstr>
      <vt:lpstr>Accessing the Text</vt:lpstr>
      <vt:lpstr>Instructional Strategy #1: Frontloading Academic Vocabulary</vt:lpstr>
      <vt:lpstr>Instructional Strategy #2: Sentence Frames  </vt:lpstr>
      <vt:lpstr>Instructional Strategy #3: Identifying Keywords </vt:lpstr>
      <vt:lpstr>Instructional Strategy #4: Prompted Support for Textual Evidence  </vt:lpstr>
      <vt:lpstr>Instructional Strategy #5: Annotation </vt:lpstr>
      <vt:lpstr>Extend Student Inquiry</vt:lpstr>
      <vt:lpstr>Crossing the Bridge to AP English 12</vt:lpstr>
      <vt:lpstr>The Standards Cycle </vt:lpstr>
      <vt:lpstr>English 12AP: End of Unit Task   Do we experience (BLANK) the same? </vt:lpstr>
      <vt:lpstr>Examine the Texts “I Hear America Singing” Walt Whitman → “I, too” Langston Hughes → “This is America” Childish Gambino → “America” Claude McKay → Sonnet 130 Shakespeare  </vt:lpstr>
      <vt:lpstr>Examine the Texts - 2 “I Hear America Singing” Walt Whitman → “I, too” Langston Hughes → “This is America” Childish Gambino → “America” Claude McKay → Sonnet 130 Shakespeare  </vt:lpstr>
      <vt:lpstr>Text Set Order Rational </vt:lpstr>
      <vt:lpstr>Poetry Unit</vt:lpstr>
      <vt:lpstr>3 Circles - Student sample</vt:lpstr>
      <vt:lpstr>Socratic Seminar Question Planner</vt:lpstr>
      <vt:lpstr>Instructional Activity #1: Close Reading for Things Fall Apart</vt:lpstr>
      <vt:lpstr>Acknowledgements</vt:lpstr>
      <vt:lpstr>Thank you!</vt:lpstr>
      <vt:lpstr>Disclaimer for VDOE</vt:lpstr>
      <vt:lpstr>Works Cited</vt:lpstr>
      <vt:lpstr>Works Cited Continued</vt:lpstr>
      <vt:lpstr>INTERSECTIONAL LITERATURE Balancing Academic Rigor  and Cultural Relevance</vt:lpstr>
      <vt:lpstr>VDOE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 LITERATURE  Balancing Academic Rigor  and Cultural Relevance</dc:title>
  <dc:creator>Timothy Nuthall</dc:creator>
  <cp:lastModifiedBy>Nogueras, Jill (DOE)</cp:lastModifiedBy>
  <cp:revision>4</cp:revision>
  <dcterms:created xsi:type="dcterms:W3CDTF">2020-06-29T15:52:04Z</dcterms:created>
  <dcterms:modified xsi:type="dcterms:W3CDTF">2021-08-18T17:29:36Z</dcterms:modified>
</cp:coreProperties>
</file>