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C2253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1507416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" name="Google Shape;9;n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294337" y="4376445"/>
            <a:ext cx="7047450" cy="40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n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2029" y="8699765"/>
            <a:ext cx="1376362" cy="4587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8" name="Google Shape;1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" descr="A picture containing photo, newspaper, different, many&#10;&#10;Description automatically generated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1673"/>
            <a:ext cx="12192000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1524000" y="2235199"/>
            <a:ext cx="9144000" cy="2387600"/>
          </a:xfrm>
          <a:prstGeom prst="rect">
            <a:avLst/>
          </a:prstGeom>
          <a:solidFill>
            <a:schemeClr val="lt1">
              <a:alpha val="61960"/>
            </a:schemeClr>
          </a:solidFill>
          <a:ln w="79375" cap="rnd" cmpd="sng">
            <a:solidFill>
              <a:srgbClr val="C00000">
                <a:alpha val="7803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1445341" y="4714875"/>
            <a:ext cx="9144000" cy="102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dt" idx="10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5" name="Google Shape;55;p7" descr="Virginia Department of Education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-3027420" y="3223349"/>
            <a:ext cx="6664605" cy="381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22536"/>
              </a:buClr>
              <a:buSzPts val="1800"/>
              <a:buFont typeface="Arial"/>
              <a:buChar char="•"/>
              <a:defRPr sz="1800" b="0" i="1" u="none" strike="noStrike" cap="none">
                <a:solidFill>
                  <a:srgbClr val="C2253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dt" idx="10"/>
          </p:nvPr>
        </p:nvSpPr>
        <p:spPr>
          <a:xfrm>
            <a:off x="8610600" y="63119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838200" y="63349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8">
          <p15:clr>
            <a:srgbClr val="F26B43"/>
          </p15:clr>
        </p15:guide>
        <p15:guide id="2" pos="72">
          <p15:clr>
            <a:srgbClr val="F26B43"/>
          </p15:clr>
        </p15:guide>
        <p15:guide id="3" pos="7608">
          <p15:clr>
            <a:srgbClr val="F26B43"/>
          </p15:clr>
        </p15:guide>
        <p15:guide id="4" orient="horz" pos="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coretools.ldc.org/home" TargetMode="External"/><Relationship Id="rId3" Type="http://schemas.openxmlformats.org/officeDocument/2006/relationships/hyperlink" Target="https://applieddigitalskills.withgoogle.com/s/en/home" TargetMode="External"/><Relationship Id="rId7" Type="http://schemas.openxmlformats.org/officeDocument/2006/relationships/hyperlink" Target="https://www.oercommons.org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activelylearn.com/" TargetMode="External"/><Relationship Id="rId5" Type="http://schemas.openxmlformats.org/officeDocument/2006/relationships/hyperlink" Target="https://www.commonlit.org/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newsela.com/" TargetMode="External"/><Relationship Id="rId9" Type="http://schemas.openxmlformats.org/officeDocument/2006/relationships/hyperlink" Target="https://emediava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uselton@bedford.k12.va.u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mailto:nsmith@bedford.k12.va.us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ctrTitle"/>
          </p:nvPr>
        </p:nvSpPr>
        <p:spPr>
          <a:xfrm>
            <a:off x="1524000" y="2235199"/>
            <a:ext cx="9144000" cy="2387600"/>
          </a:xfrm>
          <a:prstGeom prst="rect">
            <a:avLst/>
          </a:prstGeom>
          <a:solidFill>
            <a:schemeClr val="lt1">
              <a:alpha val="61960"/>
            </a:schemeClr>
          </a:solidFill>
          <a:ln w="79375" cap="rnd" cmpd="sng">
            <a:solidFill>
              <a:srgbClr val="C00000">
                <a:alpha val="78039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All in a Day’s Work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1" name="Google Shape;61;p8"/>
          <p:cNvSpPr txBox="1">
            <a:spLocks noGrp="1"/>
          </p:cNvSpPr>
          <p:nvPr>
            <p:ph type="subTitle" idx="1"/>
          </p:nvPr>
        </p:nvSpPr>
        <p:spPr>
          <a:xfrm>
            <a:off x="1445341" y="4714875"/>
            <a:ext cx="9144000" cy="1028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Matt Uselton &amp; Nikaya Smith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Bedford County Public School Teachers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Sample Project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CREATE AN EVENT FOR A CAUSE OR CHARITY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3" name="Google Shape;123;p17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9307" y="6014065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Sample Project – Choosing Skills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323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8108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What skills do we want the students to master?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Compose a professional email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Develop a budget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Plan an event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Civic engagement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Seek donations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Create a proposal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8108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For each skill create an objective that defines success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Students employ appropriate tone and vocabulary to communicate with a specific audience making no grammatical errors.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Students can analyze multiple sources to select best option to meet a goal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0" name="Google Shape;130;p18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9122" y="6014065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Sample Project – Define the End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With skills in mind, define the end product.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Plan an event that combines an ACTIVITY YOU LOVE with a CAUSE YOU SUPPORT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Link skills to essential understanding &amp; knowledge from curriculum framework	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Compose an email 🡪 “utilize credible, current research and expert opinions to support a position/argument” (11.6)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Seek donations 🡪 “compare/contrast and select evidence from multiple texts” (11.6)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Create a proposal 🡪 “understand that voice and tone must be developed with awareness of audience and purpose” (9.6)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37" name="Google Shape;137;p19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9122" y="6014065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Sample Project – Authentic Assignments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3" name="Google Shape;143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Combine skills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</a:t>
            </a: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esearching a company's mission with composing a professional email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Comparing documents and creating a proposal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Practice in authentic environments	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Have students contact professionals in the field of the project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Bring in experts to review the work (accountant to review budgeting)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Get support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Ask local businesses what skills they need in employees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Ask other departments what skills they need their students to know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Don’t assume you know what is going on outside in the “real world”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4" name="Google Shape;144;p20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9122" y="6014065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Sample Project – Selecting Texts (1 of 2)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Select texts to enhance the project – not overtake the project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Non-fiction: Find articles that showcase youth involved in civic engagement, community improvement, humanitarian commitment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Have students find, read, analyze articles, manuals, guides, etc. about or by their chosen charity/cause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Fiction: Look for stories or novels where the protagonist is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b="0">
                <a:latin typeface="Trebuchet MS"/>
                <a:ea typeface="Trebuchet MS"/>
                <a:cs typeface="Trebuchet MS"/>
                <a:sym typeface="Trebuchet MS"/>
              </a:rPr>
              <a:t>Overcoming harrowing odds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b="0">
                <a:latin typeface="Trebuchet MS"/>
                <a:ea typeface="Trebuchet MS"/>
                <a:cs typeface="Trebuchet MS"/>
                <a:sym typeface="Trebuchet MS"/>
              </a:rPr>
              <a:t>Facing a challenge to help themselves or others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b="0">
                <a:latin typeface="Trebuchet MS"/>
                <a:ea typeface="Trebuchet MS"/>
                <a:cs typeface="Trebuchet MS"/>
                <a:sym typeface="Trebuchet MS"/>
              </a:rPr>
              <a:t>Addressing a societal injustice (racism, poverty, classism, ableism, sexism)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Encourage students to seek personal narratives, biographies, memoirs of people involved in the activity or cause they are studying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1" name="Google Shape;151;p21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9122" y="6014065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Sample Project – Selecting Texts (2 of 2)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7" name="Google Shape;15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Do that English teacher thing you do so well!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Spiral in old skills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Focus on project specific skills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Remediate weak areas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Engage with extension activities</a:t>
            </a:r>
            <a:endParaRPr/>
          </a:p>
          <a:p>
            <a:pPr marL="685800" lvl="1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Create the link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Do not assume students see the connection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Make it very clear how reading “insert fic title here” will impact their project on “subject matter here” for example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8" name="Google Shape;158;p22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9122" y="6014065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/>
              <a:t>Sample Project – Designing Product</a:t>
            </a:r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/>
              <a:t>Students will design an event that benefits a charity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Research charities, explore local venues, practice communication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/>
              <a:t>Create an implementation plan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Balance budget, scope of activities, identify community support/donations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/>
              <a:t>Create print media to advertise or support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Written communication, visual design, employ appropriate tone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/>
              <a:t>Create digital media to advertise or support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Combine modalities, utilize rhetorical appeals, understand audience</a:t>
            </a:r>
            <a:endParaRPr/>
          </a:p>
        </p:txBody>
      </p:sp>
      <p:pic>
        <p:nvPicPr>
          <p:cNvPr id="165" name="Google Shape;165;p23" descr="VDOE Logo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69122" y="6014065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382137" y="365125"/>
            <a:ext cx="116187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sz="4300">
                <a:latin typeface="Trebuchet MS"/>
                <a:ea typeface="Trebuchet MS"/>
                <a:cs typeface="Trebuchet MS"/>
                <a:sym typeface="Trebuchet MS"/>
              </a:rPr>
              <a:t>Sample Project – Putting it together (1 of 2)</a:t>
            </a:r>
            <a:endParaRPr sz="43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1" name="Google Shape;17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Step 1 – small writing activity	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Tell me about your favorite activity. Convince me how amazing it is.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Step 2 – small writing activity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Tell me about a cause that has affected you or your family. Explain why I should care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At this point students do not know the final project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The purpose of these activities is to activate their interest and knowledge simultaneously.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2" name="Google Shape;172;p24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9122" y="6014065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382137" y="365125"/>
            <a:ext cx="116187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sz="4300">
                <a:latin typeface="Trebuchet MS"/>
                <a:ea typeface="Trebuchet MS"/>
                <a:cs typeface="Trebuchet MS"/>
                <a:sym typeface="Trebuchet MS"/>
              </a:rPr>
              <a:t>Sample Project – Putting it together (2 of 2)</a:t>
            </a:r>
            <a:endParaRPr sz="43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8108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Optional Start 1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Bring in text to begin spiraling English skills and instill the concept that youth can engage with and change their community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8108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Introduce project outcome first with parameters, rubrics, grading criteria, as well as explanation of skill focus. (make the connection)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8108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Optional Start 2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8108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Introduce project outcome first with parameters, rubrics, grading criteria, as well as explanation of skill focus.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8108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Bring in text to begin spiraling English skills and instill the concept that youth can engage with and change their community (make the connection)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8108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8108"/>
              <a:buNone/>
            </a:pPr>
            <a:r>
              <a:rPr lang="en-US" b="1" i="1">
                <a:latin typeface="Trebuchet MS"/>
                <a:ea typeface="Trebuchet MS"/>
                <a:cs typeface="Trebuchet MS"/>
                <a:sym typeface="Trebuchet MS"/>
              </a:rPr>
              <a:t>Only you know your students best. What will engage them the most?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8108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9" name="Google Shape;179;p25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9122" y="6014065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6"/>
          <p:cNvSpPr txBox="1">
            <a:spLocks noGrp="1"/>
          </p:cNvSpPr>
          <p:nvPr>
            <p:ph type="title"/>
          </p:nvPr>
        </p:nvSpPr>
        <p:spPr>
          <a:xfrm>
            <a:off x="382137" y="365125"/>
            <a:ext cx="1161879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sz="4300">
                <a:latin typeface="Trebuchet MS"/>
                <a:ea typeface="Trebuchet MS"/>
                <a:cs typeface="Trebuchet MS"/>
                <a:sym typeface="Trebuchet MS"/>
              </a:rPr>
              <a:t>Sample Project – Assessment</a:t>
            </a:r>
            <a:endParaRPr sz="43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Formative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Each skill should be mastered before the authentic assignment is attempted. (data)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Actual formative grades should be determined from authentic assignments. (scores)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Summative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Small – each major portion of the project that is a combination of authentic assignments scored on grading criteria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Large – the project as a whole scored on a rubric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endParaRPr b="1" i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en-US" b="1" i="1">
                <a:latin typeface="Trebuchet MS"/>
                <a:ea typeface="Trebuchet MS"/>
                <a:cs typeface="Trebuchet MS"/>
                <a:sym typeface="Trebuchet MS"/>
              </a:rPr>
              <a:t>A short word about rubrics… 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6" name="Google Shape;186;p26" descr="VDOE Logo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69122" y="6014065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ctrTitle"/>
          </p:nvPr>
        </p:nvSpPr>
        <p:spPr>
          <a:xfrm>
            <a:off x="1524000" y="2489975"/>
            <a:ext cx="9144000" cy="226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Finding Language Arts connections in real world tasks</a:t>
            </a:r>
            <a:endParaRPr/>
          </a:p>
        </p:txBody>
      </p:sp>
      <p:pic>
        <p:nvPicPr>
          <p:cNvPr id="67" name="Google Shape;67;p9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896" y="217955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</a:pPr>
            <a:r>
              <a:rPr lang="en-US"/>
              <a:t>Options &amp; Modifications</a:t>
            </a: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/>
              <a:t>DIFF, DIFF, DIFFERENTIATION</a:t>
            </a:r>
            <a:endParaRPr/>
          </a:p>
        </p:txBody>
      </p:sp>
      <p:pic>
        <p:nvPicPr>
          <p:cNvPr id="193" name="Google Shape;193;p27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9307" y="6014065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/>
              <a:t>Scaffolding - Struggling</a:t>
            </a:r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body" idx="1"/>
          </p:nvPr>
        </p:nvSpPr>
        <p:spPr>
          <a:xfrm>
            <a:off x="838200" y="1378634"/>
            <a:ext cx="10515600" cy="511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/>
              <a:t>Remember the skill focus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The goal is to master actionable skills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Combining skills to create authentic artifacts becomes a work in progress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/>
              <a:t>Provide missing background knowledge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Have students participated in a charity event before?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Offer templates for authentic assignments to focus on skill mastery.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/>
              <a:t>Incorporate structure that allows creativity	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Design the actual event for them (a fishing contest to raise money for colon cancer) then allow them to shine with details that demonstrate their knowledge and passion.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Create structured timeline to facilitate progress.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/>
              <a:t>Scaffolding - Soaring</a:t>
            </a:r>
            <a:endParaRPr/>
          </a:p>
        </p:txBody>
      </p:sp>
      <p:sp>
        <p:nvSpPr>
          <p:cNvPr id="205" name="Google Shape;205;p29"/>
          <p:cNvSpPr txBox="1">
            <a:spLocks noGrp="1"/>
          </p:cNvSpPr>
          <p:nvPr>
            <p:ph type="body" idx="1"/>
          </p:nvPr>
        </p:nvSpPr>
        <p:spPr>
          <a:xfrm>
            <a:off x="838200" y="1501256"/>
            <a:ext cx="10515600" cy="481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/>
              <a:t>Remember the skill focus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Extend mastered skills beyond the project.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Combine additional skills to branch new knowledge into different situations.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/>
              <a:t>Push for Complexity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Mastering the basic skill is not enough.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Continue to push for professionalism. Could this be actualized?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/>
              <a:t>Incorporate freedom that allows creativity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Be open to ideas that may not be in the project details.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Allow opportunities for collaboration not only among students but also across departments and in the community.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211" name="Google Shape;211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/>
              <a:t>ALL THE BANG FOR NO BUCKS</a:t>
            </a:r>
            <a:endParaRPr/>
          </a:p>
        </p:txBody>
      </p:sp>
      <p:pic>
        <p:nvPicPr>
          <p:cNvPr id="212" name="Google Shape;212;p30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5056" y="5912951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Where to get the goods - Resources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8" name="Google Shape;218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Google Applied Digital Skills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NewsELA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CommonLit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6"/>
              </a:rPr>
              <a:t>ActivelyLearn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7"/>
              </a:rPr>
              <a:t>OER Commons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8"/>
              </a:rPr>
              <a:t>LDC (Literacy Design Collaborative)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9"/>
              </a:rPr>
              <a:t>eMediaVA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19" name="Google Shape;219;p31" descr="VDOE Logo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469122" y="6014065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</a:pPr>
            <a:r>
              <a:rPr lang="en-US"/>
              <a:t>Recap</a:t>
            </a:r>
            <a:endParaRPr/>
          </a:p>
        </p:txBody>
      </p:sp>
      <p:sp>
        <p:nvSpPr>
          <p:cNvPr id="225" name="Google Shape;225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/>
              <a:t>BACK TO REALITY</a:t>
            </a:r>
            <a:endParaRPr/>
          </a:p>
        </p:txBody>
      </p:sp>
      <p:pic>
        <p:nvPicPr>
          <p:cNvPr id="226" name="Google Shape;226;p32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35056" y="5912951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3"/>
          <p:cNvSpPr txBox="1"/>
          <p:nvPr/>
        </p:nvSpPr>
        <p:spPr>
          <a:xfrm>
            <a:off x="1524000" y="1087742"/>
            <a:ext cx="9144000" cy="66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Contact us:</a:t>
            </a:r>
            <a:endParaRPr/>
          </a:p>
        </p:txBody>
      </p:sp>
      <p:sp>
        <p:nvSpPr>
          <p:cNvPr id="232" name="Google Shape;232;p33"/>
          <p:cNvSpPr txBox="1">
            <a:spLocks noGrp="1"/>
          </p:cNvSpPr>
          <p:nvPr>
            <p:ph type="ctrTitle"/>
          </p:nvPr>
        </p:nvSpPr>
        <p:spPr>
          <a:xfrm>
            <a:off x="1524000" y="1528764"/>
            <a:ext cx="9144000" cy="4542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1111"/>
              <a:buFont typeface="Trebuchet MS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Matt Uselton: </a:t>
            </a:r>
            <a:r>
              <a:rPr lang="en-US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muselton@bedford.k12.va.us</a:t>
            </a: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Nikaya Smith</a:t>
            </a:r>
            <a:br>
              <a:rPr lang="en-US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en-US" u="sng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nsmith@bedford.k12.va.us</a:t>
            </a: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en-US">
                <a:latin typeface="Trebuchet MS"/>
                <a:ea typeface="Trebuchet MS"/>
                <a:cs typeface="Trebuchet MS"/>
                <a:sym typeface="Trebuchet MS"/>
              </a:rPr>
            </a:b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3" name="Google Shape;233;p33"/>
          <p:cNvSpPr txBox="1">
            <a:spLocks noGrp="1"/>
          </p:cNvSpPr>
          <p:nvPr>
            <p:ph type="subTitle" idx="1"/>
          </p:nvPr>
        </p:nvSpPr>
        <p:spPr>
          <a:xfrm>
            <a:off x="1524000" y="5639445"/>
            <a:ext cx="9144000" cy="796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Liberty High School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Bedford, Virginia</a:t>
            </a:r>
            <a:endParaRPr/>
          </a:p>
        </p:txBody>
      </p:sp>
      <p:pic>
        <p:nvPicPr>
          <p:cNvPr id="234" name="Google Shape;234;p33" descr="VDOE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9896" y="217955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 b="1"/>
              <a:t>Disclaimer</a:t>
            </a:r>
            <a:endParaRPr/>
          </a:p>
        </p:txBody>
      </p:sp>
      <p:sp>
        <p:nvSpPr>
          <p:cNvPr id="240" name="Google Shape;240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Char char="•"/>
            </a:pPr>
            <a:r>
              <a:rPr lang="en-US" sz="4000"/>
              <a:t>Reference within this presentation to any specific commercial or non-commercial product, process, or service by trade name, trademark, manufacturer or otherwise does not constitute or imply an endorsement, recommendation, or favoring by the Virginia Department of Education.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Overview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Establishing vocabulary - “real world tasks” &amp; “authentic assignments”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Review &amp; Rethinking of “Backward Design”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Explore an example from start to students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Options &amp; Modifications: from differentiation to collaboration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Questions &amp; Recap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4" name="Google Shape;74;p10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9122" y="6014065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Real World Tasks &amp; Authentic Assignments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NOT A BOOK REPORT IN SIGHT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1" name="Google Shape;81;p11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9307" y="6014065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Real World Tasks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Our Working Definition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All things that people do everyday in the real world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Think of both personal and job related tasks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Examples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Send an email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Compile a report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Summarize a document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Manipulate &amp; analyze data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Compare documents/offers/policies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88" name="Google Shape;88;p12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9122" y="6014065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Authentic Assignments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4" name="Google Shape;94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Our Working Definition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Products (summative or formative) that combine real world tasks to bridge the gap between skill and classroom, classroom and life.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Think of those things in life you had to do that you wish someone had actively taught you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Examples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A podcast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A video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Propose a solution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A print or digital media guide/advertisement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Present an idea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5" name="Google Shape;95;p13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9122" y="6014065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Trebuchet MS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Backward Design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REVIEW &amp; RETHINKING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2" name="Google Shape;102;p14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896" y="217955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Backward Design - Review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Begin at the end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Creating the summative test/project first gives clear goals to both learners and educators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Usually very subject matter focused even when cross-curricular is included.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Build backward to skills and text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What skills must be taught to complete the summative?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Where in the text is the opportunity to instruct and practice these skills?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Create objectives and tasks that meet the product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What small steps will lead to the ultimate desired outcome.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09" name="Google Shape;109;p15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9122" y="6014065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Backward Design - Rethinking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No really… the actual end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Begin with the skills and objectives that clarify success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Define outcomes for skill mastery and link to essential understandings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Build backward to authentic assignments and text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What are the obvious applications for the skills?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What texts do you already know and love demonstrate that application?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Create a product that meets the objectives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What can students accomplish once they have mastered all the skills and can combine and use them on a critical thinking level.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6" name="Google Shape;116;p16" descr="VDO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69122" y="6014065"/>
            <a:ext cx="2531806" cy="8439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DOE">
  <a:themeElements>
    <a:clrScheme name="VDOE">
      <a:dk1>
        <a:srgbClr val="000000"/>
      </a:dk1>
      <a:lt1>
        <a:srgbClr val="FFFFFF"/>
      </a:lt1>
      <a:dk2>
        <a:srgbClr val="101820"/>
      </a:dk2>
      <a:lt2>
        <a:srgbClr val="F1E6B2"/>
      </a:lt2>
      <a:accent1>
        <a:srgbClr val="D50032"/>
      </a:accent1>
      <a:accent2>
        <a:srgbClr val="101820"/>
      </a:accent2>
      <a:accent3>
        <a:srgbClr val="FFC72C"/>
      </a:accent3>
      <a:accent4>
        <a:srgbClr val="F1E6B2"/>
      </a:accent4>
      <a:accent5>
        <a:srgbClr val="259591"/>
      </a:accent5>
      <a:accent6>
        <a:srgbClr val="7F7F7F"/>
      </a:accent6>
      <a:hlink>
        <a:srgbClr val="D50032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1431</Words>
  <Application>Microsoft Office PowerPoint</Application>
  <PresentationFormat>Widescreen</PresentationFormat>
  <Paragraphs>178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Trebuchet MS</vt:lpstr>
      <vt:lpstr>VDOE</vt:lpstr>
      <vt:lpstr>All in a Day’s Work</vt:lpstr>
      <vt:lpstr>Finding Language Arts connections in real world tasks</vt:lpstr>
      <vt:lpstr>Overview</vt:lpstr>
      <vt:lpstr>Real World Tasks &amp; Authentic Assignments</vt:lpstr>
      <vt:lpstr>Real World Tasks</vt:lpstr>
      <vt:lpstr>Authentic Assignments</vt:lpstr>
      <vt:lpstr>Backward Design</vt:lpstr>
      <vt:lpstr>Backward Design - Review</vt:lpstr>
      <vt:lpstr>Backward Design - Rethinking</vt:lpstr>
      <vt:lpstr>Sample Project</vt:lpstr>
      <vt:lpstr>Sample Project – Choosing Skills</vt:lpstr>
      <vt:lpstr>Sample Project – Define the End</vt:lpstr>
      <vt:lpstr>Sample Project – Authentic Assignments </vt:lpstr>
      <vt:lpstr>Sample Project – Selecting Texts (1 of 2)</vt:lpstr>
      <vt:lpstr>Sample Project – Selecting Texts (2 of 2)</vt:lpstr>
      <vt:lpstr>Sample Project – Designing Product</vt:lpstr>
      <vt:lpstr>Sample Project – Putting it together (1 of 2)</vt:lpstr>
      <vt:lpstr>Sample Project – Putting it together (2 of 2)</vt:lpstr>
      <vt:lpstr>Sample Project – Assessment</vt:lpstr>
      <vt:lpstr>Options &amp; Modifications</vt:lpstr>
      <vt:lpstr>Scaffolding - Struggling</vt:lpstr>
      <vt:lpstr>Scaffolding - Soaring</vt:lpstr>
      <vt:lpstr>Resources</vt:lpstr>
      <vt:lpstr>Where to get the goods - Resources</vt:lpstr>
      <vt:lpstr>Recap</vt:lpstr>
      <vt:lpstr>Matt Uselton: muselton@bedford.k12.va.us  Nikaya Smith nsmith@bedford.k12.va.us </vt:lpstr>
      <vt:lpstr>Disclaimer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in a Day’s Work</dc:title>
  <cp:lastModifiedBy>Nogueras, Jill (DOE)</cp:lastModifiedBy>
  <cp:revision>1</cp:revision>
  <dcterms:modified xsi:type="dcterms:W3CDTF">2021-07-26T15:25:09Z</dcterms:modified>
</cp:coreProperties>
</file>