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Lst>
  <p:sldSz cx="12192000" cy="6858000"/>
  <p:notesSz cx="6858000" cy="9144000"/>
  <p:embeddedFontLst>
    <p:embeddedFont>
      <p:font typeface="Abril Fatface" panose="020B0604020202020204" charset="0"/>
      <p:regular r:id="rId33"/>
    </p:embeddedFont>
    <p:embeddedFont>
      <p:font typeface="Trebuchet MS" panose="020B0603020202020204" pitchFamily="34" charset="0"/>
      <p:regular r:id="rId34"/>
      <p:bold r:id="rId35"/>
      <p:italic r:id="rId36"/>
      <p:boldItalic r:id="rId37"/>
    </p:embeddedFont>
    <p:embeddedFont>
      <p:font typeface="Questrial" panose="020B0604020202020204" charset="0"/>
      <p:regular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fUHF8MK8GybX3Lbn+WfYtikzc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1E4F83-4649-4BBD-B7C4-3DD03EF94889}">
  <a:tblStyle styleId="{491E4F83-4649-4BBD-B7C4-3DD03EF948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0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presentation/d/1NMXg5ENDQvw2bNN_yo7WKsIk3s52KdwF5tvc85hgbaU/edit#slide=id.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cs.google.com/presentation/d/1yI6T1LqTPe5TwcmOJ8iFcLIU2ZJHqtsQcy3Wh1L68oY/edit#slide=id.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document/d/1egDa_Va8fYx-DLkaZfaAXz4wEZWJ1WYXTUgTgprV5pE/edit?usp=shar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presentation/d/1PwQgF3ACap_CeY6oHHEBDHfMdbcxNez487K_ex_a_tU/edit#slide=id.p"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docs.google.com/a/fcpsschools.net/forms/d/e/1FAIpQLSdwzFiLiEnxHHVVAcYGks-nsL5Y8e6Arrg_L9p1HKm03JDlcg/viewform" TargetMode="External"/><Relationship Id="rId4" Type="http://schemas.openxmlformats.org/officeDocument/2006/relationships/hyperlink" Target="https://docs.google.com/document/d/1GzkAFZirHXs9AZyg-LAfmbGfU4KTJ_Jyv_bKeJofvRg/edi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google.com/document/d/1ixuP-GgXBArTKEq5au831-o2XBWHq17R6ZTi4GCt0j4/edi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ogle.com/url?q=https://docs.google.com/spreadsheets/d/1HH50-B4NeedY-_y-QcLVVURMf2ohajMWmnKhpyF5dN0/edit%23gid%3D1657090611&amp;sa=D&amp;source=editors&amp;ust=1621817797403000&amp;usg=AFQjCNHIYCbQ00_gNwW8KlJ-gxDFLRoc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Welcome to our session today called “Student Voice &amp; Choice to Support Authenticity in  Interdisciplinary Literacy”</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c2159a379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c2159a379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Meg</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a:latin typeface="Arial"/>
                <a:ea typeface="Arial"/>
                <a:cs typeface="Arial"/>
                <a:sym typeface="Arial"/>
              </a:rPr>
              <a:t>Vision: </a:t>
            </a:r>
            <a:r>
              <a:rPr lang="en-US">
                <a:latin typeface="Arial"/>
                <a:ea typeface="Arial"/>
                <a:cs typeface="Arial"/>
                <a:sym typeface="Arial"/>
              </a:rPr>
              <a:t> But, the bottom line for us was that we wanted students to explore something they were passionate about, generate their own thinking, and share that learning.  We decided we were willing to put in the work because it was learner centered, concept based, and a meaningful learning experience for our students.</a:t>
            </a:r>
            <a:endParaRPr>
              <a:latin typeface="Arial"/>
              <a:ea typeface="Arial"/>
              <a:cs typeface="Arial"/>
              <a:sym typeface="Arial"/>
            </a:endParaRPr>
          </a:p>
        </p:txBody>
      </p:sp>
      <p:sp>
        <p:nvSpPr>
          <p:cNvPr id="189" name="Google Shape;189;gdc2159a379_0_4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a82ee09ef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da82ee09ef_1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Victoria </a:t>
            </a:r>
            <a:endParaRPr/>
          </a:p>
          <a:p>
            <a:pPr marL="0" lvl="0" indent="0" algn="l" rtl="0">
              <a:spcBef>
                <a:spcPts val="0"/>
              </a:spcBef>
              <a:spcAft>
                <a:spcPts val="0"/>
              </a:spcAft>
              <a:buNone/>
            </a:pPr>
            <a:r>
              <a:rPr lang="en-US"/>
              <a:t>We realized we needed a structure that would guide our students through this inquiry-based experience, and we decided upon four formative pieces of the learning that we could chunk the project into. Those were 1. identify the problem 2. analyze and evaluate solutions 3. public policy development and 4. Implementing an action plan. </a:t>
            </a:r>
            <a:endParaRPr/>
          </a:p>
          <a:p>
            <a:pPr marL="0" lvl="0" indent="0" algn="l" rtl="0">
              <a:spcBef>
                <a:spcPts val="0"/>
              </a:spcBef>
              <a:spcAft>
                <a:spcPts val="0"/>
              </a:spcAft>
              <a:buNone/>
            </a:pPr>
            <a:endParaRPr/>
          </a:p>
          <a:p>
            <a:pPr marL="0" lvl="0" indent="0" algn="l" rtl="0">
              <a:spcBef>
                <a:spcPts val="0"/>
              </a:spcBef>
              <a:spcAft>
                <a:spcPts val="0"/>
              </a:spcAft>
              <a:buNone/>
            </a:pPr>
            <a:r>
              <a:rPr lang="en-US"/>
              <a:t>We wanted to have one place where all student work could be captured and tracked, so that students weren’t unsure whose Google Classroom to go to or what document to click on. As a result, we developed one Google Classroom page where we were all monitors and a student notes slide deck that would have all the research and brainstorming parts of the project in one place. We color-coded the slides so that it was easy to tell students where to start and stop each class (just the yellow slides this week or just slides 10 and 11 today), and it was easy to see what students were working on as we circulated the room during work time. </a:t>
            </a:r>
            <a:endParaRPr/>
          </a:p>
          <a:p>
            <a:pPr marL="0" lvl="0" indent="0" algn="l" rtl="0">
              <a:spcBef>
                <a:spcPts val="0"/>
              </a:spcBef>
              <a:spcAft>
                <a:spcPts val="0"/>
              </a:spcAft>
              <a:buNone/>
            </a:pPr>
            <a:endParaRPr/>
          </a:p>
          <a:p>
            <a:pPr marL="0" lvl="0" indent="0" algn="l" rtl="0">
              <a:spcBef>
                <a:spcPts val="0"/>
              </a:spcBef>
              <a:spcAft>
                <a:spcPts val="0"/>
              </a:spcAft>
              <a:buNone/>
            </a:pPr>
            <a:r>
              <a:rPr lang="en-US"/>
              <a:t>We quickly noticed that not all students would be able to enact their plans in the short period of time we had at the end of the year, but we could still ask students to plan how they WOULD implement it if they had had more time. That meant developing the policy and action plan got combined, and we placed greater emphasis on reflection. Ultimately, this was a benefit because we were able to gather valuable student feedback about the project to help us improve and students were able to notice their growth as engaged citizens and critical thinkers.   </a:t>
            </a:r>
            <a:endParaRPr/>
          </a:p>
        </p:txBody>
      </p:sp>
      <p:sp>
        <p:nvSpPr>
          <p:cNvPr id="199" name="Google Shape;199;gda82ee09ef_1_4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c2159a37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c2159a379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500"/>
              </a:spcBef>
              <a:spcAft>
                <a:spcPts val="0"/>
              </a:spcAft>
              <a:buNone/>
            </a:pPr>
            <a:r>
              <a:rPr lang="en-US" b="1"/>
              <a:t>Victoria </a:t>
            </a:r>
            <a:endParaRPr b="1"/>
          </a:p>
          <a:p>
            <a:pPr marL="0" lvl="0" indent="0" algn="l" rtl="0">
              <a:spcBef>
                <a:spcPts val="500"/>
              </a:spcBef>
              <a:spcAft>
                <a:spcPts val="0"/>
              </a:spcAft>
              <a:buNone/>
            </a:pPr>
            <a:r>
              <a:rPr lang="en-US"/>
              <a:t>It was very important to us that this project was accessible to ALL of our students because was a common experience every student on our team would have. That year our team was assigned 1 section of team-taught special education students, 1 section of general education students, and 3 sections of advanced academics students. We had a large range of abilities to consider, and we wanted to make sure we maintained the same level of rigor while also scaffolding and supporting those students who needed it. </a:t>
            </a:r>
            <a:endParaRPr/>
          </a:p>
          <a:p>
            <a:pPr marL="0" lvl="0" indent="0" algn="l" rtl="0">
              <a:spcBef>
                <a:spcPts val="500"/>
              </a:spcBef>
              <a:spcAft>
                <a:spcPts val="0"/>
              </a:spcAft>
              <a:buNone/>
            </a:pPr>
            <a:r>
              <a:rPr lang="en-US"/>
              <a:t>One of the first ways we approached differentiation was in providing students choice for their topics. This was extremely important to the process because it allowed students to enter the project with a deeper level of background knowledge we couldn’t have provided if we’d chosen the topics for them. That gave them a head start on the research component from the beginning. </a:t>
            </a:r>
            <a:endParaRPr/>
          </a:p>
          <a:p>
            <a:pPr marL="0" lvl="0" indent="0" algn="l" rtl="0">
              <a:spcBef>
                <a:spcPts val="500"/>
              </a:spcBef>
              <a:spcAft>
                <a:spcPts val="0"/>
              </a:spcAft>
              <a:buNone/>
            </a:pPr>
            <a:r>
              <a:rPr lang="en-US"/>
              <a:t>The next thing we made sure we did was set up time for one-on-one student conferences. This allowed us to formatively assess student progress and identify individual student needs to point them in the right direction. Conferencing with students one-on-one also allowed us to identify trends in the needs of the class that would inform our whole-group instruction the next day as well. </a:t>
            </a:r>
            <a:endParaRPr/>
          </a:p>
          <a:p>
            <a:pPr marL="0" lvl="0" indent="0" algn="l" rtl="0">
              <a:spcBef>
                <a:spcPts val="500"/>
              </a:spcBef>
              <a:spcAft>
                <a:spcPts val="0"/>
              </a:spcAft>
              <a:buNone/>
            </a:pPr>
            <a:r>
              <a:rPr lang="en-US"/>
              <a:t>Additionally, we collaborated with our special education team teacher to adapt the notes slides we’d created to include more graphic organizers and sentence frames. Depending on the student’s academic level, we modified the number of required sources they needed during the research phase to be mindful of students who needed extended time to read and comprehend the material. That being said, we kept  our focus on helping students select highly relevant and reliable sources, so every student could gather enough information for their project. </a:t>
            </a:r>
            <a:endParaRPr/>
          </a:p>
          <a:p>
            <a:pPr marL="0" lvl="0" indent="0" algn="l" rtl="0">
              <a:spcBef>
                <a:spcPts val="500"/>
              </a:spcBef>
              <a:spcAft>
                <a:spcPts val="0"/>
              </a:spcAft>
              <a:buNone/>
            </a:pPr>
            <a:endParaRPr/>
          </a:p>
          <a:p>
            <a:pPr marL="685800" lvl="0" indent="-304800" algn="l" rtl="0">
              <a:spcBef>
                <a:spcPts val="500"/>
              </a:spcBef>
              <a:spcAft>
                <a:spcPts val="0"/>
              </a:spcAft>
              <a:buClr>
                <a:schemeClr val="dk1"/>
              </a:buClr>
              <a:buSzPts val="1200"/>
              <a:buFont typeface="Calibri"/>
              <a:buChar char="●"/>
            </a:pPr>
            <a:r>
              <a:rPr lang="en-US" u="sng">
                <a:solidFill>
                  <a:srgbClr val="1155CC"/>
                </a:solidFill>
                <a:hlinkClick r:id="rId3">
                  <a:extLst>
                    <a:ext uri="{A12FA001-AC4F-418D-AE19-62706E023703}">
                      <ahyp:hlinkClr xmlns="" xmlns:ahyp="http://schemas.microsoft.com/office/drawing/2018/hyperlinkcolor" val="tx"/>
                    </a:ext>
                  </a:extLst>
                </a:hlinkClick>
              </a:rPr>
              <a:t>Self Contained Notes Slides</a:t>
            </a:r>
            <a:endParaRPr/>
          </a:p>
          <a:p>
            <a:pPr marL="1143000" lvl="1" indent="-304800" algn="l" rtl="0">
              <a:spcBef>
                <a:spcPts val="500"/>
              </a:spcBef>
              <a:spcAft>
                <a:spcPts val="0"/>
              </a:spcAft>
              <a:buClr>
                <a:schemeClr val="dk1"/>
              </a:buClr>
              <a:buSzPts val="1200"/>
              <a:buFont typeface="Calibri"/>
              <a:buChar char="o"/>
            </a:pPr>
            <a:r>
              <a:rPr lang="en-US" u="sng">
                <a:solidFill>
                  <a:srgbClr val="1155CC"/>
                </a:solidFill>
                <a:hlinkClick r:id="rId4">
                  <a:extLst>
                    <a:ext uri="{A12FA001-AC4F-418D-AE19-62706E023703}">
                      <ahyp:hlinkClr xmlns="" xmlns:ahyp="http://schemas.microsoft.com/office/drawing/2018/hyperlinkcolor" val="tx"/>
                    </a:ext>
                  </a:extLst>
                </a:hlinkClick>
              </a:rPr>
              <a:t>Gen Ed Notes Slides</a:t>
            </a:r>
            <a:r>
              <a:rPr lang="en-US"/>
              <a:t> </a:t>
            </a:r>
            <a:endParaRPr/>
          </a:p>
        </p:txBody>
      </p:sp>
      <p:sp>
        <p:nvSpPr>
          <p:cNvPr id="208" name="Google Shape;208;gdc2159a379_0_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a82ee09ef_1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da82ee09ef_1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217" name="Google Shape;217;gda82ee09ef_1_2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c2159a379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dc2159a379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Meg</a:t>
            </a:r>
            <a:endParaRPr dirty="0"/>
          </a:p>
          <a:p>
            <a:pPr marL="0" lvl="0" indent="0" algn="l" rtl="0">
              <a:spcBef>
                <a:spcPts val="0"/>
              </a:spcBef>
              <a:spcAft>
                <a:spcPts val="0"/>
              </a:spcAft>
              <a:buNone/>
            </a:pPr>
            <a:r>
              <a:rPr lang="en-US" u="sng" dirty="0">
                <a:solidFill>
                  <a:schemeClr val="hlink"/>
                </a:solidFill>
                <a:hlinkClick r:id="rId3"/>
              </a:rPr>
              <a:t>https://docs.google.com/document/d/1egDa_Va8fYx-DLkaZfaAXz4wEZWJ1WYXTUgTgprV5pE/edit?usp=sharing</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One of the first challenges we needed to address was to expand the student’s thinking about problems to address.  We knew that the more specific they could get about a topic, the more actionable their project would be.  We also wanted them to think a little deeper than typical projects of this nature.  The best way we found to do this was by creating a </a:t>
            </a:r>
            <a:r>
              <a:rPr lang="en-US" dirty="0" err="1">
                <a:latin typeface="Arial"/>
                <a:ea typeface="Arial"/>
                <a:cs typeface="Arial"/>
                <a:sym typeface="Arial"/>
              </a:rPr>
              <a:t>hyperdoc</a:t>
            </a:r>
            <a:r>
              <a:rPr lang="en-US" dirty="0">
                <a:latin typeface="Arial"/>
                <a:ea typeface="Arial"/>
                <a:cs typeface="Arial"/>
                <a:sym typeface="Arial"/>
              </a:rPr>
              <a:t> and give them choice within this structure.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On the left hand side of the chart are the broad categories that students originally identified. As part of the “need to know” phase of the project.  Then the teachers, with some student volunteers, found links to articles and videos that got more specific within each topic.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Within this framework, we could guide student choice toward items we might have wanted to see represented.  But, it’s important to not to be too restrictive about student choice.  The fact that they can pick a topic they are passionate about is integral to this project.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This project offers a way for students to learn more about their own life experiences, and honors those experiences.  If we were to do this today, I’m certain that students would identify topics about the pandemic. </a:t>
            </a:r>
            <a:endParaRPr dirty="0"/>
          </a:p>
        </p:txBody>
      </p:sp>
      <p:sp>
        <p:nvSpPr>
          <p:cNvPr id="224" name="Google Shape;224;gdc2159a379_1_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c2159a379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c2159a379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Meg</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Once we expanded their thinking about each topic through the hyperdoc and other reading assignments, we needed them to narrow it down to something that could be researched within the time frame available.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We created posters with the heading from the hyper doc on them, and students moved from station to station with their partners, adding their thinking about the topic.  This also made the thinking of their classmates visible.</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In the example here, you can see that the students narrowed the topic of “Environment and Climate Change” to much more specific topics like fracking, endangered species, and polyurethane products.</a:t>
            </a:r>
            <a:endParaRPr/>
          </a:p>
        </p:txBody>
      </p:sp>
      <p:sp>
        <p:nvSpPr>
          <p:cNvPr id="233" name="Google Shape;233;gdc2159a379_1_1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a82ee09ef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a82ee09ef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Victoria </a:t>
            </a:r>
            <a:endParaRPr/>
          </a:p>
        </p:txBody>
      </p:sp>
      <p:sp>
        <p:nvSpPr>
          <p:cNvPr id="245" name="Google Shape;245;gda82ee09ef_1_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b841f4f8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b841f4f80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Victoria </a:t>
            </a:r>
            <a:endParaRPr/>
          </a:p>
          <a:p>
            <a:pPr marL="0" lvl="0" indent="0" algn="l" rtl="0">
              <a:spcBef>
                <a:spcPts val="0"/>
              </a:spcBef>
              <a:spcAft>
                <a:spcPts val="0"/>
              </a:spcAft>
              <a:buNone/>
            </a:pPr>
            <a:r>
              <a:rPr lang="en-US"/>
              <a:t>For this part of the project, our end goal was to have students gain an understanding of the variety of policies that already existed around their topic to inform a new policy that they could design. This slide is the graphic organizer we included in their notes slide deck to complete as they read from their internet sources. We taught students how to hyperlink their websites in the policy box of this slide and then summarize what they read using the categories below (overview, advantages, disadvantages, controversies/disagreements) . Students had to examine at least two existing policies, but some students wanted to take notes on three to five policies to help them gather ideas from each that they might want to include in the policy they would propose.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b841f4f8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db841f4f80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Victoria </a:t>
            </a:r>
            <a:endParaRPr/>
          </a:p>
          <a:p>
            <a:pPr marL="0" lvl="0" indent="0" algn="l" rtl="0">
              <a:spcBef>
                <a:spcPts val="0"/>
              </a:spcBef>
              <a:spcAft>
                <a:spcPts val="0"/>
              </a:spcAft>
              <a:buNone/>
            </a:pPr>
            <a:r>
              <a:rPr lang="en-US"/>
              <a:t>We made sure to model detailed note taking using an example of a familiar policy like a neighborhood pool policy from a local Homeowners association.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b5a8b642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db5a8b642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Victoria </a:t>
            </a:r>
            <a:endParaRPr/>
          </a:p>
          <a:p>
            <a:pPr marL="0" lvl="0" indent="0" algn="l" rtl="0">
              <a:spcBef>
                <a:spcPts val="0"/>
              </a:spcBef>
              <a:spcAft>
                <a:spcPts val="0"/>
              </a:spcAft>
              <a:buClr>
                <a:schemeClr val="dk1"/>
              </a:buClr>
              <a:buSzPts val="1100"/>
              <a:buFont typeface="Arial"/>
              <a:buNone/>
            </a:pPr>
            <a:r>
              <a:rPr lang="en-US"/>
              <a:t>Before we released students to explore the vastness of the internet, we had to ask ourselves, “What else do students need to know in order to take effective notes and gather useful information about current policies?” If we just gave students the graphic organizer, they might select unreliable websites or sites that didn’t have the information they needed. We had to ensure they were going to choose helpful sources, so we didn’t waste any time during the research process.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We knew that our librarians had worked with students on finding and citing reliable sources, so during English class we had them come in to do some review lessons about the tools and resources students had heard about before as well as how those tools and resources applied to this project.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For example, students had learned the acronym PAACO in 7th grade, which stood for purpose, authority, accuracy, currency, and objectivity, and the librarians created a google form to test if a source fit all of this criteria for a reliable source. We also knew that students had learned how to use noodletools in 7th grade, so we reviewed how to set up a works cited page for this project.  Finally, we knew they had learned about how to use database in the library, and added a review demonstration to the lesson about how to access the databases and which databases would be most helpful for this particular project.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u="sng">
                <a:solidFill>
                  <a:schemeClr val="hlink"/>
                </a:solidFill>
                <a:hlinkClick r:id="rId3"/>
              </a:rPr>
              <a:t>Lesson Slides</a:t>
            </a:r>
            <a:endParaRPr/>
          </a:p>
          <a:p>
            <a:pPr marL="0" lvl="0" indent="0" algn="l" rtl="0">
              <a:spcBef>
                <a:spcPts val="0"/>
              </a:spcBef>
              <a:spcAft>
                <a:spcPts val="0"/>
              </a:spcAft>
              <a:buNone/>
            </a:pPr>
            <a:r>
              <a:rPr lang="en-US" u="sng">
                <a:solidFill>
                  <a:schemeClr val="hlink"/>
                </a:solidFill>
                <a:hlinkClick r:id="rId4"/>
              </a:rPr>
              <a:t>Notes Doc</a:t>
            </a:r>
            <a:endParaRPr/>
          </a:p>
          <a:p>
            <a:pPr marL="0" lvl="0" indent="0" algn="l" rtl="0">
              <a:spcBef>
                <a:spcPts val="0"/>
              </a:spcBef>
              <a:spcAft>
                <a:spcPts val="0"/>
              </a:spcAft>
              <a:buNone/>
            </a:pPr>
            <a:r>
              <a:rPr lang="en-US" u="sng">
                <a:solidFill>
                  <a:schemeClr val="hlink"/>
                </a:solidFill>
                <a:hlinkClick r:id="rId5"/>
              </a:rPr>
              <a:t>PAACO Form</a:t>
            </a:r>
            <a:endParaRPr/>
          </a:p>
          <a:p>
            <a:pPr marL="0" lvl="0" indent="0" algn="l" rtl="0">
              <a:spcBef>
                <a:spcPts val="0"/>
              </a:spcBef>
              <a:spcAft>
                <a:spcPts val="0"/>
              </a:spcAft>
              <a:buNone/>
            </a:pPr>
            <a:endParaRPr/>
          </a:p>
        </p:txBody>
      </p:sp>
      <p:sp>
        <p:nvSpPr>
          <p:cNvPr id="267" name="Google Shape;267;gdb5a8b6427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db5a8b642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db5a8b642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Victoria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Once students had reviewed what a reliable source was, how to cite it, and how to access the databases, it was time to practice those skills with a formative task before they started research on current policies. We figured we could kill two birds with one stone if we had them practicing the skills on a mini-research task that allowed them to explore other examples of real world activism and policy change. This would not only reinforce the research skills, but further bolster their ideas about different ways THEY could take action in their own communities. That was the Analyze Solutions part of the project not only had students looking at creative solutions people had found for their topic, but also creative solutions to other topics as well. The emphasis was on getting students to think outside of the box and be inspired by a variety of ideas.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For this assignment, students were asked to choose one name from a list of 30 people who have influenced a variety of policies in the U.S. Most of the names are names students had never heard of before which even further reinforced the idea that real change starts with normal, everyday people like them. Students had to answer three research questions about their person 1.What are they known for? 2.Why did they advocate for this issues?/ What was their personal connection to it? 3. What are two ways they advocated for their cause? and 4. What was the final outcome of their work? Students had to cite at least 2 reliable sources where they found the answers to these questions.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Assignment: </a:t>
            </a:r>
            <a:r>
              <a:rPr lang="en-US" u="sng">
                <a:solidFill>
                  <a:schemeClr val="hlink"/>
                </a:solidFill>
                <a:hlinkClick r:id="rId3"/>
              </a:rPr>
              <a:t>https://docs.google.com/document/d/1ixuP-GgXBArTKEq5au831-o2XBWHq17R6ZTi4GCt0j4/edit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78" name="Google Shape;278;gdb5a8b6427_0_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a82ee09ef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da82ee09ef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da82ee09ef_1_1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a82ee09ef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da82ee09ef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Victoria </a:t>
            </a:r>
            <a:endParaRPr dirty="0"/>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Once it was time for students to start compiling their own proposal ideas for the topics they had chosen, we as teachers wondered, “What do student need to know in order to actually write a proposal?” In the Analyzing Solutions portion of the project, students had opportunities to look at real world examples of actions and summarize what they learned about existing policies. In this phase of the project, students had the opportunity to analyze proposal documents themselves. Similar to the idea in Jeff Anderson’s book </a:t>
            </a:r>
            <a:r>
              <a:rPr lang="en-US" i="1" dirty="0">
                <a:latin typeface="Arial"/>
                <a:ea typeface="Arial"/>
                <a:cs typeface="Arial"/>
                <a:sym typeface="Arial"/>
              </a:rPr>
              <a:t>Everyday Editing </a:t>
            </a:r>
            <a:r>
              <a:rPr lang="en-US" dirty="0">
                <a:latin typeface="Arial"/>
                <a:ea typeface="Arial"/>
                <a:cs typeface="Arial"/>
                <a:sym typeface="Arial"/>
              </a:rPr>
              <a:t>where </a:t>
            </a:r>
            <a:r>
              <a:rPr lang="en-US" i="1" dirty="0">
                <a:latin typeface="Arial"/>
                <a:ea typeface="Arial"/>
                <a:cs typeface="Arial"/>
                <a:sym typeface="Arial"/>
              </a:rPr>
              <a:t>we</a:t>
            </a:r>
            <a:r>
              <a:rPr lang="en-US" dirty="0">
                <a:latin typeface="Arial"/>
                <a:ea typeface="Arial"/>
                <a:cs typeface="Arial"/>
                <a:sym typeface="Arial"/>
              </a:rPr>
              <a:t> invite students to notice grammar patterns in authentic texts, we expanded the idea to inviting students to notice features of proposal writing in the real world.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Students watched a speech by 12 year old Severn </a:t>
            </a:r>
            <a:r>
              <a:rPr lang="en-US" dirty="0" err="1">
                <a:latin typeface="Arial"/>
                <a:ea typeface="Arial"/>
                <a:cs typeface="Arial"/>
                <a:sym typeface="Arial"/>
              </a:rPr>
              <a:t>Cullis</a:t>
            </a:r>
            <a:r>
              <a:rPr lang="en-US" dirty="0">
                <a:latin typeface="Arial"/>
                <a:ea typeface="Arial"/>
                <a:cs typeface="Arial"/>
                <a:sym typeface="Arial"/>
              </a:rPr>
              <a:t> who presented at the 1992 United Nations Rio Earth Summit about global warming. I also provided them copies of the speech transcript. Students were asked to notice the “moves” she made as a writer like how she introduced herself, how she used her position as a child to her advantage and other details she chose to include that made her persuasive. We also considered things she could have added to be even more persuasive like a call for specific action steps. My role was to list the things students were noticing, so we could return to it during the writing process.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In retrospect, we wish we had used more examples of mentor texts from a variety of genres like letters to congress, speeches at protests, or local policy documents for students to analyze, so they could see beyond one example and actually notice trends in the proposals to apply them to their own work. </a:t>
            </a:r>
            <a:endParaRPr dirty="0"/>
          </a:p>
        </p:txBody>
      </p:sp>
      <p:sp>
        <p:nvSpPr>
          <p:cNvPr id="297" name="Google Shape;297;gda82ee09ef_0_3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a82ee09e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a82ee09ef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Victoria </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concern we had during the proposal creation portion was how to make sure their proposals were detailed, creative and fully developed. The thought of providing 150 students with individualized feedback on 150 different topics was overwhelming until we realized that we could provide a structure that would allow students to review each other's work using specific “look fors” we, as teachers, explicitly identified. We used a protocol called Critical Friends in groups of 3. The process begins with a timer where Student A has 4 uninterrupted minutes to explain their idea using the checklist in purple to ensure they don’t forget any details. Then, student A stops talking and Students B and C, in timed intervals, ask clarifying yes/no questions for 2 minutes, comment on strengths and growth areas of the idea for 3 minutes, and finally, offer suggestions to fine tune the growth areas for 4 minutes. Sentence frames are provided to help students engage in these academic conversations. In 15 minutes or less, the student comes away with a variety of specific ideas for how to revise their proposal to be even more effective. The process is repeated for the two other students in the group, and the rest of the period is time for students to make their revisions. </a:t>
            </a:r>
            <a:endParaRPr/>
          </a:p>
          <a:p>
            <a:pPr marL="0" lvl="0" indent="0" algn="l" rtl="0">
              <a:spcBef>
                <a:spcPts val="0"/>
              </a:spcBef>
              <a:spcAft>
                <a:spcPts val="0"/>
              </a:spcAft>
              <a:buNone/>
            </a:pPr>
            <a:endParaRPr/>
          </a:p>
          <a:p>
            <a:pPr marL="0" lvl="0" indent="0" algn="l" rtl="0">
              <a:spcBef>
                <a:spcPts val="0"/>
              </a:spcBef>
              <a:spcAft>
                <a:spcPts val="0"/>
              </a:spcAft>
              <a:buNone/>
            </a:pPr>
            <a:r>
              <a:rPr lang="en-US"/>
              <a:t>We also had students engage in a mixed academic level peer review in which the science teacher and I shared students during each period of the day from both Advanced Academics classes and team-taught special education classes. Half of my roster went to her room and half of her roster went to my room. Once there, students were put into pre-selected partner pairs where they did a “dress rehearsal” of their presentations. Students were given a checklist to listen and look for certain items in the presentation and completed a 3-2-1 feedback protocol about 1 thing they liked, 2 questions they still had, and 3 suggestions for how to improve it even more. Students were able to see models of the project from their own peers which increased motivation that someone their age was capable of having a big idea and coming up with a proposal. Having to explain their thinking or provide suggestions resulted in an increased metacognitive awareness about the skills they used in the project and helped them reflect on their own learning processes in this experience. </a:t>
            </a:r>
            <a:endParaRPr/>
          </a:p>
          <a:p>
            <a:pPr marL="0" lvl="0" indent="0" algn="l" rtl="0">
              <a:spcBef>
                <a:spcPts val="0"/>
              </a:spcBef>
              <a:spcAft>
                <a:spcPts val="0"/>
              </a:spcAft>
              <a:buNone/>
            </a:pPr>
            <a:endParaRPr/>
          </a:p>
          <a:p>
            <a:pPr marL="0" lvl="0" indent="0" algn="l" rtl="0">
              <a:spcBef>
                <a:spcPts val="0"/>
              </a:spcBef>
              <a:spcAft>
                <a:spcPts val="0"/>
              </a:spcAft>
              <a:buNone/>
            </a:pPr>
            <a:r>
              <a:rPr lang="en-US"/>
              <a:t>We would recommend using these types of protocols many times throughout the year on tasks that are both big and small. Our students had done this at least 5 or 6 other time that year, so they had gotten used to being honest with their peers and themselves about their work. It took a few attempts, but eventually they began to realize that the more specific and thoughtful they were for their friends, the more likely their friends would be specific and thoughtful for them. They developed more realistic suggestions that would be more relevant to the target audience. They became less nervous about starting with a perfect idea and more curious about different perspectives on how to make it better. </a:t>
            </a:r>
            <a:endParaRPr/>
          </a:p>
        </p:txBody>
      </p:sp>
      <p:sp>
        <p:nvSpPr>
          <p:cNvPr id="306" name="Google Shape;306;gda82ee09ef_0_2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da82ee09ef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da82ee09ef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da82ee09ef_1_2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c2159a379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dc2159a379_1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Meg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For us, a key piece to this project was the way that students presented their learning. In lieu of a traditional awards ceremony at the end of the year, students had a share fair.  This worked well with our focus on equity, in that every child had a project to share, and every parent was invited to see their child shine.  This also created an authentic audience that increased student motivation.</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We held the share fair in the cafeteria.  Students were broken up into three groups, yellow, purple, and blue.  When the blue group was presenting, the yellow and purple group were observing presentations and giving feedback on the “Share Fair Peer Feedback Form”.</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During this project we were challenged to define the differences between feedback and assessment.  We gave a lot of feedback along the way, so by the end of the project, it was very easy to assess the student achievement on the project.</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323" name="Google Shape;323;gdc2159a379_1_2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b5a8b6427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Victoria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39" name="Google Shape;339;gdb5a8b6427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b841f4f80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db841f4f80_0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Victoria </a:t>
            </a:r>
            <a:endParaRPr/>
          </a:p>
          <a:p>
            <a:pPr marL="0" lvl="0" indent="0" algn="l" rtl="0">
              <a:spcBef>
                <a:spcPts val="0"/>
              </a:spcBef>
              <a:spcAft>
                <a:spcPts val="0"/>
              </a:spcAft>
              <a:buNone/>
            </a:pPr>
            <a:endParaRPr/>
          </a:p>
          <a:p>
            <a:pPr marL="0" lvl="0" indent="0" algn="l" rtl="0">
              <a:spcBef>
                <a:spcPts val="0"/>
              </a:spcBef>
              <a:spcAft>
                <a:spcPts val="0"/>
              </a:spcAft>
              <a:buNone/>
            </a:pPr>
            <a:r>
              <a:rPr lang="en-US"/>
              <a:t>This project, or parts of this project, could have been used for a variety of tasks that apply to English standards like text structure or different purposes for writing. In “Identify the Problem” students could have been asked to write formal expository essays explaining their topics. You could also break down an essay into more creative projects like a concept/definition mind map or  a chronological newspaper article giving a history of the topic.  During the analyze solutions phase, students could have written a compare/contrast article for two existing policies or created a cause and effect infographic to show the flaws in some of the policies they researched. Finally, during the proposal phase, students could have been asked to write formal persuasive essays to present their idea. This could have been re-framed as an OpEd in a newspaper highlighting a problem and possible solution along with the process to enact the solution.   </a:t>
            </a:r>
            <a:endParaRPr/>
          </a:p>
        </p:txBody>
      </p:sp>
      <p:sp>
        <p:nvSpPr>
          <p:cNvPr id="347" name="Google Shape;347;gdb841f4f80_0_11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db841f4f80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db841f4f80_0_1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t>Meg</a:t>
            </a:r>
            <a:endParaRPr b="1"/>
          </a:p>
          <a:p>
            <a:pPr marL="457200" lvl="0" indent="-304800" algn="l" rtl="0">
              <a:lnSpc>
                <a:spcPct val="115000"/>
              </a:lnSpc>
              <a:spcBef>
                <a:spcPts val="0"/>
              </a:spcBef>
              <a:spcAft>
                <a:spcPts val="0"/>
              </a:spcAft>
              <a:buClr>
                <a:schemeClr val="dk1"/>
              </a:buClr>
              <a:buSzPts val="1200"/>
              <a:buFont typeface="Calibri"/>
              <a:buChar char="●"/>
            </a:pPr>
            <a:r>
              <a:rPr lang="en-US" b="1"/>
              <a:t>Civics interdisciplinary connections- standards overlap with English. Mutually beneficial.  </a:t>
            </a:r>
            <a:r>
              <a:rPr lang="en-US" sz="1100">
                <a:latin typeface="Arial"/>
                <a:ea typeface="Arial"/>
                <a:cs typeface="Arial"/>
                <a:sym typeface="Arial"/>
              </a:rPr>
              <a:t>As part of the proposal- Civics teacher assigns letter writing assignment. English teacher conducts mini lesson on audience, tone, and revising grammar and mechanics. → Service hours opportunity.</a:t>
            </a:r>
            <a:endParaRPr b="1"/>
          </a:p>
          <a:p>
            <a:pPr marL="457200" lvl="0" indent="-304800" algn="l" rtl="0">
              <a:lnSpc>
                <a:spcPct val="115000"/>
              </a:lnSpc>
              <a:spcBef>
                <a:spcPts val="0"/>
              </a:spcBef>
              <a:spcAft>
                <a:spcPts val="0"/>
              </a:spcAft>
              <a:buClr>
                <a:schemeClr val="dk1"/>
              </a:buClr>
              <a:buSzPts val="1200"/>
              <a:buFont typeface="Calibri"/>
              <a:buChar char="●"/>
            </a:pPr>
            <a:r>
              <a:rPr lang="en-US"/>
              <a:t>Service Hours </a:t>
            </a:r>
            <a:endParaRPr b="1"/>
          </a:p>
          <a:p>
            <a:pPr marL="457200" lvl="0" indent="-304800" algn="l" rtl="0">
              <a:lnSpc>
                <a:spcPct val="115000"/>
              </a:lnSpc>
              <a:spcBef>
                <a:spcPts val="0"/>
              </a:spcBef>
              <a:spcAft>
                <a:spcPts val="0"/>
              </a:spcAft>
              <a:buClr>
                <a:schemeClr val="dk1"/>
              </a:buClr>
              <a:buSzPts val="1200"/>
              <a:buFont typeface="Calibri"/>
              <a:buChar char="●"/>
            </a:pPr>
            <a:r>
              <a:rPr lang="en-US" b="1"/>
              <a:t>Science- use of visual data/graphs </a:t>
            </a:r>
            <a:endParaRPr b="1"/>
          </a:p>
          <a:p>
            <a:pPr marL="0" lvl="0" indent="0" algn="l" rtl="0">
              <a:spcBef>
                <a:spcPts val="1000"/>
              </a:spcBef>
              <a:spcAft>
                <a:spcPts val="0"/>
              </a:spcAft>
              <a:buNone/>
            </a:pPr>
            <a:endParaRPr/>
          </a:p>
        </p:txBody>
      </p:sp>
      <p:sp>
        <p:nvSpPr>
          <p:cNvPr id="356" name="Google Shape;356;gdb841f4f80_0_14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b841f4f80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db841f4f80_0_1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a:p>
            <a:pPr marL="0" lvl="0" indent="0" algn="l" rtl="0">
              <a:spcBef>
                <a:spcPts val="0"/>
              </a:spcBef>
              <a:spcAft>
                <a:spcPts val="0"/>
              </a:spcAft>
              <a:buNone/>
            </a:pPr>
            <a:r>
              <a:rPr lang="en-US"/>
              <a:t>This is the way that this PBA worked for us, but as you can see, each time a PBA is done, it looks different depending on where your students interests take you.</a:t>
            </a:r>
            <a:endParaRPr/>
          </a:p>
        </p:txBody>
      </p:sp>
      <p:sp>
        <p:nvSpPr>
          <p:cNvPr id="368" name="Google Shape;368;gdb841f4f80_0_13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a82ee09ef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a82ee09ef_1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Victoria </a:t>
            </a:r>
            <a:endParaRPr/>
          </a:p>
          <a:p>
            <a:pPr marL="0" lvl="0" indent="0" algn="l" rtl="0">
              <a:spcBef>
                <a:spcPts val="0"/>
              </a:spcBef>
              <a:spcAft>
                <a:spcPts val="0"/>
              </a:spcAft>
              <a:buNone/>
            </a:pPr>
            <a:r>
              <a:rPr lang="en-US"/>
              <a:t>Our presentation today offers a variety of ideas for how to design instruction to support the profile of a Virginia graduate. What makes our project a little unique for an English SOL conference is its use of interdisciplinary, project-based learning to support student growth with the 5C’s. The driving question that grounded our work with students was “How can you, as a concerned citizen, identify a challenge for yourself, your family or your community and advocate for a public policy solution?” We wanted to provide students an opportunity to align new knowledge and skills with their personal passions and interests, so that what we were doing in our classrooms was more relevant to students lives.</a:t>
            </a:r>
            <a:endParaRPr/>
          </a:p>
          <a:p>
            <a:pPr marL="0" lvl="0" indent="0" algn="l" rtl="0">
              <a:spcBef>
                <a:spcPts val="0"/>
              </a:spcBef>
              <a:spcAft>
                <a:spcPts val="0"/>
              </a:spcAft>
              <a:buNone/>
            </a:pPr>
            <a:endParaRPr/>
          </a:p>
          <a:p>
            <a:pPr marL="0" lvl="0" indent="0" algn="l" rtl="0">
              <a:spcBef>
                <a:spcPts val="0"/>
              </a:spcBef>
              <a:spcAft>
                <a:spcPts val="0"/>
              </a:spcAft>
              <a:buNone/>
            </a:pPr>
            <a:r>
              <a:rPr lang="en-US"/>
              <a:t> As a cross-curricular team, my colleagues in civics and science partnered with me in English to shift away from traditional assessment in order to move towards student-driven, authentic learning experiences.  We believe that now, more than ever, it is important to invite discussion about the societal challenges our world faces into our classrooms to help students process some of the chaos and take ownership of what matters most to them. </a:t>
            </a:r>
            <a:endParaRPr/>
          </a:p>
        </p:txBody>
      </p:sp>
      <p:sp>
        <p:nvSpPr>
          <p:cNvPr id="121" name="Google Shape;121;gda82ee09ef_1_3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e55dad483f_7_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6" name="Google Shape;926;ge55dad483f_7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658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7ca2d83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Victoria </a:t>
            </a:r>
            <a:endParaRPr/>
          </a:p>
          <a:p>
            <a:pPr marL="0" lvl="0" indent="0" algn="l" rtl="0">
              <a:lnSpc>
                <a:spcPct val="100000"/>
              </a:lnSpc>
              <a:spcBef>
                <a:spcPts val="0"/>
              </a:spcBef>
              <a:spcAft>
                <a:spcPts val="0"/>
              </a:spcAft>
              <a:buSzPts val="1400"/>
              <a:buNone/>
            </a:pPr>
            <a:r>
              <a:rPr lang="en-US"/>
              <a:t>Our project is primarily a research project that also has students exploring a variety of non-fiction texts to prepare a presentation of their learning. </a:t>
            </a:r>
            <a:endParaRPr/>
          </a:p>
          <a:p>
            <a:pPr marL="0" lvl="0" indent="0" algn="l" rtl="0">
              <a:lnSpc>
                <a:spcPct val="100000"/>
              </a:lnSpc>
              <a:spcBef>
                <a:spcPts val="0"/>
              </a:spcBef>
              <a:spcAft>
                <a:spcPts val="0"/>
              </a:spcAft>
              <a:buSzPts val="1400"/>
              <a:buNone/>
            </a:pPr>
            <a:r>
              <a:rPr lang="en-US"/>
              <a:t>As a secondary English teacher it was eye-opening to see how the goals in my content overlapped with the goals in my teammates content as well. Secondary teachers are often siloed and feel a great burden to teach so many higher-level critical thinking skills, so it was nice to realize that the work could be shared with my teammates if we were more intentional about how our objectives aligned.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i="1"/>
              <a:t>(Loop back to this more throughout the presentation) </a:t>
            </a:r>
            <a:endParaRPr i="1"/>
          </a:p>
        </p:txBody>
      </p:sp>
      <p:sp>
        <p:nvSpPr>
          <p:cNvPr id="129" name="Google Shape;129;gd7ca2d83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c2159a3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c2159a3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Meg</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Cross curricular projects can pose many logistical challenges and we were fortunate in that there were a lot of conditions in place that year that enabled us to be successful. </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a:latin typeface="Arial"/>
                <a:ea typeface="Arial"/>
                <a:cs typeface="Arial"/>
                <a:sym typeface="Arial"/>
              </a:rPr>
              <a:t>Supportive structures/Planning Phase:</a:t>
            </a:r>
            <a:r>
              <a:rPr lang="en-US">
                <a:latin typeface="Arial"/>
                <a:ea typeface="Arial"/>
                <a:cs typeface="Arial"/>
                <a:sym typeface="Arial"/>
              </a:rPr>
              <a:t> Our district and school site were focussing on Project Based Learning and we had a lot of professional development about that and the four Cs of Portrait of a Graduate:  Communication, Collaboration, Critical and Creative Thinking.  Our principal provided an additional motivation in that our evaluation (SMARTR) goals had to be related to Portrait of a Graduate.  There were also structures in place that helped facilitate teacher collaboration such as common planning time and a loosely structured homeroom, that we call Panther Time, that provided additional time for teachers to conference with students.  </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a:latin typeface="Arial"/>
                <a:ea typeface="Arial"/>
                <a:cs typeface="Arial"/>
                <a:sym typeface="Arial"/>
              </a:rPr>
              <a:t>Vision: </a:t>
            </a:r>
            <a:r>
              <a:rPr lang="en-US">
                <a:latin typeface="Arial"/>
                <a:ea typeface="Arial"/>
                <a:cs typeface="Arial"/>
                <a:sym typeface="Arial"/>
              </a:rPr>
              <a:t> But, the bottom line for us was that we wanted students to explore something they were passionate about, generate their own thinking, and share that learning.  We decided we were willing to put in the work because it was learner centered, concept based, and a meaningful learning experience for our students.</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a:latin typeface="Arial"/>
                <a:ea typeface="Arial"/>
                <a:cs typeface="Arial"/>
                <a:sym typeface="Arial"/>
              </a:rPr>
              <a:t>Reflection:</a:t>
            </a:r>
            <a:r>
              <a:rPr lang="en-US">
                <a:latin typeface="Arial"/>
                <a:ea typeface="Arial"/>
                <a:cs typeface="Arial"/>
                <a:sym typeface="Arial"/>
              </a:rPr>
              <a:t>  That being said, the project was far from perfect.  There was a huge learning curve for us as educators, collaborators, and logistically.  We were so used to planning independently that we had to learn to navigate conflict with each other.  As with most middle schools we had crossed-teamed students that we had to adjust the project for.  We hadn’t done anything like it before so we were learning as we went.</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90000"/>
              </a:lnSpc>
              <a:spcBef>
                <a:spcPts val="1000"/>
              </a:spcBef>
              <a:spcAft>
                <a:spcPts val="0"/>
              </a:spcAft>
              <a:buNone/>
            </a:pPr>
            <a:r>
              <a:rPr lang="en-US" b="1">
                <a:latin typeface="Arial"/>
                <a:ea typeface="Arial"/>
                <a:cs typeface="Arial"/>
                <a:sym typeface="Arial"/>
              </a:rPr>
              <a:t>X-tremely Responsive Te</a:t>
            </a:r>
            <a:r>
              <a:rPr lang="en-US" b="1">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achin</a:t>
            </a:r>
            <a:r>
              <a:rPr lang="en-US" b="1">
                <a:latin typeface="Arial"/>
                <a:ea typeface="Arial"/>
                <a:cs typeface="Arial"/>
                <a:sym typeface="Arial"/>
              </a:rPr>
              <a:t>g:</a:t>
            </a:r>
            <a:r>
              <a:rPr lang="en-US">
                <a:latin typeface="Arial"/>
                <a:ea typeface="Arial"/>
                <a:cs typeface="Arial"/>
                <a:sym typeface="Arial"/>
              </a:rPr>
              <a:t>  We can’t give you an exact roadmap because it will be different depending on your students and their needs (lots of checklists at the end of each day to inform the next day)  By continuing to work the cycle of planning, teaching, assessing what the students needed, reflecting, and basing our lessons on the student needs, we were able to continue to work toward our vision.</a:t>
            </a:r>
            <a:endParaRPr>
              <a:latin typeface="Arial"/>
              <a:ea typeface="Arial"/>
              <a:cs typeface="Arial"/>
              <a:sym typeface="Arial"/>
            </a:endParaRPr>
          </a:p>
        </p:txBody>
      </p:sp>
      <p:sp>
        <p:nvSpPr>
          <p:cNvPr id="139" name="Google Shape;139;gdc2159a379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ce0368eac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ce0368eac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Meg</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Cross curricular projects can pose many logistical challenges and we were fortunate in that there were a lot of conditions in place that year that enabled us to be successful. </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a:latin typeface="Arial"/>
                <a:ea typeface="Arial"/>
                <a:cs typeface="Arial"/>
                <a:sym typeface="Arial"/>
              </a:rPr>
              <a:t>Supportive structures/Planning Phase:</a:t>
            </a:r>
            <a:r>
              <a:rPr lang="en-US">
                <a:latin typeface="Arial"/>
                <a:ea typeface="Arial"/>
                <a:cs typeface="Arial"/>
                <a:sym typeface="Arial"/>
              </a:rPr>
              <a:t> Our district and school site were focussing on Project Based Learning and we had a lot of professional development about that and the four Cs of Portrait of a Graduate:  Communication, Collaboration, Critical and Creative Thinking.  Our principal provided an additional motivation in that our evaluation (SMARTR) goals had to be related to Portrait of a Graduate.  There were also structures in place that helped facilitate teacher collaboration such as common planning time and a loosely structured homeroom, that we call Panther Time, that provided additional time for teachers to conference with students.  </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a:latin typeface="Arial"/>
                <a:ea typeface="Arial"/>
                <a:cs typeface="Arial"/>
                <a:sym typeface="Arial"/>
              </a:rPr>
              <a:t>Vision: </a:t>
            </a:r>
            <a:r>
              <a:rPr lang="en-US">
                <a:latin typeface="Arial"/>
                <a:ea typeface="Arial"/>
                <a:cs typeface="Arial"/>
                <a:sym typeface="Arial"/>
              </a:rPr>
              <a:t> But, the bottom line for us was that we wanted students to explore something they were passionate about, generate their own thinking, and share that learning.  We decided we were willing to put in the work because it was learner centered, concept based, and a meaningful learning experience for our students.</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a:latin typeface="Arial"/>
                <a:ea typeface="Arial"/>
                <a:cs typeface="Arial"/>
                <a:sym typeface="Arial"/>
              </a:rPr>
              <a:t>Reflection:</a:t>
            </a:r>
            <a:r>
              <a:rPr lang="en-US">
                <a:latin typeface="Arial"/>
                <a:ea typeface="Arial"/>
                <a:cs typeface="Arial"/>
                <a:sym typeface="Arial"/>
              </a:rPr>
              <a:t>  That being said, the project was far from perfect.  There was a huge learning curve for us as educators, collaborators, and logistically.  We were so used to planning independently that we had to learn to navigate conflict with each other.  As with most middle schools we had crossed-teamed students that we had to adjust the project for.  We hadn’t done anything like it before so we were learning as we went.</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90000"/>
              </a:lnSpc>
              <a:spcBef>
                <a:spcPts val="1000"/>
              </a:spcBef>
              <a:spcAft>
                <a:spcPts val="0"/>
              </a:spcAft>
              <a:buNone/>
            </a:pPr>
            <a:r>
              <a:rPr lang="en-US" b="1">
                <a:latin typeface="Arial"/>
                <a:ea typeface="Arial"/>
                <a:cs typeface="Arial"/>
                <a:sym typeface="Arial"/>
              </a:rPr>
              <a:t>X-tremely Responsive Te</a:t>
            </a:r>
            <a:r>
              <a:rPr lang="en-US" b="1">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achin</a:t>
            </a:r>
            <a:r>
              <a:rPr lang="en-US" b="1">
                <a:latin typeface="Arial"/>
                <a:ea typeface="Arial"/>
                <a:cs typeface="Arial"/>
                <a:sym typeface="Arial"/>
              </a:rPr>
              <a:t>g:</a:t>
            </a:r>
            <a:r>
              <a:rPr lang="en-US">
                <a:latin typeface="Arial"/>
                <a:ea typeface="Arial"/>
                <a:cs typeface="Arial"/>
                <a:sym typeface="Arial"/>
              </a:rPr>
              <a:t>  We can’t give you an exact roadmap because it will be different depending on your students and their needs (lots of checklists at the end of each day to inform the next day)  By continuing to work the cycle of planning, teaching, assessing what the students needed, reflecting, and basing our lessons on the student needs, we were able to continue to work toward our vision.</a:t>
            </a:r>
            <a:endParaRPr>
              <a:latin typeface="Arial"/>
              <a:ea typeface="Arial"/>
              <a:cs typeface="Arial"/>
              <a:sym typeface="Arial"/>
            </a:endParaRPr>
          </a:p>
        </p:txBody>
      </p:sp>
      <p:sp>
        <p:nvSpPr>
          <p:cNvPr id="148" name="Google Shape;148;gdce0368eac_0_1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c2159a379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c2159a379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Meg</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Cross curricular projects can pose many logistical challenges and we were fortunate in that there were a lot of conditions in place that year that enabled us to be successful. </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a:latin typeface="Arial"/>
                <a:ea typeface="Arial"/>
                <a:cs typeface="Arial"/>
                <a:sym typeface="Arial"/>
              </a:rPr>
              <a:t>Supportive structures/Planning Phase:</a:t>
            </a:r>
            <a:r>
              <a:rPr lang="en-US">
                <a:latin typeface="Arial"/>
                <a:ea typeface="Arial"/>
                <a:cs typeface="Arial"/>
                <a:sym typeface="Arial"/>
              </a:rPr>
              <a:t> Our district and school site were focussing on Project Based Learning and we had a lot of professional development about that and the four Cs of Portrait of a Graduate:  Communication, Collaboration, Critical and Creative Thinking.  Our principal provided an additional motivation in that our evaluation (SMARTR) goals had to be related to Portrait of a Graduate.  There were also structures in place that helped facilitate teacher collaboration such as common planning time and a loosely structured homeroom, that we call Panther Time, that provided additional time for teachers to conference with students.</a:t>
            </a:r>
            <a:endParaRPr>
              <a:latin typeface="Arial"/>
              <a:ea typeface="Arial"/>
              <a:cs typeface="Arial"/>
              <a:sym typeface="Arial"/>
            </a:endParaRPr>
          </a:p>
          <a:p>
            <a:pPr marL="0" lvl="0" indent="0" algn="l" rtl="0">
              <a:lnSpc>
                <a:spcPct val="90000"/>
              </a:lnSpc>
              <a:spcBef>
                <a:spcPts val="1000"/>
              </a:spcBef>
              <a:spcAft>
                <a:spcPts val="0"/>
              </a:spcAft>
              <a:buNone/>
            </a:pPr>
            <a:r>
              <a:rPr lang="en-US">
                <a:latin typeface="Arial"/>
                <a:ea typeface="Arial"/>
                <a:cs typeface="Arial"/>
                <a:sym typeface="Arial"/>
              </a:rPr>
              <a:t>Link to team calendar:  </a:t>
            </a:r>
            <a:r>
              <a:rPr lang="en-US" u="sng">
                <a:solidFill>
                  <a:schemeClr val="hlink"/>
                </a:solidFill>
                <a:latin typeface="Arial"/>
                <a:ea typeface="Arial"/>
                <a:cs typeface="Arial"/>
                <a:sym typeface="Arial"/>
                <a:hlinkClick r:id="rId3"/>
              </a:rPr>
              <a:t>https://www.google.com/url?q=https://docs.google.com/spreadsheets/d/1HH50-B4NeedY-_y-QcLVVURMf2ohajMWmnKhpyF5dN0/edit%23gid%3D1657090611&amp;sa=D&amp;source=editors&amp;ust=1621817797403000&amp;usg=AFQjCNHIYCbQ00_gNwW8KlJ-gxDFLRocpg</a:t>
            </a:r>
            <a:endParaRPr>
              <a:latin typeface="Arial"/>
              <a:ea typeface="Arial"/>
              <a:cs typeface="Arial"/>
              <a:sym typeface="Arial"/>
            </a:endParaRPr>
          </a:p>
          <a:p>
            <a:pPr marL="0" lvl="0" indent="0" algn="l" rtl="0">
              <a:lnSpc>
                <a:spcPct val="90000"/>
              </a:lnSpc>
              <a:spcBef>
                <a:spcPts val="1000"/>
              </a:spcBef>
              <a:spcAft>
                <a:spcPts val="0"/>
              </a:spcAft>
              <a:buNone/>
            </a:pPr>
            <a:endParaRPr>
              <a:latin typeface="Arial"/>
              <a:ea typeface="Arial"/>
              <a:cs typeface="Arial"/>
              <a:sym typeface="Arial"/>
            </a:endParaRPr>
          </a:p>
        </p:txBody>
      </p:sp>
      <p:sp>
        <p:nvSpPr>
          <p:cNvPr id="157" name="Google Shape;157;gdc2159a379_0_3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c2159a37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c2159a379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Arial"/>
                <a:ea typeface="Arial"/>
                <a:cs typeface="Arial"/>
                <a:sym typeface="Arial"/>
              </a:rPr>
              <a:t>Continuous Improvement:</a:t>
            </a:r>
            <a:r>
              <a:rPr lang="en-US">
                <a:latin typeface="Arial"/>
                <a:ea typeface="Arial"/>
                <a:cs typeface="Arial"/>
                <a:sym typeface="Arial"/>
              </a:rPr>
              <a:t>  That being said, the project was far from perfect.  There was a huge learning curve for us as educators, collaborators, and logistically.  We were so used to planning independently that we had to learn to navigate conflict with each other.  As with most middle schools we had crossed-teamed students that we had to adjust the project for.  We hadn’t done anything like it before so we were learning as we went.</a:t>
            </a:r>
            <a:endParaRPr>
              <a:latin typeface="Arial"/>
              <a:ea typeface="Arial"/>
              <a:cs typeface="Arial"/>
              <a:sym typeface="Arial"/>
            </a:endParaRPr>
          </a:p>
          <a:p>
            <a:pPr marL="0" lvl="0" indent="0" algn="l" rtl="0">
              <a:lnSpc>
                <a:spcPct val="90000"/>
              </a:lnSpc>
              <a:spcBef>
                <a:spcPts val="1000"/>
              </a:spcBef>
              <a:spcAft>
                <a:spcPts val="0"/>
              </a:spcAft>
              <a:buNone/>
            </a:pPr>
            <a:endParaRPr>
              <a:latin typeface="Arial"/>
              <a:ea typeface="Arial"/>
              <a:cs typeface="Arial"/>
              <a:sym typeface="Arial"/>
            </a:endParaRPr>
          </a:p>
        </p:txBody>
      </p:sp>
      <p:sp>
        <p:nvSpPr>
          <p:cNvPr id="166" name="Google Shape;166;gdc2159a379_0_2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c2159a379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c2159a379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b="1">
                <a:latin typeface="Arial"/>
                <a:ea typeface="Arial"/>
                <a:cs typeface="Arial"/>
                <a:sym typeface="Arial"/>
              </a:rPr>
              <a:t>Meg </a:t>
            </a:r>
            <a:endParaRPr b="1">
              <a:latin typeface="Arial"/>
              <a:ea typeface="Arial"/>
              <a:cs typeface="Arial"/>
              <a:sym typeface="Arial"/>
            </a:endParaRPr>
          </a:p>
          <a:p>
            <a:pPr marL="0" lvl="0" indent="0" algn="l" rtl="0">
              <a:lnSpc>
                <a:spcPct val="90000"/>
              </a:lnSpc>
              <a:spcBef>
                <a:spcPts val="1000"/>
              </a:spcBef>
              <a:spcAft>
                <a:spcPts val="0"/>
              </a:spcAft>
              <a:buNone/>
            </a:pPr>
            <a:r>
              <a:rPr lang="en-US" b="1">
                <a:latin typeface="Arial"/>
                <a:ea typeface="Arial"/>
                <a:cs typeface="Arial"/>
                <a:sym typeface="Arial"/>
              </a:rPr>
              <a:t>X-tremely Responsive Te</a:t>
            </a:r>
            <a:r>
              <a:rPr lang="en-US" b="1">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achin</a:t>
            </a:r>
            <a:r>
              <a:rPr lang="en-US" b="1">
                <a:latin typeface="Arial"/>
                <a:ea typeface="Arial"/>
                <a:cs typeface="Arial"/>
                <a:sym typeface="Arial"/>
              </a:rPr>
              <a:t>g:</a:t>
            </a:r>
            <a:r>
              <a:rPr lang="en-US">
                <a:latin typeface="Arial"/>
                <a:ea typeface="Arial"/>
                <a:cs typeface="Arial"/>
                <a:sym typeface="Arial"/>
              </a:rPr>
              <a:t>  We can’t give you an exact roadmap because it will be different depending on your students and their needs (lots of checklists at the end of each day to inform the next day)  By continuing to work the cycle of planning, teaching, assessing what the students needed, reflecting, and basing our lessons on the student needs, we were able to continue to work toward our vision.</a:t>
            </a:r>
            <a:endParaRPr>
              <a:latin typeface="Arial"/>
              <a:ea typeface="Arial"/>
              <a:cs typeface="Arial"/>
              <a:sym typeface="Arial"/>
            </a:endParaRPr>
          </a:p>
        </p:txBody>
      </p:sp>
      <p:sp>
        <p:nvSpPr>
          <p:cNvPr id="175" name="Google Shape;175;gdc2159a379_0_1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23"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2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3"/>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3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gdb841f4f80_0_58"/>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gdb841f4f80_0_58"/>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98" name="Google Shape;98;gdb841f4f80_0_58"/>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2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6"/>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8"/>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accent1"/>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C2253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31"/>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14">
            <a:alphaModFix/>
          </a:blip>
          <a:srcRect/>
          <a:stretch/>
        </p:blipFill>
        <p:spPr>
          <a:xfrm>
            <a:off x="0" y="0"/>
            <a:ext cx="12192000" cy="6858000"/>
          </a:xfrm>
          <a:prstGeom prst="rect">
            <a:avLst/>
          </a:prstGeom>
          <a:noFill/>
          <a:ln>
            <a:noFill/>
          </a:ln>
        </p:spPr>
      </p:pic>
      <p:sp>
        <p:nvSpPr>
          <p:cNvPr id="13" name="Google Shape;1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presentation/d/1dno8N5CTYb0yd4UouUbTYN7s739i2n6lYcbRV4oOhz4/edit#slide=id.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egDa_Va8fYx-DLkaZfaAXz4wEZWJ1WYXTUgTgprV5pE/edi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recreation.red.uic.edu/wp-content/uploads/sites/377/2018/11/Proper-Swim-AttireREV.pdf"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mailto:vgbegg@fcps.edu"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EXecxyKwkCqWWv2DfpkCss6q6IC5pNHKEOQuWzVRKx8/edit"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Q0Bx8hoqMRzbjQlJcn0Qe0AC0_4inpZ7HjFLfkX6JAU/edi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presentation/d/1dno8N5CTYb0yd4UouUbTYN7s739i2n6lYcbRV4oOhz4/edit#slide=id.g1f6a56830b_0_56"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s://docs.google.com/forms/d/1tfMWK2RIiyHnj5BFMe1QB_j4Hrb71b1_NUeG0hdxIaw/edit#respons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ttaconline.org/Resource/JWHaEa5BS74MV5HtpglDNA/Resource-profile-of-a-virginia-graduate-virginia-department-of-education-vdo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3_GEyXuF8f7YvrPW_oel93LiPNRuXj_fBN2tkZSpEgE/edit"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docs.google.com/spreadsheets/d/1HH50-B4NeedY-_y-QcLVVURMf2ohajMWmnKhpyF5dN0/edit#gid=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cps.edu/node/37505"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1HH50-B4NeedY-_y-QcLVVURMf2ohajMWmnKhpyF5dN0/edit#gid=165709061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r>
              <a:rPr lang="en-US" dirty="0"/>
              <a:t>Student Voice &amp; Choice to Support Authenticity in Interdisciplinary Literacy</a:t>
            </a:r>
            <a:endParaRPr dirty="0"/>
          </a:p>
        </p:txBody>
      </p:sp>
      <p:sp>
        <p:nvSpPr>
          <p:cNvPr id="104" name="Google Shape;104;p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pic>
        <p:nvPicPr>
          <p:cNvPr id="105" name="Google Shape;105;p1" descr="clip art teacher"/>
          <p:cNvPicPr preferRelativeResize="0"/>
          <p:nvPr/>
        </p:nvPicPr>
        <p:blipFill>
          <a:blip r:embed="rId3">
            <a:alphaModFix/>
          </a:blip>
          <a:stretch>
            <a:fillRect/>
          </a:stretch>
        </p:blipFill>
        <p:spPr>
          <a:xfrm flipH="1">
            <a:off x="114300" y="114300"/>
            <a:ext cx="2318475" cy="3279550"/>
          </a:xfrm>
          <a:prstGeom prst="rect">
            <a:avLst/>
          </a:prstGeom>
          <a:noFill/>
          <a:ln>
            <a:noFill/>
          </a:ln>
        </p:spPr>
      </p:pic>
      <p:pic>
        <p:nvPicPr>
          <p:cNvPr id="106" name="Google Shape;106;p1" descr="clip art student"/>
          <p:cNvPicPr preferRelativeResize="0"/>
          <p:nvPr/>
        </p:nvPicPr>
        <p:blipFill>
          <a:blip r:embed="rId4">
            <a:alphaModFix/>
          </a:blip>
          <a:stretch>
            <a:fillRect/>
          </a:stretch>
        </p:blipFill>
        <p:spPr>
          <a:xfrm>
            <a:off x="9407900" y="4188200"/>
            <a:ext cx="2669801" cy="2669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dc2159a379_0_44"/>
          <p:cNvSpPr txBox="1">
            <a:spLocks noGrp="1"/>
          </p:cNvSpPr>
          <p:nvPr>
            <p:ph type="title"/>
          </p:nvPr>
        </p:nvSpPr>
        <p:spPr>
          <a:xfrm>
            <a:off x="838200" y="11430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800"/>
              <a:t>Vision</a:t>
            </a:r>
            <a:endParaRPr sz="3800"/>
          </a:p>
        </p:txBody>
      </p:sp>
      <p:sp>
        <p:nvSpPr>
          <p:cNvPr id="192" name="Google Shape;192;gdc2159a379_0_44"/>
          <p:cNvSpPr txBox="1">
            <a:spLocks noGrp="1"/>
          </p:cNvSpPr>
          <p:nvPr>
            <p:ph type="body" idx="1"/>
          </p:nvPr>
        </p:nvSpPr>
        <p:spPr>
          <a:xfrm>
            <a:off x="838200" y="1825625"/>
            <a:ext cx="4698300" cy="4351200"/>
          </a:xfrm>
          <a:prstGeom prst="rect">
            <a:avLst/>
          </a:prstGeom>
        </p:spPr>
        <p:txBody>
          <a:bodyPr spcFirstLastPara="1" wrap="square" lIns="91425" tIns="45700" rIns="91425" bIns="45700" anchor="t" anchorCtr="0">
            <a:normAutofit fontScale="77500" lnSpcReduction="20000"/>
          </a:bodyPr>
          <a:lstStyle/>
          <a:p>
            <a:pPr marL="457200" lvl="0" indent="-381317" algn="l" rtl="0">
              <a:lnSpc>
                <a:spcPct val="200000"/>
              </a:lnSpc>
              <a:spcBef>
                <a:spcPts val="1000"/>
              </a:spcBef>
              <a:spcAft>
                <a:spcPts val="0"/>
              </a:spcAft>
              <a:buSzPct val="72222"/>
              <a:buChar char="●"/>
            </a:pPr>
            <a:r>
              <a:rPr lang="en-US" sz="3600"/>
              <a:t>Student engagement</a:t>
            </a:r>
            <a:endParaRPr sz="3600"/>
          </a:p>
          <a:p>
            <a:pPr marL="457200" lvl="0" indent="-440055" algn="l" rtl="0">
              <a:lnSpc>
                <a:spcPct val="200000"/>
              </a:lnSpc>
              <a:spcBef>
                <a:spcPts val="0"/>
              </a:spcBef>
              <a:spcAft>
                <a:spcPts val="0"/>
              </a:spcAft>
              <a:buSzPct val="100000"/>
              <a:buChar char="●"/>
            </a:pPr>
            <a:r>
              <a:rPr lang="en-US" sz="3600"/>
              <a:t>Student Voice &amp; Choice</a:t>
            </a:r>
            <a:endParaRPr sz="3600"/>
          </a:p>
          <a:p>
            <a:pPr marL="457200" lvl="0" indent="-440055" algn="l" rtl="0">
              <a:lnSpc>
                <a:spcPct val="200000"/>
              </a:lnSpc>
              <a:spcBef>
                <a:spcPts val="0"/>
              </a:spcBef>
              <a:spcAft>
                <a:spcPts val="0"/>
              </a:spcAft>
              <a:buSzPct val="100000"/>
              <a:buChar char="●"/>
            </a:pPr>
            <a:r>
              <a:rPr lang="en-US" sz="3600"/>
              <a:t>Meaningful Learning Experiences</a:t>
            </a:r>
            <a:endParaRPr sz="3600"/>
          </a:p>
        </p:txBody>
      </p:sp>
      <p:sp>
        <p:nvSpPr>
          <p:cNvPr id="193" name="Google Shape;193;gdc2159a379_0_44"/>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10</a:t>
            </a:fld>
            <a:endParaRPr/>
          </a:p>
        </p:txBody>
      </p:sp>
      <p:pic>
        <p:nvPicPr>
          <p:cNvPr id="194" name="Google Shape;194;gdc2159a379_0_44" descr="Photo of students in school cafeteria.  One boy points to his trifold project while a girl takes notes."/>
          <p:cNvPicPr preferRelativeResize="0"/>
          <p:nvPr/>
        </p:nvPicPr>
        <p:blipFill>
          <a:blip r:embed="rId3">
            <a:alphaModFix/>
          </a:blip>
          <a:stretch>
            <a:fillRect/>
          </a:stretch>
        </p:blipFill>
        <p:spPr>
          <a:xfrm>
            <a:off x="5688900" y="1592400"/>
            <a:ext cx="6350700" cy="4763025"/>
          </a:xfrm>
          <a:prstGeom prst="rect">
            <a:avLst/>
          </a:prstGeom>
          <a:noFill/>
          <a:ln w="9525" cap="flat" cmpd="sng">
            <a:solidFill>
              <a:schemeClr val="dk1"/>
            </a:solidFill>
            <a:prstDash val="solid"/>
            <a:round/>
            <a:headEnd type="none" w="sm" len="sm"/>
            <a:tailEnd type="none" w="sm" len="sm"/>
          </a:ln>
        </p:spPr>
      </p:pic>
      <p:sp>
        <p:nvSpPr>
          <p:cNvPr id="195" name="Google Shape;195;gdc2159a379_0_44" descr="circle covering student face for protection"/>
          <p:cNvSpPr/>
          <p:nvPr/>
        </p:nvSpPr>
        <p:spPr>
          <a:xfrm>
            <a:off x="5847300" y="2929925"/>
            <a:ext cx="497400" cy="6312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da82ee09ef_1_49"/>
          <p:cNvSpPr txBox="1">
            <a:spLocks noGrp="1"/>
          </p:cNvSpPr>
          <p:nvPr>
            <p:ph type="title"/>
          </p:nvPr>
        </p:nvSpPr>
        <p:spPr>
          <a:xfrm>
            <a:off x="838200" y="1982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Project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Framework</a:t>
            </a:r>
            <a:r>
              <a:rPr lang="en-US"/>
              <a:t> </a:t>
            </a:r>
            <a:endParaRPr/>
          </a:p>
        </p:txBody>
      </p:sp>
      <p:sp>
        <p:nvSpPr>
          <p:cNvPr id="202" name="Google Shape;202;gda82ee09ef_1_49"/>
          <p:cNvSpPr txBox="1">
            <a:spLocks noGrp="1"/>
          </p:cNvSpPr>
          <p:nvPr>
            <p:ph type="body" idx="1"/>
          </p:nvPr>
        </p:nvSpPr>
        <p:spPr>
          <a:xfrm>
            <a:off x="332350" y="1523925"/>
            <a:ext cx="6003600" cy="4676100"/>
          </a:xfrm>
          <a:prstGeom prst="rect">
            <a:avLst/>
          </a:prstGeom>
        </p:spPr>
        <p:txBody>
          <a:bodyPr spcFirstLastPara="1" wrap="square" lIns="91425" tIns="45700" rIns="91425" bIns="45700" anchor="t" anchorCtr="0">
            <a:normAutofit fontScale="85000" lnSpcReduction="10000"/>
          </a:bodyPr>
          <a:lstStyle/>
          <a:p>
            <a:pPr marL="457200" lvl="0" indent="-390525" algn="l" rtl="0">
              <a:lnSpc>
                <a:spcPct val="150000"/>
              </a:lnSpc>
              <a:spcBef>
                <a:spcPts val="0"/>
              </a:spcBef>
              <a:spcAft>
                <a:spcPts val="0"/>
              </a:spcAft>
              <a:buClr>
                <a:srgbClr val="888888"/>
              </a:buClr>
              <a:buSzPct val="107142"/>
              <a:buChar char="●"/>
            </a:pPr>
            <a:r>
              <a:rPr lang="en-US"/>
              <a:t>Inquiry-Based, Project-Based Learning  </a:t>
            </a:r>
            <a:endParaRPr/>
          </a:p>
          <a:p>
            <a:pPr marL="457200" lvl="0" indent="-390525" algn="l" rtl="0">
              <a:lnSpc>
                <a:spcPct val="150000"/>
              </a:lnSpc>
              <a:spcBef>
                <a:spcPts val="0"/>
              </a:spcBef>
              <a:spcAft>
                <a:spcPts val="0"/>
              </a:spcAft>
              <a:buClr>
                <a:srgbClr val="888888"/>
              </a:buClr>
              <a:buSzPct val="107142"/>
              <a:buChar char="●"/>
            </a:pPr>
            <a:r>
              <a:rPr lang="en-US"/>
              <a:t>Formative assessments along the way  </a:t>
            </a:r>
            <a:endParaRPr/>
          </a:p>
          <a:p>
            <a:pPr marL="457200" lvl="0" indent="-390525" algn="l" rtl="0">
              <a:lnSpc>
                <a:spcPct val="150000"/>
              </a:lnSpc>
              <a:spcBef>
                <a:spcPts val="0"/>
              </a:spcBef>
              <a:spcAft>
                <a:spcPts val="0"/>
              </a:spcAft>
              <a:buClr>
                <a:srgbClr val="888888"/>
              </a:buClr>
              <a:buSzPct val="107142"/>
              <a:buChar char="●"/>
            </a:pPr>
            <a:r>
              <a:rPr lang="en-US"/>
              <a:t>Support student executive functioning </a:t>
            </a:r>
            <a:endParaRPr/>
          </a:p>
          <a:p>
            <a:pPr marL="457200" lvl="0" indent="-390525" algn="l" rtl="0">
              <a:lnSpc>
                <a:spcPct val="150000"/>
              </a:lnSpc>
              <a:spcBef>
                <a:spcPts val="0"/>
              </a:spcBef>
              <a:spcAft>
                <a:spcPts val="0"/>
              </a:spcAft>
              <a:buClr>
                <a:srgbClr val="888888"/>
              </a:buClr>
              <a:buSzPct val="100000"/>
              <a:buChar char="●"/>
            </a:pPr>
            <a:r>
              <a:rPr lang="en-US" sz="3000" u="sng">
                <a:hlinkClick r:id="rId3"/>
              </a:rPr>
              <a:t>Color- Coded Student Slide Deck</a:t>
            </a:r>
            <a:endParaRPr/>
          </a:p>
          <a:p>
            <a:pPr marL="914400" lvl="1" indent="-390525" algn="l" rtl="0">
              <a:lnSpc>
                <a:spcPct val="150000"/>
              </a:lnSpc>
              <a:spcBef>
                <a:spcPts val="0"/>
              </a:spcBef>
              <a:spcAft>
                <a:spcPts val="0"/>
              </a:spcAft>
              <a:buClr>
                <a:srgbClr val="888888"/>
              </a:buClr>
              <a:buSzPct val="125000"/>
              <a:buChar char="○"/>
            </a:pPr>
            <a:r>
              <a:rPr lang="en-US"/>
              <a:t>Green= Identify Problem </a:t>
            </a:r>
            <a:endParaRPr/>
          </a:p>
          <a:p>
            <a:pPr marL="914400" lvl="1" indent="-390525" algn="l" rtl="0">
              <a:lnSpc>
                <a:spcPct val="150000"/>
              </a:lnSpc>
              <a:spcBef>
                <a:spcPts val="0"/>
              </a:spcBef>
              <a:spcAft>
                <a:spcPts val="0"/>
              </a:spcAft>
              <a:buClr>
                <a:srgbClr val="888888"/>
              </a:buClr>
              <a:buSzPct val="125000"/>
              <a:buChar char="○"/>
            </a:pPr>
            <a:r>
              <a:rPr lang="en-US"/>
              <a:t>Yellow= Analyze and Evaluate Solutions</a:t>
            </a:r>
            <a:endParaRPr/>
          </a:p>
          <a:p>
            <a:pPr marL="914400" lvl="1" indent="-390525" algn="l" rtl="0">
              <a:lnSpc>
                <a:spcPct val="150000"/>
              </a:lnSpc>
              <a:spcBef>
                <a:spcPts val="0"/>
              </a:spcBef>
              <a:spcAft>
                <a:spcPts val="0"/>
              </a:spcAft>
              <a:buClr>
                <a:srgbClr val="888888"/>
              </a:buClr>
              <a:buSzPct val="125000"/>
              <a:buChar char="○"/>
            </a:pPr>
            <a:r>
              <a:rPr lang="en-US"/>
              <a:t>Blue= Develop a Policy and Action Plan </a:t>
            </a:r>
            <a:endParaRPr/>
          </a:p>
          <a:p>
            <a:pPr marL="914400" lvl="1" indent="-390525" algn="l" rtl="0">
              <a:lnSpc>
                <a:spcPct val="150000"/>
              </a:lnSpc>
              <a:spcBef>
                <a:spcPts val="0"/>
              </a:spcBef>
              <a:spcAft>
                <a:spcPts val="0"/>
              </a:spcAft>
              <a:buClr>
                <a:srgbClr val="888888"/>
              </a:buClr>
              <a:buSzPct val="125000"/>
              <a:buChar char="○"/>
            </a:pPr>
            <a:r>
              <a:rPr lang="en-US"/>
              <a:t>Purple= Reflection </a:t>
            </a:r>
            <a:endParaRPr/>
          </a:p>
        </p:txBody>
      </p:sp>
      <p:sp>
        <p:nvSpPr>
          <p:cNvPr id="203" name="Google Shape;203;gda82ee09ef_1_49"/>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11</a:t>
            </a:fld>
            <a:endParaRPr/>
          </a:p>
        </p:txBody>
      </p:sp>
      <p:pic>
        <p:nvPicPr>
          <p:cNvPr id="204" name="Google Shape;204;gda82ee09ef_1_49" descr="Chart:&#10;Column Heading #1:  Project Section, Row one:  Part 1 Identify the problem&#10;Row two: Part 2: Analyze Solutions&#10;Row Three:  Part 3 A:  Public Policy Development&#10;Row Four: Part Three B:  Implementing the Action Plan&#10;Row Five:  Part 4: Reflection&#10;&#10;Column Two:  Guiding Questions&#10;Row 1:  What is the problem?  Who does it affect? Where am I targeting my efforts?&#10;Row 2:  What is already being done by others? (past, present, big and small)&#10;Row 3:  What can I suggest to do differently?&#10;Row 4: How could I make that happen?&#10;Row 5:   How have I grown as a global and ethical citizen and as critical thinker?"/>
          <p:cNvPicPr preferRelativeResize="0"/>
          <p:nvPr/>
        </p:nvPicPr>
        <p:blipFill>
          <a:blip r:embed="rId4">
            <a:alphaModFix/>
          </a:blip>
          <a:stretch>
            <a:fillRect/>
          </a:stretch>
        </p:blipFill>
        <p:spPr>
          <a:xfrm>
            <a:off x="6521325" y="1523925"/>
            <a:ext cx="5447639" cy="4523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dc2159a379_0_8"/>
          <p:cNvSpPr txBox="1">
            <a:spLocks noGrp="1"/>
          </p:cNvSpPr>
          <p:nvPr>
            <p:ph type="title"/>
          </p:nvPr>
        </p:nvSpPr>
        <p:spPr>
          <a:xfrm>
            <a:off x="838200" y="1982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Strategies for Differentiation </a:t>
            </a:r>
            <a:endParaRPr/>
          </a:p>
        </p:txBody>
      </p:sp>
      <p:sp>
        <p:nvSpPr>
          <p:cNvPr id="211" name="Google Shape;211;gdc2159a379_0_8"/>
          <p:cNvSpPr txBox="1">
            <a:spLocks noGrp="1"/>
          </p:cNvSpPr>
          <p:nvPr>
            <p:ph type="body" idx="1"/>
          </p:nvPr>
        </p:nvSpPr>
        <p:spPr>
          <a:xfrm>
            <a:off x="332350" y="1523925"/>
            <a:ext cx="6359700" cy="4676100"/>
          </a:xfrm>
          <a:prstGeom prst="rect">
            <a:avLst/>
          </a:prstGeom>
        </p:spPr>
        <p:txBody>
          <a:bodyPr spcFirstLastPara="1" wrap="square" lIns="91425" tIns="45700" rIns="91425" bIns="45700" anchor="t" anchorCtr="0">
            <a:normAutofit lnSpcReduction="10000"/>
          </a:bodyPr>
          <a:lstStyle/>
          <a:p>
            <a:pPr marL="457200" lvl="0" indent="-419100" algn="l" rtl="0">
              <a:lnSpc>
                <a:spcPct val="150000"/>
              </a:lnSpc>
              <a:spcBef>
                <a:spcPts val="0"/>
              </a:spcBef>
              <a:spcAft>
                <a:spcPts val="0"/>
              </a:spcAft>
              <a:buClr>
                <a:srgbClr val="888888"/>
              </a:buClr>
              <a:buSzPts val="3000"/>
              <a:buChar char="●"/>
            </a:pPr>
            <a:r>
              <a:rPr lang="en-US"/>
              <a:t>Maintain rigor for all students while providing support for students who need it:</a:t>
            </a:r>
            <a:endParaRPr/>
          </a:p>
          <a:p>
            <a:pPr marL="914400" lvl="1" indent="-355600" algn="l" rtl="0">
              <a:lnSpc>
                <a:spcPct val="150000"/>
              </a:lnSpc>
              <a:spcBef>
                <a:spcPts val="0"/>
              </a:spcBef>
              <a:spcAft>
                <a:spcPts val="0"/>
              </a:spcAft>
              <a:buClr>
                <a:srgbClr val="888888"/>
              </a:buClr>
              <a:buSzPts val="2000"/>
              <a:buChar char="○"/>
            </a:pPr>
            <a:r>
              <a:rPr lang="en-US"/>
              <a:t>student voice and choice with topics</a:t>
            </a:r>
            <a:endParaRPr/>
          </a:p>
          <a:p>
            <a:pPr marL="914400" lvl="1" indent="-355600" algn="l" rtl="0">
              <a:lnSpc>
                <a:spcPct val="150000"/>
              </a:lnSpc>
              <a:spcBef>
                <a:spcPts val="0"/>
              </a:spcBef>
              <a:spcAft>
                <a:spcPts val="0"/>
              </a:spcAft>
              <a:buClr>
                <a:srgbClr val="888888"/>
              </a:buClr>
              <a:buSzPts val="2000"/>
              <a:buChar char="○"/>
            </a:pPr>
            <a:r>
              <a:rPr lang="en-US"/>
              <a:t>conferencing </a:t>
            </a:r>
            <a:endParaRPr/>
          </a:p>
          <a:p>
            <a:pPr marL="914400" lvl="1" indent="-355600" algn="l" rtl="0">
              <a:lnSpc>
                <a:spcPct val="150000"/>
              </a:lnSpc>
              <a:spcBef>
                <a:spcPts val="0"/>
              </a:spcBef>
              <a:spcAft>
                <a:spcPts val="0"/>
              </a:spcAft>
              <a:buClr>
                <a:srgbClr val="888888"/>
              </a:buClr>
              <a:buSzPts val="2000"/>
              <a:buChar char="○"/>
            </a:pPr>
            <a:r>
              <a:rPr lang="en-US"/>
              <a:t>graphic organizers </a:t>
            </a:r>
            <a:endParaRPr/>
          </a:p>
          <a:p>
            <a:pPr marL="914400" lvl="1" indent="-355600" algn="l" rtl="0">
              <a:lnSpc>
                <a:spcPct val="150000"/>
              </a:lnSpc>
              <a:spcBef>
                <a:spcPts val="0"/>
              </a:spcBef>
              <a:spcAft>
                <a:spcPts val="0"/>
              </a:spcAft>
              <a:buClr>
                <a:srgbClr val="888888"/>
              </a:buClr>
              <a:buSzPts val="2000"/>
              <a:buChar char="○"/>
            </a:pPr>
            <a:r>
              <a:rPr lang="en-US"/>
              <a:t>sentence frames</a:t>
            </a:r>
            <a:endParaRPr/>
          </a:p>
          <a:p>
            <a:pPr marL="914400" lvl="1" indent="-355600" algn="l" rtl="0">
              <a:lnSpc>
                <a:spcPct val="150000"/>
              </a:lnSpc>
              <a:spcBef>
                <a:spcPts val="0"/>
              </a:spcBef>
              <a:spcAft>
                <a:spcPts val="0"/>
              </a:spcAft>
              <a:buClr>
                <a:srgbClr val="888888"/>
              </a:buClr>
              <a:buSzPts val="2000"/>
              <a:buChar char="○"/>
            </a:pPr>
            <a:r>
              <a:rPr lang="en-US"/>
              <a:t>modified number of sources</a:t>
            </a:r>
            <a:endParaRPr/>
          </a:p>
        </p:txBody>
      </p:sp>
      <p:sp>
        <p:nvSpPr>
          <p:cNvPr id="212" name="Google Shape;212;gdc2159a379_0_8"/>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a:p>
        </p:txBody>
      </p:sp>
      <p:pic>
        <p:nvPicPr>
          <p:cNvPr id="213" name="Google Shape;213;gdc2159a379_0_8" descr="Graphic of Equality verses Equity"/>
          <p:cNvPicPr preferRelativeResize="0"/>
          <p:nvPr/>
        </p:nvPicPr>
        <p:blipFill>
          <a:blip r:embed="rId3">
            <a:alphaModFix/>
          </a:blip>
          <a:stretch>
            <a:fillRect/>
          </a:stretch>
        </p:blipFill>
        <p:spPr>
          <a:xfrm>
            <a:off x="6832025" y="2412288"/>
            <a:ext cx="5154451" cy="28993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da82ee09ef_1_28"/>
          <p:cNvSpPr txBox="1">
            <a:spLocks noGrp="1"/>
          </p:cNvSpPr>
          <p:nvPr>
            <p:ph type="title"/>
          </p:nvPr>
        </p:nvSpPr>
        <p:spPr>
          <a:xfrm>
            <a:off x="831850" y="1709746"/>
            <a:ext cx="10515600" cy="1781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Identity the Problem</a:t>
            </a:r>
            <a:endParaRPr/>
          </a:p>
        </p:txBody>
      </p:sp>
      <p:sp>
        <p:nvSpPr>
          <p:cNvPr id="220" name="Google Shape;220;gda82ee09ef_1_28"/>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dc2159a379_1_1"/>
          <p:cNvSpPr txBox="1">
            <a:spLocks noGrp="1"/>
          </p:cNvSpPr>
          <p:nvPr>
            <p:ph type="title"/>
          </p:nvPr>
        </p:nvSpPr>
        <p:spPr>
          <a:xfrm>
            <a:off x="436475" y="1853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Expanding Student Thinking: </a:t>
            </a:r>
            <a:r>
              <a:rPr lang="en-US" u="sng">
                <a:solidFill>
                  <a:schemeClr val="hlink"/>
                </a:solidFill>
                <a:hlinkClick r:id="rId3"/>
              </a:rPr>
              <a:t>Hyperdoc</a:t>
            </a:r>
            <a:endParaRPr/>
          </a:p>
        </p:txBody>
      </p:sp>
      <p:sp>
        <p:nvSpPr>
          <p:cNvPr id="227" name="Google Shape;227;gdc2159a379_1_1"/>
          <p:cNvSpPr txBox="1">
            <a:spLocks noGrp="1"/>
          </p:cNvSpPr>
          <p:nvPr>
            <p:ph type="body" idx="1"/>
          </p:nvPr>
        </p:nvSpPr>
        <p:spPr>
          <a:xfrm>
            <a:off x="362325" y="1747400"/>
            <a:ext cx="7259400" cy="4351200"/>
          </a:xfrm>
          <a:prstGeom prst="rect">
            <a:avLst/>
          </a:prstGeom>
        </p:spPr>
        <p:txBody>
          <a:bodyPr spcFirstLastPara="1" wrap="square" lIns="91425" tIns="45700" rIns="91425" bIns="45700" anchor="t" anchorCtr="0">
            <a:normAutofit/>
          </a:bodyPr>
          <a:lstStyle/>
          <a:p>
            <a:pPr marL="0" lvl="0" indent="0" algn="l" rtl="0">
              <a:lnSpc>
                <a:spcPct val="150000"/>
              </a:lnSpc>
              <a:spcBef>
                <a:spcPts val="1000"/>
              </a:spcBef>
              <a:spcAft>
                <a:spcPts val="0"/>
              </a:spcAft>
              <a:buNone/>
            </a:pPr>
            <a:r>
              <a:rPr lang="en-US" sz="3000" b="1"/>
              <a:t>What </a:t>
            </a:r>
            <a:r>
              <a:rPr lang="en-US" sz="30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tools or structures</a:t>
            </a:r>
            <a:r>
              <a:rPr lang="en-US" sz="3000" b="1"/>
              <a:t> do students need in order to identify issues in the community meaningful to them? </a:t>
            </a:r>
            <a:endParaRPr sz="3000" b="1"/>
          </a:p>
          <a:p>
            <a:pPr marL="457200" lvl="0" indent="-342900" algn="l" rtl="0">
              <a:lnSpc>
                <a:spcPct val="150000"/>
              </a:lnSpc>
              <a:spcBef>
                <a:spcPts val="1000"/>
              </a:spcBef>
              <a:spcAft>
                <a:spcPts val="0"/>
              </a:spcAft>
              <a:buClr>
                <a:schemeClr val="dk1"/>
              </a:buClr>
              <a:buSzPts val="1800"/>
              <a:buChar char="●"/>
            </a:pPr>
            <a:r>
              <a:rPr lang="en-US">
                <a:solidFill>
                  <a:schemeClr val="dk1"/>
                </a:solidFill>
              </a:rPr>
              <a:t>Expand on surface level topics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Guided Choice</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Honors Student Experiences</a:t>
            </a:r>
            <a:endParaRPr>
              <a:solidFill>
                <a:schemeClr val="dk1"/>
              </a:solidFill>
            </a:endParaRPr>
          </a:p>
        </p:txBody>
      </p:sp>
      <p:sp>
        <p:nvSpPr>
          <p:cNvPr id="228" name="Google Shape;228;gdc2159a379_1_1"/>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14</a:t>
            </a:fld>
            <a:endParaRPr/>
          </a:p>
        </p:txBody>
      </p:sp>
      <p:pic>
        <p:nvPicPr>
          <p:cNvPr id="229" name="Google Shape;229;gdc2159a379_1_1" descr="Image of student work sheet and hyper doc entitled &quot;Becoming Aware of Community Concerns.&quot;  Chart: Column 1:  Topics: Community Standards, Climate Change, Immigration, Poverty and Huger, Social Justice.  &#10;Column 2:  Specific Challenges, links to infobytes"/>
          <p:cNvPicPr preferRelativeResize="0"/>
          <p:nvPr/>
        </p:nvPicPr>
        <p:blipFill>
          <a:blip r:embed="rId4">
            <a:alphaModFix/>
          </a:blip>
          <a:stretch>
            <a:fillRect/>
          </a:stretch>
        </p:blipFill>
        <p:spPr>
          <a:xfrm>
            <a:off x="7696175" y="1056475"/>
            <a:ext cx="3931793" cy="5042125"/>
          </a:xfrm>
          <a:prstGeom prst="rect">
            <a:avLst/>
          </a:prstGeom>
          <a:noFill/>
          <a:ln w="9525" cap="flat" cmpd="sng">
            <a:solidFill>
              <a:srgbClr val="C22536"/>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dc2159a379_1_14"/>
          <p:cNvSpPr txBox="1">
            <a:spLocks noGrp="1"/>
          </p:cNvSpPr>
          <p:nvPr>
            <p:ph type="title"/>
          </p:nvPr>
        </p:nvSpPr>
        <p:spPr>
          <a:xfrm>
            <a:off x="436475" y="1853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Getting Specific: Chalk Talk</a:t>
            </a:r>
            <a:endParaRPr/>
          </a:p>
        </p:txBody>
      </p:sp>
      <p:sp>
        <p:nvSpPr>
          <p:cNvPr id="236" name="Google Shape;236;gdc2159a379_1_14"/>
          <p:cNvSpPr txBox="1">
            <a:spLocks noGrp="1"/>
          </p:cNvSpPr>
          <p:nvPr>
            <p:ph type="body" idx="1"/>
          </p:nvPr>
        </p:nvSpPr>
        <p:spPr>
          <a:xfrm>
            <a:off x="362325" y="1747400"/>
            <a:ext cx="7773900" cy="4351200"/>
          </a:xfrm>
          <a:prstGeom prst="rect">
            <a:avLst/>
          </a:prstGeom>
        </p:spPr>
        <p:txBody>
          <a:bodyPr spcFirstLastPara="1" wrap="square" lIns="91425" tIns="45700" rIns="91425" bIns="45700" anchor="t" anchorCtr="0">
            <a:normAutofit/>
          </a:bodyPr>
          <a:lstStyle/>
          <a:p>
            <a:pPr marL="0" lvl="0" indent="0" algn="l" rtl="0">
              <a:lnSpc>
                <a:spcPct val="150000"/>
              </a:lnSpc>
              <a:spcBef>
                <a:spcPts val="1000"/>
              </a:spcBef>
              <a:spcAft>
                <a:spcPts val="0"/>
              </a:spcAft>
              <a:buNone/>
            </a:pPr>
            <a:r>
              <a:rPr lang="en-US" sz="3000" b="1"/>
              <a:t>What </a:t>
            </a:r>
            <a:r>
              <a:rPr lang="en-US" sz="30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tools or structures</a:t>
            </a:r>
            <a:r>
              <a:rPr lang="en-US" sz="3000" b="1"/>
              <a:t> do students need in order to narrow down a topic for research? </a:t>
            </a:r>
            <a:endParaRPr sz="3000" b="1"/>
          </a:p>
          <a:p>
            <a:pPr marL="457200" lvl="0" indent="-342900" algn="l" rtl="0">
              <a:lnSpc>
                <a:spcPct val="150000"/>
              </a:lnSpc>
              <a:spcBef>
                <a:spcPts val="1000"/>
              </a:spcBef>
              <a:spcAft>
                <a:spcPts val="0"/>
              </a:spcAft>
              <a:buClr>
                <a:schemeClr val="dk1"/>
              </a:buClr>
              <a:buSzPts val="1800"/>
              <a:buChar char="●"/>
            </a:pPr>
            <a:r>
              <a:rPr lang="en-US">
                <a:solidFill>
                  <a:schemeClr val="dk1"/>
                </a:solidFill>
              </a:rPr>
              <a:t>Share thoughts with classmates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Making Thinking Visible</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Narrow Topics</a:t>
            </a:r>
            <a:endParaRPr>
              <a:solidFill>
                <a:schemeClr val="dk1"/>
              </a:solidFill>
            </a:endParaRPr>
          </a:p>
        </p:txBody>
      </p:sp>
      <p:sp>
        <p:nvSpPr>
          <p:cNvPr id="237" name="Google Shape;237;gdc2159a379_1_14"/>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15</a:t>
            </a:fld>
            <a:endParaRPr/>
          </a:p>
        </p:txBody>
      </p:sp>
      <p:pic>
        <p:nvPicPr>
          <p:cNvPr id="238" name="Google Shape;238;gdc2159a379_1_14" descr="Image #1:  Two girls sitting at desk writing on a chart paper."/>
          <p:cNvPicPr preferRelativeResize="0"/>
          <p:nvPr/>
        </p:nvPicPr>
        <p:blipFill>
          <a:blip r:embed="rId3">
            <a:alphaModFix/>
          </a:blip>
          <a:stretch>
            <a:fillRect/>
          </a:stretch>
        </p:blipFill>
        <p:spPr>
          <a:xfrm>
            <a:off x="8318502" y="374075"/>
            <a:ext cx="3387423" cy="2540575"/>
          </a:xfrm>
          <a:prstGeom prst="rect">
            <a:avLst/>
          </a:prstGeom>
          <a:noFill/>
          <a:ln w="9525" cap="flat" cmpd="sng">
            <a:solidFill>
              <a:srgbClr val="C22536"/>
            </a:solidFill>
            <a:prstDash val="solid"/>
            <a:round/>
            <a:headEnd type="none" w="sm" len="sm"/>
            <a:tailEnd type="none" w="sm" len="sm"/>
          </a:ln>
        </p:spPr>
      </p:pic>
      <p:pic>
        <p:nvPicPr>
          <p:cNvPr id="239" name="Google Shape;239;gdc2159a379_1_14" descr="Image #2:  Poster Titled &quot;Environment and Climate Change&quot; with student writing"/>
          <p:cNvPicPr preferRelativeResize="0"/>
          <p:nvPr/>
        </p:nvPicPr>
        <p:blipFill>
          <a:blip r:embed="rId4">
            <a:alphaModFix/>
          </a:blip>
          <a:stretch>
            <a:fillRect/>
          </a:stretch>
        </p:blipFill>
        <p:spPr>
          <a:xfrm>
            <a:off x="8647763" y="3105150"/>
            <a:ext cx="2728911" cy="3638548"/>
          </a:xfrm>
          <a:prstGeom prst="rect">
            <a:avLst/>
          </a:prstGeom>
          <a:noFill/>
          <a:ln w="9525" cap="flat" cmpd="sng">
            <a:solidFill>
              <a:srgbClr val="C22536"/>
            </a:solidFill>
            <a:prstDash val="solid"/>
            <a:round/>
            <a:headEnd type="none" w="sm" len="sm"/>
            <a:tailEnd type="none" w="sm" len="sm"/>
          </a:ln>
        </p:spPr>
      </p:pic>
      <p:sp>
        <p:nvSpPr>
          <p:cNvPr id="240" name="Google Shape;240;gdc2159a379_1_14" descr="circle covering student face for protection"/>
          <p:cNvSpPr/>
          <p:nvPr/>
        </p:nvSpPr>
        <p:spPr>
          <a:xfrm>
            <a:off x="8776799" y="817025"/>
            <a:ext cx="474300" cy="5439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gdc2159a379_1_14" descr="circle covering student face for protection"/>
          <p:cNvSpPr/>
          <p:nvPr/>
        </p:nvSpPr>
        <p:spPr>
          <a:xfrm>
            <a:off x="10809324" y="967175"/>
            <a:ext cx="474300" cy="5439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da82ee09ef_1_7"/>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Analyze and Evaluate Solutions</a:t>
            </a:r>
            <a:endParaRPr/>
          </a:p>
        </p:txBody>
      </p:sp>
      <p:sp>
        <p:nvSpPr>
          <p:cNvPr id="248" name="Google Shape;248;gda82ee09ef_1_7"/>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49" name="Google Shape;249;gda82ee09ef_1_7"/>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53"/>
        <p:cNvGrpSpPr/>
        <p:nvPr/>
      </p:nvGrpSpPr>
      <p:grpSpPr>
        <a:xfrm>
          <a:off x="0" y="0"/>
          <a:ext cx="0" cy="0"/>
          <a:chOff x="0" y="0"/>
          <a:chExt cx="0" cy="0"/>
        </a:xfrm>
      </p:grpSpPr>
      <p:sp>
        <p:nvSpPr>
          <p:cNvPr id="254" name="Google Shape;254;gdb841f4f80_0_7"/>
          <p:cNvSpPr txBox="1">
            <a:spLocks noGrp="1"/>
          </p:cNvSpPr>
          <p:nvPr>
            <p:ph type="title"/>
          </p:nvPr>
        </p:nvSpPr>
        <p:spPr>
          <a:xfrm>
            <a:off x="115133" y="0"/>
            <a:ext cx="11835900" cy="7635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latin typeface="Abril Fatface"/>
                <a:ea typeface="Abril Fatface"/>
                <a:cs typeface="Abril Fatface"/>
                <a:sym typeface="Abril Fatface"/>
              </a:rPr>
              <a:t>#1) Examining Alternatives- </a:t>
            </a:r>
            <a:r>
              <a:rPr lang="en-US" sz="2400">
                <a:solidFill>
                  <a:schemeClr val="dk2"/>
                </a:solidFill>
                <a:latin typeface="Abril Fatface"/>
                <a:ea typeface="Abril Fatface"/>
                <a:cs typeface="Abril Fatface"/>
                <a:sym typeface="Abril Fatface"/>
              </a:rPr>
              <a:t>What is already being done by others? </a:t>
            </a:r>
            <a:endParaRPr>
              <a:latin typeface="Abril Fatface"/>
              <a:ea typeface="Abril Fatface"/>
              <a:cs typeface="Abril Fatface"/>
              <a:sym typeface="Abril Fatface"/>
            </a:endParaRPr>
          </a:p>
        </p:txBody>
      </p:sp>
      <p:graphicFrame>
        <p:nvGraphicFramePr>
          <p:cNvPr id="255" name="Google Shape;255;gdb841f4f80_0_7" descr="Policy Title/Time Period/Type of Policy"/>
          <p:cNvGraphicFramePr/>
          <p:nvPr>
            <p:extLst>
              <p:ext uri="{D42A27DB-BD31-4B8C-83A1-F6EECF244321}">
                <p14:modId xmlns:p14="http://schemas.microsoft.com/office/powerpoint/2010/main" val="322072130"/>
              </p:ext>
            </p:extLst>
          </p:nvPr>
        </p:nvGraphicFramePr>
        <p:xfrm>
          <a:off x="369100" y="763600"/>
          <a:ext cx="11453750" cy="1049375"/>
        </p:xfrm>
        <a:graphic>
          <a:graphicData uri="http://schemas.openxmlformats.org/drawingml/2006/table">
            <a:tbl>
              <a:tblPr firstRow="1">
                <a:noFill/>
                <a:tableStyleId>{491E4F83-4649-4BBD-B7C4-3DD03EF94889}</a:tableStyleId>
              </a:tblPr>
              <a:tblGrid>
                <a:gridCol w="3982025">
                  <a:extLst>
                    <a:ext uri="{9D8B030D-6E8A-4147-A177-3AD203B41FA5}">
                      <a16:colId xmlns:a16="http://schemas.microsoft.com/office/drawing/2014/main" val="20000"/>
                    </a:ext>
                  </a:extLst>
                </a:gridCol>
                <a:gridCol w="3653800">
                  <a:extLst>
                    <a:ext uri="{9D8B030D-6E8A-4147-A177-3AD203B41FA5}">
                      <a16:colId xmlns:a16="http://schemas.microsoft.com/office/drawing/2014/main" val="20001"/>
                    </a:ext>
                  </a:extLst>
                </a:gridCol>
                <a:gridCol w="3817925">
                  <a:extLst>
                    <a:ext uri="{9D8B030D-6E8A-4147-A177-3AD203B41FA5}">
                      <a16:colId xmlns:a16="http://schemas.microsoft.com/office/drawing/2014/main" val="20002"/>
                    </a:ext>
                  </a:extLst>
                </a:gridCol>
              </a:tblGrid>
              <a:tr h="1049375">
                <a:tc>
                  <a:txBody>
                    <a:bodyPr/>
                    <a:lstStyle/>
                    <a:p>
                      <a:pPr marL="0" lvl="0" indent="0" algn="ctr" rtl="0">
                        <a:lnSpc>
                          <a:spcPct val="115000"/>
                        </a:lnSpc>
                        <a:spcBef>
                          <a:spcPts val="0"/>
                        </a:spcBef>
                        <a:spcAft>
                          <a:spcPts val="2100"/>
                        </a:spcAft>
                        <a:buClr>
                          <a:schemeClr val="dk1"/>
                        </a:buClr>
                        <a:buSzPts val="1500"/>
                        <a:buFont typeface="Arial"/>
                        <a:buNone/>
                      </a:pPr>
                      <a:r>
                        <a:rPr lang="en-US" sz="1600" b="1">
                          <a:solidFill>
                            <a:srgbClr val="FF0000"/>
                          </a:solidFill>
                          <a:latin typeface="Questrial"/>
                          <a:ea typeface="Questrial"/>
                          <a:cs typeface="Questrial"/>
                          <a:sym typeface="Questrial"/>
                        </a:rPr>
                        <a:t>Policy  Title (add hyperlink to website): </a:t>
                      </a:r>
                      <a:br>
                        <a:rPr lang="en-US" sz="1600" b="1">
                          <a:solidFill>
                            <a:srgbClr val="FF0000"/>
                          </a:solidFill>
                          <a:latin typeface="Questrial"/>
                          <a:ea typeface="Questrial"/>
                          <a:cs typeface="Questrial"/>
                          <a:sym typeface="Questrial"/>
                        </a:rPr>
                      </a:br>
                      <a:endParaRPr sz="1600" b="1">
                        <a:latin typeface="Questrial"/>
                        <a:ea typeface="Questrial"/>
                        <a:cs typeface="Questrial"/>
                        <a:sym typeface="Questrial"/>
                      </a:endParaRPr>
                    </a:p>
                  </a:txBody>
                  <a:tcPr marL="121900" marR="121900" marT="121900" marB="121900">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2100"/>
                        </a:spcAft>
                        <a:buNone/>
                      </a:pPr>
                      <a:r>
                        <a:rPr lang="en-US" sz="1600" b="1">
                          <a:latin typeface="Questrial"/>
                          <a:ea typeface="Questrial"/>
                          <a:cs typeface="Questrial"/>
                          <a:sym typeface="Questrial"/>
                        </a:rPr>
                        <a:t>Time Period (choose one) : </a:t>
                      </a:r>
                      <a:br>
                        <a:rPr lang="en-US" sz="1600" b="1">
                          <a:latin typeface="Questrial"/>
                          <a:ea typeface="Questrial"/>
                          <a:cs typeface="Questrial"/>
                          <a:sym typeface="Questrial"/>
                        </a:rPr>
                      </a:br>
                      <a:r>
                        <a:rPr lang="en-US" sz="1600" b="1" i="1">
                          <a:latin typeface="Questrial"/>
                          <a:ea typeface="Questrial"/>
                          <a:cs typeface="Questrial"/>
                          <a:sym typeface="Questrial"/>
                        </a:rPr>
                        <a:t>past, present</a:t>
                      </a:r>
                      <a:endParaRPr sz="1600" b="1" i="1">
                        <a:latin typeface="Questrial"/>
                        <a:ea typeface="Questrial"/>
                        <a:cs typeface="Questrial"/>
                        <a:sym typeface="Questrial"/>
                      </a:endParaRPr>
                    </a:p>
                  </a:txBody>
                  <a:tcPr marL="121900" marR="121900" marT="121900" marB="121900">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2100"/>
                        </a:spcAft>
                        <a:buNone/>
                      </a:pPr>
                      <a:r>
                        <a:rPr lang="en-US" sz="1600" b="1" dirty="0">
                          <a:latin typeface="Questrial"/>
                          <a:ea typeface="Questrial"/>
                          <a:cs typeface="Questrial"/>
                          <a:sym typeface="Questrial"/>
                        </a:rPr>
                        <a:t>Type of Policy (choose one) : </a:t>
                      </a:r>
                      <a:br>
                        <a:rPr lang="en-US" sz="1600" b="1" dirty="0">
                          <a:latin typeface="Questrial"/>
                          <a:ea typeface="Questrial"/>
                          <a:cs typeface="Questrial"/>
                          <a:sym typeface="Questrial"/>
                        </a:rPr>
                      </a:br>
                      <a:r>
                        <a:rPr lang="en-US" sz="1600" b="1" i="1" dirty="0">
                          <a:latin typeface="Questrial"/>
                          <a:ea typeface="Questrial"/>
                          <a:cs typeface="Questrial"/>
                          <a:sym typeface="Questrial"/>
                        </a:rPr>
                        <a:t>local, state, national, international </a:t>
                      </a:r>
                      <a:endParaRPr sz="1600" b="1" i="1" dirty="0">
                        <a:latin typeface="Questrial"/>
                        <a:ea typeface="Questrial"/>
                        <a:cs typeface="Questrial"/>
                        <a:sym typeface="Questrial"/>
                      </a:endParaRPr>
                    </a:p>
                  </a:txBody>
                  <a:tcPr marL="121900" marR="121900" marT="121900" marB="121900">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56" name="Google Shape;256;gdb841f4f80_0_7" descr="graphic organizer"/>
          <p:cNvGraphicFramePr/>
          <p:nvPr>
            <p:extLst>
              <p:ext uri="{D42A27DB-BD31-4B8C-83A1-F6EECF244321}">
                <p14:modId xmlns:p14="http://schemas.microsoft.com/office/powerpoint/2010/main" val="2326457975"/>
              </p:ext>
            </p:extLst>
          </p:nvPr>
        </p:nvGraphicFramePr>
        <p:xfrm>
          <a:off x="369083" y="2125004"/>
          <a:ext cx="11453800" cy="4631825"/>
        </p:xfrm>
        <a:graphic>
          <a:graphicData uri="http://schemas.openxmlformats.org/drawingml/2006/table">
            <a:tbl>
              <a:tblPr firstRow="1">
                <a:noFill/>
                <a:tableStyleId>{491E4F83-4649-4BBD-B7C4-3DD03EF94889}</a:tableStyleId>
              </a:tblPr>
              <a:tblGrid>
                <a:gridCol w="5726900">
                  <a:extLst>
                    <a:ext uri="{9D8B030D-6E8A-4147-A177-3AD203B41FA5}">
                      <a16:colId xmlns:a16="http://schemas.microsoft.com/office/drawing/2014/main" val="20000"/>
                    </a:ext>
                  </a:extLst>
                </a:gridCol>
                <a:gridCol w="5726900">
                  <a:extLst>
                    <a:ext uri="{9D8B030D-6E8A-4147-A177-3AD203B41FA5}">
                      <a16:colId xmlns:a16="http://schemas.microsoft.com/office/drawing/2014/main" val="20001"/>
                    </a:ext>
                  </a:extLst>
                </a:gridCol>
              </a:tblGrid>
              <a:tr h="1210925">
                <a:tc gridSpan="2">
                  <a:txBody>
                    <a:bodyPr/>
                    <a:lstStyle/>
                    <a:p>
                      <a:pPr marL="0" lvl="0" indent="0" algn="l" rtl="0">
                        <a:spcBef>
                          <a:spcPts val="0"/>
                        </a:spcBef>
                        <a:spcAft>
                          <a:spcPts val="0"/>
                        </a:spcAft>
                        <a:buNone/>
                      </a:pPr>
                      <a:r>
                        <a:rPr lang="en-US" sz="1900" b="1" dirty="0">
                          <a:solidFill>
                            <a:schemeClr val="dk1"/>
                          </a:solidFill>
                          <a:latin typeface="Questrial"/>
                          <a:ea typeface="Questrial"/>
                          <a:cs typeface="Questrial"/>
                          <a:sym typeface="Questrial"/>
                        </a:rPr>
                        <a:t>Explain the Policy</a:t>
                      </a:r>
                      <a:r>
                        <a:rPr lang="en-US" sz="1900" dirty="0">
                          <a:solidFill>
                            <a:schemeClr val="dk1"/>
                          </a:solidFill>
                          <a:latin typeface="Questrial"/>
                          <a:ea typeface="Questrial"/>
                          <a:cs typeface="Questrial"/>
                          <a:sym typeface="Questrial"/>
                        </a:rPr>
                        <a:t>:  </a:t>
                      </a:r>
                      <a:r>
                        <a:rPr lang="en-US" sz="1700" dirty="0">
                          <a:solidFill>
                            <a:schemeClr val="dk1"/>
                          </a:solidFill>
                          <a:latin typeface="Trebuchet MS"/>
                          <a:ea typeface="Trebuchet MS"/>
                          <a:cs typeface="Trebuchet MS"/>
                          <a:sym typeface="Trebuchet MS"/>
                        </a:rPr>
                        <a:t>What is being done?</a:t>
                      </a:r>
                      <a:endParaRPr sz="2400" dirty="0"/>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209975">
                <a:tc>
                  <a:txBody>
                    <a:bodyPr/>
                    <a:lstStyle/>
                    <a:p>
                      <a:pPr marL="0" lvl="0" indent="0" algn="l" rtl="0">
                        <a:lnSpc>
                          <a:spcPct val="115000"/>
                        </a:lnSpc>
                        <a:spcBef>
                          <a:spcPts val="0"/>
                        </a:spcBef>
                        <a:spcAft>
                          <a:spcPts val="2100"/>
                        </a:spcAft>
                        <a:buNone/>
                      </a:pPr>
                      <a:r>
                        <a:rPr lang="en-US" sz="1900" b="1">
                          <a:solidFill>
                            <a:schemeClr val="dk1"/>
                          </a:solidFill>
                          <a:latin typeface="Questrial"/>
                          <a:ea typeface="Questrial"/>
                          <a:cs typeface="Questrial"/>
                          <a:sym typeface="Questrial"/>
                        </a:rPr>
                        <a:t>Advantages of this policy=</a:t>
                      </a:r>
                      <a:r>
                        <a:rPr lang="en-US" sz="1200" b="1" i="1">
                          <a:solidFill>
                            <a:schemeClr val="dk1"/>
                          </a:solidFill>
                          <a:latin typeface="Trebuchet MS"/>
                          <a:ea typeface="Trebuchet MS"/>
                          <a:cs typeface="Trebuchet MS"/>
                          <a:sym typeface="Trebuchet MS"/>
                        </a:rPr>
                        <a:t>Do they have good intentions? How are they trying to make those happen? Is any of it working even a little bit?</a:t>
                      </a:r>
                      <a:endParaRPr sz="1900"/>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2100"/>
                        </a:spcAft>
                        <a:buNone/>
                      </a:pPr>
                      <a:r>
                        <a:rPr lang="en-US" sz="1900" b="1">
                          <a:solidFill>
                            <a:schemeClr val="dk1"/>
                          </a:solidFill>
                          <a:latin typeface="Questrial"/>
                          <a:ea typeface="Questrial"/>
                          <a:cs typeface="Questrial"/>
                          <a:sym typeface="Questrial"/>
                        </a:rPr>
                        <a:t>Disadvantages of this policy=</a:t>
                      </a:r>
                      <a:r>
                        <a:rPr lang="en-US" sz="1200" b="1" i="1">
                          <a:solidFill>
                            <a:schemeClr val="dk1"/>
                          </a:solidFill>
                          <a:latin typeface="Trebuchet MS"/>
                          <a:ea typeface="Trebuchet MS"/>
                          <a:cs typeface="Trebuchet MS"/>
                          <a:sym typeface="Trebuchet MS"/>
                        </a:rPr>
                        <a:t>What isn’t working about this plan so far? Why is it not as effective as they might have hoped? Who/what is standing in the way? </a:t>
                      </a:r>
                      <a:endParaRPr sz="1900"/>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10925">
                <a:tc gridSpan="2">
                  <a:txBody>
                    <a:bodyPr/>
                    <a:lstStyle/>
                    <a:p>
                      <a:pPr marL="0" lvl="0" indent="0" algn="l" rtl="0">
                        <a:lnSpc>
                          <a:spcPct val="115000"/>
                        </a:lnSpc>
                        <a:spcBef>
                          <a:spcPts val="0"/>
                        </a:spcBef>
                        <a:spcAft>
                          <a:spcPts val="2100"/>
                        </a:spcAft>
                        <a:buNone/>
                      </a:pPr>
                      <a:r>
                        <a:rPr lang="en-US" sz="1900" b="1" dirty="0">
                          <a:solidFill>
                            <a:schemeClr val="dk1"/>
                          </a:solidFill>
                          <a:latin typeface="Questrial"/>
                          <a:ea typeface="Questrial"/>
                          <a:cs typeface="Questrial"/>
                          <a:sym typeface="Questrial"/>
                        </a:rPr>
                        <a:t>Controversies / Disagreements about this policy=</a:t>
                      </a:r>
                      <a:endParaRPr sz="1900" dirty="0"/>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60"/>
        <p:cNvGrpSpPr/>
        <p:nvPr/>
      </p:nvGrpSpPr>
      <p:grpSpPr>
        <a:xfrm>
          <a:off x="0" y="0"/>
          <a:ext cx="0" cy="0"/>
          <a:chOff x="0" y="0"/>
          <a:chExt cx="0" cy="0"/>
        </a:xfrm>
      </p:grpSpPr>
      <p:sp>
        <p:nvSpPr>
          <p:cNvPr id="261" name="Google Shape;261;gdb841f4f80_0_62"/>
          <p:cNvSpPr txBox="1">
            <a:spLocks noGrp="1"/>
          </p:cNvSpPr>
          <p:nvPr>
            <p:ph type="title"/>
          </p:nvPr>
        </p:nvSpPr>
        <p:spPr>
          <a:xfrm>
            <a:off x="115133" y="0"/>
            <a:ext cx="118359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Abril Fatface"/>
                <a:ea typeface="Abril Fatface"/>
                <a:cs typeface="Abril Fatface"/>
                <a:sym typeface="Abril Fatface"/>
              </a:rPr>
              <a:t>Model- </a:t>
            </a:r>
            <a:r>
              <a:rPr lang="en-US" sz="2400">
                <a:solidFill>
                  <a:schemeClr val="dk2"/>
                </a:solidFill>
                <a:latin typeface="Abril Fatface"/>
                <a:ea typeface="Abril Fatface"/>
                <a:cs typeface="Abril Fatface"/>
                <a:sym typeface="Abril Fatface"/>
              </a:rPr>
              <a:t>What is already being done by others? </a:t>
            </a:r>
            <a:endParaRPr>
              <a:latin typeface="Abril Fatface"/>
              <a:ea typeface="Abril Fatface"/>
              <a:cs typeface="Abril Fatface"/>
              <a:sym typeface="Abril Fatface"/>
            </a:endParaRPr>
          </a:p>
        </p:txBody>
      </p:sp>
      <p:graphicFrame>
        <p:nvGraphicFramePr>
          <p:cNvPr id="262" name="Google Shape;262;gdb841f4f80_0_62" descr="model graphic organizer"/>
          <p:cNvGraphicFramePr/>
          <p:nvPr>
            <p:extLst>
              <p:ext uri="{D42A27DB-BD31-4B8C-83A1-F6EECF244321}">
                <p14:modId xmlns:p14="http://schemas.microsoft.com/office/powerpoint/2010/main" val="1842373702"/>
              </p:ext>
            </p:extLst>
          </p:nvPr>
        </p:nvGraphicFramePr>
        <p:xfrm>
          <a:off x="369100" y="763600"/>
          <a:ext cx="11453750" cy="926525"/>
        </p:xfrm>
        <a:graphic>
          <a:graphicData uri="http://schemas.openxmlformats.org/drawingml/2006/table">
            <a:tbl>
              <a:tblPr firstRow="1">
                <a:noFill/>
                <a:tableStyleId>{491E4F83-4649-4BBD-B7C4-3DD03EF94889}</a:tableStyleId>
              </a:tblPr>
              <a:tblGrid>
                <a:gridCol w="3982025">
                  <a:extLst>
                    <a:ext uri="{9D8B030D-6E8A-4147-A177-3AD203B41FA5}">
                      <a16:colId xmlns:a16="http://schemas.microsoft.com/office/drawing/2014/main" val="20000"/>
                    </a:ext>
                  </a:extLst>
                </a:gridCol>
                <a:gridCol w="3653800">
                  <a:extLst>
                    <a:ext uri="{9D8B030D-6E8A-4147-A177-3AD203B41FA5}">
                      <a16:colId xmlns:a16="http://schemas.microsoft.com/office/drawing/2014/main" val="20001"/>
                    </a:ext>
                  </a:extLst>
                </a:gridCol>
                <a:gridCol w="3817925">
                  <a:extLst>
                    <a:ext uri="{9D8B030D-6E8A-4147-A177-3AD203B41FA5}">
                      <a16:colId xmlns:a16="http://schemas.microsoft.com/office/drawing/2014/main" val="20002"/>
                    </a:ext>
                  </a:extLst>
                </a:gridCol>
              </a:tblGrid>
              <a:tr h="926525">
                <a:tc>
                  <a:txBody>
                    <a:bodyPr/>
                    <a:lstStyle/>
                    <a:p>
                      <a:pPr marL="0" lvl="0" indent="0" algn="ctr" rtl="0">
                        <a:lnSpc>
                          <a:spcPct val="115000"/>
                        </a:lnSpc>
                        <a:spcBef>
                          <a:spcPts val="0"/>
                        </a:spcBef>
                        <a:spcAft>
                          <a:spcPts val="0"/>
                        </a:spcAft>
                        <a:buClr>
                          <a:schemeClr val="dk1"/>
                        </a:buClr>
                        <a:buSzPts val="1500"/>
                        <a:buFont typeface="Arial"/>
                        <a:buNone/>
                      </a:pPr>
                      <a:r>
                        <a:rPr lang="en-US" sz="1600" b="1">
                          <a:solidFill>
                            <a:srgbClr val="FF0000"/>
                          </a:solidFill>
                          <a:latin typeface="Questrial"/>
                          <a:ea typeface="Questrial"/>
                          <a:cs typeface="Questrial"/>
                          <a:sym typeface="Questrial"/>
                        </a:rPr>
                        <a:t>Policy  Title: </a:t>
                      </a:r>
                      <a:br>
                        <a:rPr lang="en-US" sz="1600" b="1">
                          <a:solidFill>
                            <a:srgbClr val="FF0000"/>
                          </a:solidFill>
                          <a:latin typeface="Questrial"/>
                          <a:ea typeface="Questrial"/>
                          <a:cs typeface="Questrial"/>
                          <a:sym typeface="Questrial"/>
                        </a:rPr>
                      </a:br>
                      <a:r>
                        <a:rPr lang="en-US" sz="1900" b="1">
                          <a:latin typeface="Questrial"/>
                          <a:ea typeface="Questrial"/>
                          <a:cs typeface="Questrial"/>
                          <a:sym typeface="Questrial"/>
                        </a:rPr>
                        <a:t>Fairdon Pool Policy</a:t>
                      </a:r>
                      <a:endParaRPr sz="1600" b="1">
                        <a:latin typeface="Questrial"/>
                        <a:ea typeface="Questrial"/>
                        <a:cs typeface="Questrial"/>
                        <a:sym typeface="Questrial"/>
                      </a:endParaRPr>
                    </a:p>
                  </a:txBody>
                  <a:tcPr marL="121900" marR="121900" marT="121900" marB="121900">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b="1">
                          <a:latin typeface="Questrial"/>
                          <a:ea typeface="Questrial"/>
                          <a:cs typeface="Questrial"/>
                          <a:sym typeface="Questrial"/>
                        </a:rPr>
                        <a:t>Time Period (choose one) : </a:t>
                      </a:r>
                      <a:br>
                        <a:rPr lang="en-US" sz="1600" b="1">
                          <a:latin typeface="Questrial"/>
                          <a:ea typeface="Questrial"/>
                          <a:cs typeface="Questrial"/>
                          <a:sym typeface="Questrial"/>
                        </a:rPr>
                      </a:br>
                      <a:r>
                        <a:rPr lang="en-US" sz="1600" b="1" i="1">
                          <a:latin typeface="Questrial"/>
                          <a:ea typeface="Questrial"/>
                          <a:cs typeface="Questrial"/>
                          <a:sym typeface="Questrial"/>
                        </a:rPr>
                        <a:t>past, </a:t>
                      </a:r>
                      <a:r>
                        <a:rPr lang="en-US" sz="1600" b="1" i="1">
                          <a:highlight>
                            <a:srgbClr val="FFFFFF"/>
                          </a:highlight>
                          <a:latin typeface="Questrial"/>
                          <a:ea typeface="Questrial"/>
                          <a:cs typeface="Questrial"/>
                          <a:sym typeface="Questrial"/>
                        </a:rPr>
                        <a:t>present</a:t>
                      </a:r>
                      <a:endParaRPr sz="1600" b="1" i="1">
                        <a:highlight>
                          <a:srgbClr val="FFFFFF"/>
                        </a:highlight>
                        <a:latin typeface="Questrial"/>
                        <a:ea typeface="Questrial"/>
                        <a:cs typeface="Questrial"/>
                        <a:sym typeface="Questrial"/>
                      </a:endParaRPr>
                    </a:p>
                  </a:txBody>
                  <a:tcPr marL="121900" marR="121900" marT="121900" marB="121900">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b="1" dirty="0">
                          <a:latin typeface="Questrial"/>
                          <a:ea typeface="Questrial"/>
                          <a:cs typeface="Questrial"/>
                          <a:sym typeface="Questrial"/>
                        </a:rPr>
                        <a:t>Type of Policy (choose one) : </a:t>
                      </a:r>
                      <a:br>
                        <a:rPr lang="en-US" sz="1600" b="1" dirty="0">
                          <a:latin typeface="Questrial"/>
                          <a:ea typeface="Questrial"/>
                          <a:cs typeface="Questrial"/>
                          <a:sym typeface="Questrial"/>
                        </a:rPr>
                      </a:br>
                      <a:r>
                        <a:rPr lang="en-US" sz="1600" b="1" i="1" dirty="0">
                          <a:highlight>
                            <a:srgbClr val="FFFFFF"/>
                          </a:highlight>
                          <a:latin typeface="Questrial"/>
                          <a:ea typeface="Questrial"/>
                          <a:cs typeface="Questrial"/>
                          <a:sym typeface="Questrial"/>
                        </a:rPr>
                        <a:t>local</a:t>
                      </a:r>
                      <a:r>
                        <a:rPr lang="en-US" sz="1600" b="1" i="1" dirty="0">
                          <a:latin typeface="Questrial"/>
                          <a:ea typeface="Questrial"/>
                          <a:cs typeface="Questrial"/>
                          <a:sym typeface="Questrial"/>
                        </a:rPr>
                        <a:t>, state, national, international </a:t>
                      </a:r>
                      <a:endParaRPr sz="1600" b="1" i="1" dirty="0">
                        <a:latin typeface="Questrial"/>
                        <a:ea typeface="Questrial"/>
                        <a:cs typeface="Questrial"/>
                        <a:sym typeface="Questrial"/>
                      </a:endParaRPr>
                    </a:p>
                  </a:txBody>
                  <a:tcPr marL="121900" marR="121900" marT="121900" marB="121900">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63" name="Google Shape;263;gdb841f4f80_0_62" descr="model graphic organizer"/>
          <p:cNvGraphicFramePr/>
          <p:nvPr>
            <p:extLst>
              <p:ext uri="{D42A27DB-BD31-4B8C-83A1-F6EECF244321}">
                <p14:modId xmlns:p14="http://schemas.microsoft.com/office/powerpoint/2010/main" val="3557583740"/>
              </p:ext>
            </p:extLst>
          </p:nvPr>
        </p:nvGraphicFramePr>
        <p:xfrm>
          <a:off x="369083" y="1886601"/>
          <a:ext cx="11453800" cy="4801385"/>
        </p:xfrm>
        <a:graphic>
          <a:graphicData uri="http://schemas.openxmlformats.org/drawingml/2006/table">
            <a:tbl>
              <a:tblPr firstRow="1">
                <a:noFill/>
                <a:tableStyleId>{491E4F83-4649-4BBD-B7C4-3DD03EF94889}</a:tableStyleId>
              </a:tblPr>
              <a:tblGrid>
                <a:gridCol w="5726900">
                  <a:extLst>
                    <a:ext uri="{9D8B030D-6E8A-4147-A177-3AD203B41FA5}">
                      <a16:colId xmlns:a16="http://schemas.microsoft.com/office/drawing/2014/main" val="20000"/>
                    </a:ext>
                  </a:extLst>
                </a:gridCol>
                <a:gridCol w="5726900">
                  <a:extLst>
                    <a:ext uri="{9D8B030D-6E8A-4147-A177-3AD203B41FA5}">
                      <a16:colId xmlns:a16="http://schemas.microsoft.com/office/drawing/2014/main" val="20001"/>
                    </a:ext>
                  </a:extLst>
                </a:gridCol>
              </a:tblGrid>
              <a:tr h="1725325">
                <a:tc gridSpan="2">
                  <a:txBody>
                    <a:bodyPr/>
                    <a:lstStyle/>
                    <a:p>
                      <a:pPr marL="0" lvl="0" indent="0" algn="l" rtl="0">
                        <a:spcBef>
                          <a:spcPts val="0"/>
                        </a:spcBef>
                        <a:spcAft>
                          <a:spcPts val="0"/>
                        </a:spcAft>
                        <a:buNone/>
                      </a:pPr>
                      <a:r>
                        <a:rPr lang="en-US" sz="1900" b="1" dirty="0">
                          <a:solidFill>
                            <a:schemeClr val="dk1"/>
                          </a:solidFill>
                          <a:latin typeface="Questrial"/>
                          <a:ea typeface="Questrial"/>
                          <a:cs typeface="Questrial"/>
                          <a:sym typeface="Questrial"/>
                        </a:rPr>
                        <a:t>Explain the Policy</a:t>
                      </a:r>
                      <a:r>
                        <a:rPr lang="en-US" sz="1900" dirty="0">
                          <a:solidFill>
                            <a:schemeClr val="dk1"/>
                          </a:solidFill>
                          <a:latin typeface="Questrial"/>
                          <a:ea typeface="Questrial"/>
                          <a:cs typeface="Questrial"/>
                          <a:sym typeface="Questrial"/>
                        </a:rPr>
                        <a:t>:  </a:t>
                      </a:r>
                      <a:r>
                        <a:rPr lang="en-US" sz="1700" dirty="0">
                          <a:solidFill>
                            <a:schemeClr val="dk1"/>
                          </a:solidFill>
                          <a:latin typeface="Trebuchet MS"/>
                          <a:ea typeface="Trebuchet MS"/>
                          <a:cs typeface="Trebuchet MS"/>
                          <a:sym typeface="Trebuchet MS"/>
                        </a:rPr>
                        <a:t>What is being done?</a:t>
                      </a:r>
                      <a:endParaRPr sz="1700" dirty="0">
                        <a:solidFill>
                          <a:schemeClr val="dk1"/>
                        </a:solidFill>
                        <a:latin typeface="Trebuchet MS"/>
                        <a:ea typeface="Trebuchet MS"/>
                        <a:cs typeface="Trebuchet MS"/>
                        <a:sym typeface="Trebuchet MS"/>
                      </a:endParaRPr>
                    </a:p>
                    <a:p>
                      <a:pPr marL="609600" lvl="0" indent="-304800" algn="l" rtl="0">
                        <a:lnSpc>
                          <a:spcPct val="115000"/>
                        </a:lnSpc>
                        <a:spcBef>
                          <a:spcPts val="0"/>
                        </a:spcBef>
                        <a:spcAft>
                          <a:spcPts val="0"/>
                        </a:spcAft>
                        <a:buClr>
                          <a:srgbClr val="363636"/>
                        </a:buClr>
                        <a:buSzPts val="1500"/>
                        <a:buNone/>
                      </a:pPr>
                      <a:r>
                        <a:rPr lang="en-US" sz="1500" dirty="0">
                          <a:solidFill>
                            <a:srgbClr val="363636"/>
                          </a:solidFill>
                          <a:highlight>
                            <a:srgbClr val="F6F6F6"/>
                          </a:highlight>
                        </a:rPr>
                        <a:t>All users must wear </a:t>
                      </a:r>
                      <a:r>
                        <a:rPr lang="en-US" sz="1500" u="sng" dirty="0">
                          <a:solidFill>
                            <a:srgbClr val="001E62"/>
                          </a:solidFill>
                          <a:highlight>
                            <a:srgbClr val="F6F6F6"/>
                          </a:highlight>
                          <a:hlinkClick r:id="rId3">
                            <a:extLst>
                              <a:ext uri="{A12FA001-AC4F-418D-AE19-62706E023703}">
                                <ahyp:hlinkClr xmlns="" xmlns:ahyp="http://schemas.microsoft.com/office/drawing/2018/hyperlinkcolor" val="tx"/>
                              </a:ext>
                            </a:extLst>
                          </a:hlinkClick>
                        </a:rPr>
                        <a:t>proper swim attire</a:t>
                      </a:r>
                      <a:r>
                        <a:rPr lang="en-US" sz="1500" dirty="0">
                          <a:solidFill>
                            <a:srgbClr val="363636"/>
                          </a:solidFill>
                          <a:highlight>
                            <a:srgbClr val="F6F6F6"/>
                          </a:highlight>
                        </a:rPr>
                        <a:t> when entering the pool area.</a:t>
                      </a:r>
                      <a:endParaRPr sz="1500" dirty="0">
                        <a:solidFill>
                          <a:srgbClr val="363636"/>
                        </a:solidFill>
                        <a:highlight>
                          <a:srgbClr val="F6F6F6"/>
                        </a:highlight>
                      </a:endParaRPr>
                    </a:p>
                    <a:p>
                      <a:pPr marL="609600" lvl="0" indent="-304800" algn="l" rtl="0">
                        <a:lnSpc>
                          <a:spcPct val="115000"/>
                        </a:lnSpc>
                        <a:spcBef>
                          <a:spcPts val="0"/>
                        </a:spcBef>
                        <a:spcAft>
                          <a:spcPts val="0"/>
                        </a:spcAft>
                        <a:buClr>
                          <a:srgbClr val="363636"/>
                        </a:buClr>
                        <a:buSzPts val="1500"/>
                        <a:buNone/>
                      </a:pPr>
                      <a:r>
                        <a:rPr lang="en-US" sz="1500" dirty="0">
                          <a:solidFill>
                            <a:srgbClr val="363636"/>
                          </a:solidFill>
                          <a:highlight>
                            <a:srgbClr val="F6F6F6"/>
                          </a:highlight>
                        </a:rPr>
                        <a:t>No street clothes can be worn in the water.</a:t>
                      </a:r>
                      <a:endParaRPr sz="1500" dirty="0">
                        <a:solidFill>
                          <a:srgbClr val="363636"/>
                        </a:solidFill>
                        <a:highlight>
                          <a:srgbClr val="F6F6F6"/>
                        </a:highlight>
                      </a:endParaRPr>
                    </a:p>
                    <a:p>
                      <a:pPr marL="609600" lvl="0" indent="-304800" algn="l" rtl="0">
                        <a:lnSpc>
                          <a:spcPct val="115000"/>
                        </a:lnSpc>
                        <a:spcBef>
                          <a:spcPts val="0"/>
                        </a:spcBef>
                        <a:spcAft>
                          <a:spcPts val="0"/>
                        </a:spcAft>
                        <a:buClr>
                          <a:srgbClr val="363636"/>
                        </a:buClr>
                        <a:buSzPts val="1500"/>
                        <a:buNone/>
                      </a:pPr>
                      <a:r>
                        <a:rPr lang="en-US" sz="1500" dirty="0">
                          <a:solidFill>
                            <a:srgbClr val="363636"/>
                          </a:solidFill>
                          <a:highlight>
                            <a:srgbClr val="F6F6F6"/>
                          </a:highlight>
                        </a:rPr>
                        <a:t>Infants and toddlers must wear swim diapers or swim pants that are form-fitting.</a:t>
                      </a:r>
                      <a:endParaRPr sz="1500" dirty="0">
                        <a:solidFill>
                          <a:srgbClr val="363636"/>
                        </a:solidFill>
                        <a:highlight>
                          <a:srgbClr val="F6F6F6"/>
                        </a:highlight>
                      </a:endParaRPr>
                    </a:p>
                    <a:p>
                      <a:pPr marL="609600" lvl="0" indent="-304800" algn="l" rtl="0">
                        <a:lnSpc>
                          <a:spcPct val="115000"/>
                        </a:lnSpc>
                        <a:spcBef>
                          <a:spcPts val="0"/>
                        </a:spcBef>
                        <a:spcAft>
                          <a:spcPts val="0"/>
                        </a:spcAft>
                        <a:buClr>
                          <a:srgbClr val="363636"/>
                        </a:buClr>
                        <a:buSzPts val="1500"/>
                        <a:buNone/>
                      </a:pPr>
                      <a:r>
                        <a:rPr lang="en-US" sz="1500" dirty="0">
                          <a:solidFill>
                            <a:srgbClr val="363636"/>
                          </a:solidFill>
                          <a:highlight>
                            <a:srgbClr val="F6F6F6"/>
                          </a:highlight>
                        </a:rPr>
                        <a:t>Shoes are not allowed on the pool deck.</a:t>
                      </a:r>
                      <a:endParaRPr sz="1500" dirty="0">
                        <a:solidFill>
                          <a:srgbClr val="363636"/>
                        </a:solidFill>
                        <a:highlight>
                          <a:srgbClr val="F6F6F6"/>
                        </a:highlight>
                      </a:endParaRPr>
                    </a:p>
                    <a:p>
                      <a:pPr marL="609600" lvl="0" indent="-304800" algn="l" rtl="0">
                        <a:lnSpc>
                          <a:spcPct val="115000"/>
                        </a:lnSpc>
                        <a:spcBef>
                          <a:spcPts val="0"/>
                        </a:spcBef>
                        <a:spcAft>
                          <a:spcPts val="0"/>
                        </a:spcAft>
                        <a:buClr>
                          <a:srgbClr val="363636"/>
                        </a:buClr>
                        <a:buSzPts val="1500"/>
                        <a:buNone/>
                      </a:pPr>
                      <a:r>
                        <a:rPr lang="en-US" sz="1500" dirty="0">
                          <a:solidFill>
                            <a:srgbClr val="363636"/>
                          </a:solidFill>
                          <a:highlight>
                            <a:srgbClr val="F6F6F6"/>
                          </a:highlight>
                        </a:rPr>
                        <a:t>Children 8 years old and under must have an adult in the pool with them at all times.</a:t>
                      </a:r>
                      <a:endParaRPr sz="1600" dirty="0">
                        <a:solidFill>
                          <a:schemeClr val="dk1"/>
                        </a:solidFill>
                        <a:latin typeface="Trebuchet MS"/>
                        <a:ea typeface="Trebuchet MS"/>
                        <a:cs typeface="Trebuchet MS"/>
                        <a:sym typeface="Trebuchet MS"/>
                      </a:endParaRPr>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610875">
                <a:tc>
                  <a:txBody>
                    <a:bodyPr/>
                    <a:lstStyle/>
                    <a:p>
                      <a:pPr marL="0" lvl="0" indent="0" algn="l" rtl="0">
                        <a:lnSpc>
                          <a:spcPct val="100000"/>
                        </a:lnSpc>
                        <a:spcBef>
                          <a:spcPts val="0"/>
                        </a:spcBef>
                        <a:spcAft>
                          <a:spcPts val="0"/>
                        </a:spcAft>
                        <a:buClr>
                          <a:schemeClr val="dk1"/>
                        </a:buClr>
                        <a:buSzPts val="1500"/>
                        <a:buFont typeface="Arial"/>
                        <a:buNone/>
                      </a:pPr>
                      <a:r>
                        <a:rPr lang="en-US" sz="1900" b="1">
                          <a:solidFill>
                            <a:schemeClr val="dk1"/>
                          </a:solidFill>
                          <a:latin typeface="Questrial"/>
                          <a:ea typeface="Questrial"/>
                          <a:cs typeface="Questrial"/>
                          <a:sym typeface="Questrial"/>
                        </a:rPr>
                        <a:t>Advantages of this policy=</a:t>
                      </a:r>
                      <a:r>
                        <a:rPr lang="en-US" sz="1200" b="1" i="1">
                          <a:solidFill>
                            <a:schemeClr val="dk1"/>
                          </a:solidFill>
                          <a:latin typeface="Trebuchet MS"/>
                          <a:ea typeface="Trebuchet MS"/>
                          <a:cs typeface="Trebuchet MS"/>
                          <a:sym typeface="Trebuchet MS"/>
                        </a:rPr>
                        <a:t>Do they have good intentions? How are they trying to make those happen? Is any of it working even a little bit?</a:t>
                      </a:r>
                      <a:endParaRPr sz="1200" b="1" i="1">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500"/>
                        <a:buFont typeface="Arial"/>
                        <a:buNone/>
                      </a:pPr>
                      <a:endParaRPr sz="12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500"/>
                        <a:buFont typeface="Arial"/>
                        <a:buNone/>
                      </a:pPr>
                      <a:r>
                        <a:rPr lang="en-US" sz="1500">
                          <a:solidFill>
                            <a:schemeClr val="dk1"/>
                          </a:solidFill>
                          <a:highlight>
                            <a:srgbClr val="F6F6F6"/>
                          </a:highlight>
                          <a:latin typeface="Trebuchet MS"/>
                          <a:ea typeface="Trebuchet MS"/>
                          <a:cs typeface="Trebuchet MS"/>
                          <a:sym typeface="Trebuchet MS"/>
                        </a:rPr>
                        <a:t>The pool is trying to make sure there is a safe and welcoming environment for all people to enjoy the pool.  They are good policies,</a:t>
                      </a:r>
                      <a:r>
                        <a:rPr lang="en-US" sz="1200">
                          <a:solidFill>
                            <a:schemeClr val="dk1"/>
                          </a:solidFill>
                          <a:highlight>
                            <a:srgbClr val="F6F6F6"/>
                          </a:highlight>
                          <a:latin typeface="Trebuchet MS"/>
                          <a:ea typeface="Trebuchet MS"/>
                          <a:cs typeface="Trebuchet MS"/>
                          <a:sym typeface="Trebuchet MS"/>
                        </a:rPr>
                        <a:t> </a:t>
                      </a:r>
                      <a:endParaRPr sz="1200">
                        <a:solidFill>
                          <a:schemeClr val="dk1"/>
                        </a:solidFill>
                        <a:highlight>
                          <a:srgbClr val="F6F6F6"/>
                        </a:highlight>
                        <a:latin typeface="Trebuchet MS"/>
                        <a:ea typeface="Trebuchet MS"/>
                        <a:cs typeface="Trebuchet MS"/>
                        <a:sym typeface="Trebuchet MS"/>
                      </a:endParaRPr>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00000"/>
                        </a:lnSpc>
                        <a:spcBef>
                          <a:spcPts val="0"/>
                        </a:spcBef>
                        <a:spcAft>
                          <a:spcPts val="0"/>
                        </a:spcAft>
                        <a:buClr>
                          <a:schemeClr val="dk1"/>
                        </a:buClr>
                        <a:buSzPts val="1500"/>
                        <a:buFont typeface="Arial"/>
                        <a:buNone/>
                      </a:pPr>
                      <a:r>
                        <a:rPr lang="en-US" sz="1900" b="1">
                          <a:solidFill>
                            <a:schemeClr val="dk1"/>
                          </a:solidFill>
                          <a:latin typeface="Questrial"/>
                          <a:ea typeface="Questrial"/>
                          <a:cs typeface="Questrial"/>
                          <a:sym typeface="Questrial"/>
                        </a:rPr>
                        <a:t>Disadvantages of this policy=</a:t>
                      </a:r>
                      <a:r>
                        <a:rPr lang="en-US" sz="1200" b="1" i="1">
                          <a:solidFill>
                            <a:schemeClr val="dk1"/>
                          </a:solidFill>
                          <a:latin typeface="Trebuchet MS"/>
                          <a:ea typeface="Trebuchet MS"/>
                          <a:cs typeface="Trebuchet MS"/>
                          <a:sym typeface="Trebuchet MS"/>
                        </a:rPr>
                        <a:t>What isn’t working about this plan so far? Why is it not as effective as they might have hoped? Who/what is standing in the way? </a:t>
                      </a:r>
                      <a:endParaRPr sz="1200" b="1" i="1">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500"/>
                        <a:buFont typeface="Arial"/>
                        <a:buNone/>
                      </a:pPr>
                      <a:endParaRPr sz="1200" b="1" i="1">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500"/>
                        <a:buFont typeface="Arial"/>
                        <a:buNone/>
                      </a:pPr>
                      <a:r>
                        <a:rPr lang="en-US" sz="1500" b="1">
                          <a:solidFill>
                            <a:schemeClr val="dk1"/>
                          </a:solidFill>
                          <a:highlight>
                            <a:srgbClr val="F6F6F6"/>
                          </a:highlight>
                          <a:latin typeface="Trebuchet MS"/>
                          <a:ea typeface="Trebuchet MS"/>
                          <a:cs typeface="Trebuchet MS"/>
                          <a:sym typeface="Trebuchet MS"/>
                        </a:rPr>
                        <a:t>The policies are not being followed.  Most pool members are not aware of the pool rules.  They are not displayed in an area that is visible to all pool goers.</a:t>
                      </a:r>
                      <a:endParaRPr sz="1500" b="1">
                        <a:solidFill>
                          <a:schemeClr val="dk1"/>
                        </a:solidFill>
                        <a:highlight>
                          <a:srgbClr val="F6F6F6"/>
                        </a:highlight>
                        <a:latin typeface="Trebuchet MS"/>
                        <a:ea typeface="Trebuchet MS"/>
                        <a:cs typeface="Trebuchet MS"/>
                        <a:sym typeface="Trebuchet MS"/>
                      </a:endParaRPr>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85775">
                <a:tc gridSpan="2">
                  <a:txBody>
                    <a:bodyPr/>
                    <a:lstStyle/>
                    <a:p>
                      <a:pPr marL="0" lvl="0" indent="0" algn="l" rtl="0">
                        <a:lnSpc>
                          <a:spcPct val="100000"/>
                        </a:lnSpc>
                        <a:spcBef>
                          <a:spcPts val="0"/>
                        </a:spcBef>
                        <a:spcAft>
                          <a:spcPts val="0"/>
                        </a:spcAft>
                        <a:buNone/>
                      </a:pPr>
                      <a:r>
                        <a:rPr lang="en-US" sz="1900" b="1" dirty="0">
                          <a:solidFill>
                            <a:schemeClr val="dk1"/>
                          </a:solidFill>
                          <a:latin typeface="Questrial"/>
                          <a:ea typeface="Questrial"/>
                          <a:cs typeface="Questrial"/>
                          <a:sym typeface="Questrial"/>
                        </a:rPr>
                        <a:t>Controversies / Disagreements about this policy=</a:t>
                      </a:r>
                      <a:endParaRPr sz="1900" b="1" dirty="0">
                        <a:solidFill>
                          <a:schemeClr val="dk1"/>
                        </a:solidFill>
                        <a:latin typeface="Questrial"/>
                        <a:ea typeface="Questrial"/>
                        <a:cs typeface="Questrial"/>
                        <a:sym typeface="Questrial"/>
                      </a:endParaRPr>
                    </a:p>
                    <a:p>
                      <a:pPr marL="0" lvl="0" indent="0" algn="l" rtl="0">
                        <a:lnSpc>
                          <a:spcPct val="100000"/>
                        </a:lnSpc>
                        <a:spcBef>
                          <a:spcPts val="0"/>
                        </a:spcBef>
                        <a:spcAft>
                          <a:spcPts val="0"/>
                        </a:spcAft>
                        <a:buNone/>
                      </a:pPr>
                      <a:r>
                        <a:rPr lang="en-US" sz="1700" b="1" dirty="0">
                          <a:solidFill>
                            <a:schemeClr val="dk1"/>
                          </a:solidFill>
                          <a:highlight>
                            <a:srgbClr val="F6F6F6"/>
                          </a:highlight>
                          <a:latin typeface="Questrial"/>
                          <a:ea typeface="Questrial"/>
                          <a:cs typeface="Questrial"/>
                          <a:sym typeface="Questrial"/>
                        </a:rPr>
                        <a:t>Some people feel that the rules are too restrictive.  They are unclear about the definition of “proper attire.”  Some feel that the rules should be more strict and children under the age of 12 should be supervised at all times.</a:t>
                      </a:r>
                      <a:endParaRPr sz="1700" b="1" dirty="0">
                        <a:solidFill>
                          <a:schemeClr val="dk1"/>
                        </a:solidFill>
                        <a:highlight>
                          <a:srgbClr val="F6F6F6"/>
                        </a:highlight>
                        <a:latin typeface="Questrial"/>
                        <a:ea typeface="Questrial"/>
                        <a:cs typeface="Questrial"/>
                        <a:sym typeface="Questrial"/>
                      </a:endParaRPr>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db5a8b6427_0_0"/>
          <p:cNvSpPr txBox="1">
            <a:spLocks noGrp="1"/>
          </p:cNvSpPr>
          <p:nvPr>
            <p:ph type="title"/>
          </p:nvPr>
        </p:nvSpPr>
        <p:spPr>
          <a:xfrm>
            <a:off x="436475" y="1853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PAACO Lesson Slides &amp; Notes</a:t>
            </a:r>
            <a:endParaRPr/>
          </a:p>
        </p:txBody>
      </p:sp>
      <p:sp>
        <p:nvSpPr>
          <p:cNvPr id="270" name="Google Shape;270;gdb5a8b6427_0_0"/>
          <p:cNvSpPr txBox="1">
            <a:spLocks noGrp="1"/>
          </p:cNvSpPr>
          <p:nvPr>
            <p:ph type="body" idx="1"/>
          </p:nvPr>
        </p:nvSpPr>
        <p:spPr>
          <a:xfrm>
            <a:off x="362325" y="1747388"/>
            <a:ext cx="8279400" cy="4351200"/>
          </a:xfrm>
          <a:prstGeom prst="rect">
            <a:avLst/>
          </a:prstGeom>
        </p:spPr>
        <p:txBody>
          <a:bodyPr spcFirstLastPara="1" wrap="square" lIns="91425" tIns="45700" rIns="91425" bIns="45700" anchor="t" anchorCtr="0">
            <a:normAutofit fontScale="92500" lnSpcReduction="20000"/>
          </a:bodyPr>
          <a:lstStyle/>
          <a:p>
            <a:pPr marL="0" lvl="0" indent="0" algn="l" rtl="0">
              <a:lnSpc>
                <a:spcPct val="150000"/>
              </a:lnSpc>
              <a:spcBef>
                <a:spcPts val="1000"/>
              </a:spcBef>
              <a:spcAft>
                <a:spcPts val="0"/>
              </a:spcAft>
              <a:buNone/>
            </a:pPr>
            <a:r>
              <a:rPr lang="en-US" sz="3000" b="1"/>
              <a:t>What else do students need to know in order to take effective notes and gather useful information about current policies? </a:t>
            </a:r>
            <a:endParaRPr sz="3000" b="1"/>
          </a:p>
          <a:p>
            <a:pPr marL="457200" lvl="0" indent="-342900" algn="l" rtl="0">
              <a:lnSpc>
                <a:spcPct val="150000"/>
              </a:lnSpc>
              <a:spcBef>
                <a:spcPts val="1000"/>
              </a:spcBef>
              <a:spcAft>
                <a:spcPts val="0"/>
              </a:spcAft>
              <a:buClr>
                <a:schemeClr val="dk1"/>
              </a:buClr>
              <a:buSzPts val="1800"/>
              <a:buChar char="●"/>
            </a:pPr>
            <a:r>
              <a:rPr lang="en-US">
                <a:solidFill>
                  <a:schemeClr val="dk1"/>
                </a:solidFill>
              </a:rPr>
              <a:t>Collaboration with librarians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Understand the definition of a reliable source</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Evaluate internet sources (websites) </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Cite internet sources (websites and databases) </a:t>
            </a:r>
            <a:endParaRPr>
              <a:solidFill>
                <a:schemeClr val="dk1"/>
              </a:solidFill>
            </a:endParaRPr>
          </a:p>
        </p:txBody>
      </p:sp>
      <p:sp>
        <p:nvSpPr>
          <p:cNvPr id="271" name="Google Shape;271;gdb5a8b6427_0_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19</a:t>
            </a:fld>
            <a:endParaRPr/>
          </a:p>
        </p:txBody>
      </p:sp>
      <p:pic>
        <p:nvPicPr>
          <p:cNvPr id="272" name="Google Shape;272;gdb5a8b6427_0_0" descr="Orange Sign:  Websites: PAACO = Purpose, Authority, Accuracy, Currency, Objectivity"/>
          <p:cNvPicPr preferRelativeResize="0"/>
          <p:nvPr/>
        </p:nvPicPr>
        <p:blipFill>
          <a:blip r:embed="rId3">
            <a:alphaModFix/>
          </a:blip>
          <a:stretch>
            <a:fillRect/>
          </a:stretch>
        </p:blipFill>
        <p:spPr>
          <a:xfrm>
            <a:off x="8915550" y="4677312"/>
            <a:ext cx="2915525" cy="1913338"/>
          </a:xfrm>
          <a:prstGeom prst="rect">
            <a:avLst/>
          </a:prstGeom>
          <a:noFill/>
          <a:ln>
            <a:noFill/>
          </a:ln>
        </p:spPr>
      </p:pic>
      <p:pic>
        <p:nvPicPr>
          <p:cNvPr id="273" name="Google Shape;273;gdb5a8b6427_0_0" descr="Database Cheat Sheet&#10;Column #1: Publisher (Britannica, Gale, ProQuest, e-Library, World Book)&#10;Column #2:  Database Name (Britannica Image Quest, Britannica School, Academic OneFile)"/>
          <p:cNvPicPr preferRelativeResize="0"/>
          <p:nvPr/>
        </p:nvPicPr>
        <p:blipFill>
          <a:blip r:embed="rId4">
            <a:alphaModFix/>
          </a:blip>
          <a:stretch>
            <a:fillRect/>
          </a:stretch>
        </p:blipFill>
        <p:spPr>
          <a:xfrm>
            <a:off x="9069512" y="350624"/>
            <a:ext cx="2607610" cy="2115400"/>
          </a:xfrm>
          <a:prstGeom prst="rect">
            <a:avLst/>
          </a:prstGeom>
          <a:noFill/>
          <a:ln>
            <a:noFill/>
          </a:ln>
        </p:spPr>
      </p:pic>
      <p:pic>
        <p:nvPicPr>
          <p:cNvPr id="274" name="Google Shape;274;gdb5a8b6427_0_0" descr="Orange &quot;NoodleTools&quot; Sign:  Citation/Works Cited Generator)"/>
          <p:cNvPicPr preferRelativeResize="0"/>
          <p:nvPr/>
        </p:nvPicPr>
        <p:blipFill>
          <a:blip r:embed="rId5">
            <a:alphaModFix/>
          </a:blip>
          <a:stretch>
            <a:fillRect/>
          </a:stretch>
        </p:blipFill>
        <p:spPr>
          <a:xfrm>
            <a:off x="9250475" y="2722550"/>
            <a:ext cx="2245675" cy="1698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767200" y="2231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a:t>Contact Information</a:t>
            </a:r>
            <a:endParaRPr/>
          </a:p>
        </p:txBody>
      </p:sp>
      <p:sp>
        <p:nvSpPr>
          <p:cNvPr id="112" name="Google Shape;112;p14"/>
          <p:cNvSpPr txBox="1">
            <a:spLocks noGrp="1"/>
          </p:cNvSpPr>
          <p:nvPr>
            <p:ph type="body" idx="1"/>
          </p:nvPr>
        </p:nvSpPr>
        <p:spPr>
          <a:xfrm>
            <a:off x="5882650" y="1447425"/>
            <a:ext cx="5860500" cy="4351200"/>
          </a:xfrm>
          <a:prstGeom prst="rect">
            <a:avLst/>
          </a:prstGeom>
          <a:noFill/>
          <a:ln>
            <a:noFill/>
          </a:ln>
        </p:spPr>
        <p:txBody>
          <a:bodyPr spcFirstLastPara="1" wrap="square" lIns="91425" tIns="45700" rIns="91425" bIns="45700" anchor="t" anchorCtr="0">
            <a:normAutofit/>
          </a:bodyPr>
          <a:lstStyle/>
          <a:p>
            <a:pPr marL="228600" lvl="0" indent="-273050" algn="l" rtl="0">
              <a:lnSpc>
                <a:spcPct val="90000"/>
              </a:lnSpc>
              <a:spcBef>
                <a:spcPts val="0"/>
              </a:spcBef>
              <a:spcAft>
                <a:spcPts val="0"/>
              </a:spcAft>
              <a:buClr>
                <a:schemeClr val="accent1"/>
              </a:buClr>
              <a:buSzPts val="3500"/>
              <a:buChar char="•"/>
            </a:pPr>
            <a:r>
              <a:rPr lang="en-US" sz="3500"/>
              <a:t>Meg Dombro</a:t>
            </a:r>
            <a:endParaRPr sz="3500"/>
          </a:p>
          <a:p>
            <a:pPr marL="685800" lvl="1" indent="-273050" algn="l" rtl="0">
              <a:lnSpc>
                <a:spcPct val="90000"/>
              </a:lnSpc>
              <a:spcBef>
                <a:spcPts val="500"/>
              </a:spcBef>
              <a:spcAft>
                <a:spcPts val="0"/>
              </a:spcAft>
              <a:buClr>
                <a:schemeClr val="dk1"/>
              </a:buClr>
              <a:buSzPts val="3100"/>
              <a:buChar char="•"/>
            </a:pPr>
            <a:r>
              <a:rPr lang="en-US" sz="3100"/>
              <a:t>Former Civics Teacher</a:t>
            </a:r>
            <a:endParaRPr sz="3100"/>
          </a:p>
          <a:p>
            <a:pPr marL="685800" lvl="1" indent="-266700" algn="l" rtl="0">
              <a:lnSpc>
                <a:spcPct val="90000"/>
              </a:lnSpc>
              <a:spcBef>
                <a:spcPts val="500"/>
              </a:spcBef>
              <a:spcAft>
                <a:spcPts val="0"/>
              </a:spcAft>
              <a:buClr>
                <a:schemeClr val="dk1"/>
              </a:buClr>
              <a:buSzPts val="3000"/>
              <a:buChar char="•"/>
            </a:pPr>
            <a:r>
              <a:rPr lang="en-US" sz="3000"/>
              <a:t>Advanced Academic Resource Teacher</a:t>
            </a:r>
            <a:endParaRPr sz="3000"/>
          </a:p>
          <a:p>
            <a:pPr marL="1600200" lvl="3" indent="-304800" algn="l" rtl="0">
              <a:lnSpc>
                <a:spcPct val="90000"/>
              </a:lnSpc>
              <a:spcBef>
                <a:spcPts val="500"/>
              </a:spcBef>
              <a:spcAft>
                <a:spcPts val="0"/>
              </a:spcAft>
              <a:buClr>
                <a:schemeClr val="dk1"/>
              </a:buClr>
              <a:buSzPts val="3000"/>
              <a:buFont typeface="Trebuchet MS"/>
              <a:buChar char="•"/>
            </a:pPr>
            <a:r>
              <a:rPr lang="en-US" sz="3000" b="0">
                <a:solidFill>
                  <a:schemeClr val="dk1"/>
                </a:solidFill>
                <a:latin typeface="Trebuchet MS"/>
                <a:ea typeface="Trebuchet MS"/>
                <a:cs typeface="Trebuchet MS"/>
                <a:sym typeface="Trebuchet MS"/>
              </a:rPr>
              <a:t>Fairfax County</a:t>
            </a:r>
            <a:endParaRPr sz="3000" b="0">
              <a:solidFill>
                <a:schemeClr val="dk1"/>
              </a:solidFill>
              <a:latin typeface="Trebuchet MS"/>
              <a:ea typeface="Trebuchet MS"/>
              <a:cs typeface="Trebuchet MS"/>
              <a:sym typeface="Trebuchet MS"/>
            </a:endParaRPr>
          </a:p>
          <a:p>
            <a:pPr marL="1600200" lvl="3" indent="-304800" algn="l" rtl="0">
              <a:lnSpc>
                <a:spcPct val="90000"/>
              </a:lnSpc>
              <a:spcBef>
                <a:spcPts val="500"/>
              </a:spcBef>
              <a:spcAft>
                <a:spcPts val="0"/>
              </a:spcAft>
              <a:buClr>
                <a:schemeClr val="dk1"/>
              </a:buClr>
              <a:buSzPts val="3000"/>
              <a:buFont typeface="Trebuchet MS"/>
              <a:buChar char="•"/>
            </a:pPr>
            <a:r>
              <a:rPr lang="en-US" sz="3000" b="0">
                <a:solidFill>
                  <a:schemeClr val="dk1"/>
                </a:solidFill>
                <a:latin typeface="Trebuchet MS"/>
                <a:ea typeface="Trebuchet MS"/>
                <a:cs typeface="Trebuchet MS"/>
                <a:sym typeface="Trebuchet MS"/>
              </a:rPr>
              <a:t>MDDombro@fcps.edu</a:t>
            </a:r>
            <a:endParaRPr sz="3000" b="0">
              <a:solidFill>
                <a:schemeClr val="dk1"/>
              </a:solidFill>
              <a:latin typeface="Trebuchet MS"/>
              <a:ea typeface="Trebuchet MS"/>
              <a:cs typeface="Trebuchet MS"/>
              <a:sym typeface="Trebuchet MS"/>
            </a:endParaRPr>
          </a:p>
        </p:txBody>
      </p:sp>
      <p:sp>
        <p:nvSpPr>
          <p:cNvPr id="113" name="Google Shape;113;p14"/>
          <p:cNvSpPr txBox="1">
            <a:spLocks noGrp="1"/>
          </p:cNvSpPr>
          <p:nvPr>
            <p:ph type="body" idx="2"/>
          </p:nvPr>
        </p:nvSpPr>
        <p:spPr>
          <a:xfrm>
            <a:off x="401050" y="1548850"/>
            <a:ext cx="5646900" cy="4494300"/>
          </a:xfrm>
          <a:prstGeom prst="rect">
            <a:avLst/>
          </a:prstGeom>
          <a:noFill/>
          <a:ln>
            <a:noFill/>
          </a:ln>
        </p:spPr>
        <p:txBody>
          <a:bodyPr spcFirstLastPara="1" wrap="square" lIns="91425" tIns="45700" rIns="91425" bIns="45700" anchor="t" anchorCtr="0">
            <a:normAutofit/>
          </a:bodyPr>
          <a:lstStyle/>
          <a:p>
            <a:pPr marL="228600" lvl="0" indent="-273050" algn="l" rtl="0">
              <a:lnSpc>
                <a:spcPct val="90000"/>
              </a:lnSpc>
              <a:spcBef>
                <a:spcPts val="0"/>
              </a:spcBef>
              <a:spcAft>
                <a:spcPts val="0"/>
              </a:spcAft>
              <a:buClr>
                <a:schemeClr val="accent1"/>
              </a:buClr>
              <a:buSzPts val="3500"/>
              <a:buChar char="•"/>
            </a:pPr>
            <a:r>
              <a:rPr lang="en-US" sz="3500"/>
              <a:t>Victoria Begg</a:t>
            </a:r>
            <a:endParaRPr sz="3500"/>
          </a:p>
          <a:p>
            <a:pPr marL="685800" lvl="1" indent="-266700" algn="l" rtl="0">
              <a:lnSpc>
                <a:spcPct val="90000"/>
              </a:lnSpc>
              <a:spcBef>
                <a:spcPts val="500"/>
              </a:spcBef>
              <a:spcAft>
                <a:spcPts val="0"/>
              </a:spcAft>
              <a:buClr>
                <a:schemeClr val="dk1"/>
              </a:buClr>
              <a:buSzPts val="3000"/>
              <a:buChar char="•"/>
            </a:pPr>
            <a:r>
              <a:rPr lang="en-US" sz="3000"/>
              <a:t>Former English Teacher</a:t>
            </a:r>
            <a:endParaRPr sz="3000"/>
          </a:p>
          <a:p>
            <a:pPr marL="685800" lvl="1" indent="-266700" algn="l" rtl="0">
              <a:lnSpc>
                <a:spcPct val="90000"/>
              </a:lnSpc>
              <a:spcBef>
                <a:spcPts val="500"/>
              </a:spcBef>
              <a:spcAft>
                <a:spcPts val="0"/>
              </a:spcAft>
              <a:buClr>
                <a:schemeClr val="dk1"/>
              </a:buClr>
              <a:buSzPts val="3000"/>
              <a:buChar char="•"/>
            </a:pPr>
            <a:r>
              <a:rPr lang="en-US" sz="3000"/>
              <a:t>Instructional Coach </a:t>
            </a:r>
            <a:endParaRPr sz="3000"/>
          </a:p>
          <a:p>
            <a:pPr marL="1143000" lvl="2" indent="-292100" algn="l" rtl="0">
              <a:lnSpc>
                <a:spcPct val="90000"/>
              </a:lnSpc>
              <a:spcBef>
                <a:spcPts val="500"/>
              </a:spcBef>
              <a:spcAft>
                <a:spcPts val="0"/>
              </a:spcAft>
              <a:buClr>
                <a:schemeClr val="dk1"/>
              </a:buClr>
              <a:buSzPts val="3000"/>
              <a:buChar char="•"/>
            </a:pPr>
            <a:r>
              <a:rPr lang="en-US" sz="3000" b="0">
                <a:solidFill>
                  <a:schemeClr val="dk1"/>
                </a:solidFill>
              </a:rPr>
              <a:t>Fairfax County </a:t>
            </a:r>
            <a:endParaRPr sz="3000" b="0">
              <a:solidFill>
                <a:schemeClr val="dk1"/>
              </a:solidFill>
            </a:endParaRPr>
          </a:p>
          <a:p>
            <a:pPr marL="1143000" lvl="2" indent="-292100" algn="l" rtl="0">
              <a:lnSpc>
                <a:spcPct val="90000"/>
              </a:lnSpc>
              <a:spcBef>
                <a:spcPts val="500"/>
              </a:spcBef>
              <a:spcAft>
                <a:spcPts val="0"/>
              </a:spcAft>
              <a:buClr>
                <a:schemeClr val="dk1"/>
              </a:buClr>
              <a:buSzPts val="3000"/>
              <a:buChar char="•"/>
            </a:pPr>
            <a:r>
              <a:rPr lang="en-US" sz="3000" b="0">
                <a:solidFill>
                  <a:schemeClr val="dk1"/>
                </a:solidFill>
                <a:uFill>
                  <a:noFill/>
                </a:uFill>
                <a:hlinkClick r:id="rId3">
                  <a:extLst>
                    <a:ext uri="{A12FA001-AC4F-418D-AE19-62706E023703}">
                      <ahyp:hlinkClr xmlns="" xmlns:ahyp="http://schemas.microsoft.com/office/drawing/2018/hyperlinkcolor" val="tx"/>
                    </a:ext>
                  </a:extLst>
                </a:hlinkClick>
              </a:rPr>
              <a:t>VGBegg@fcps.e</a:t>
            </a:r>
            <a:r>
              <a:rPr lang="en-US" sz="3000" b="0">
                <a:solidFill>
                  <a:schemeClr val="dk1"/>
                </a:solidFill>
              </a:rPr>
              <a:t>du </a:t>
            </a:r>
            <a:endParaRPr sz="3000" b="0">
              <a:solidFill>
                <a:schemeClr val="dk1"/>
              </a:solidFill>
            </a:endParaRPr>
          </a:p>
        </p:txBody>
      </p:sp>
      <p:sp>
        <p:nvSpPr>
          <p:cNvPr id="114" name="Google Shape;114;p1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a:t>
            </a:fld>
            <a:endParaRPr/>
          </a:p>
        </p:txBody>
      </p:sp>
      <p:pic>
        <p:nvPicPr>
          <p:cNvPr id="115" name="Google Shape;115;p14"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pic>
        <p:nvPicPr>
          <p:cNvPr id="116" name="Google Shape;116;p14" descr="Photo of Meg Dombro"/>
          <p:cNvPicPr preferRelativeResize="0"/>
          <p:nvPr/>
        </p:nvPicPr>
        <p:blipFill>
          <a:blip r:embed="rId5">
            <a:alphaModFix/>
          </a:blip>
          <a:stretch>
            <a:fillRect/>
          </a:stretch>
        </p:blipFill>
        <p:spPr>
          <a:xfrm>
            <a:off x="8485650" y="4465125"/>
            <a:ext cx="1333500" cy="1333500"/>
          </a:xfrm>
          <a:prstGeom prst="rect">
            <a:avLst/>
          </a:prstGeom>
          <a:noFill/>
          <a:ln>
            <a:noFill/>
          </a:ln>
        </p:spPr>
      </p:pic>
      <p:pic>
        <p:nvPicPr>
          <p:cNvPr id="117" name="Google Shape;117;p14" descr="Photo of Victoria Begg"/>
          <p:cNvPicPr preferRelativeResize="0"/>
          <p:nvPr/>
        </p:nvPicPr>
        <p:blipFill>
          <a:blip r:embed="rId6">
            <a:alphaModFix/>
          </a:blip>
          <a:stretch>
            <a:fillRect/>
          </a:stretch>
        </p:blipFill>
        <p:spPr>
          <a:xfrm>
            <a:off x="2254775" y="4350813"/>
            <a:ext cx="1221810" cy="1447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db5a8b6427_0_7"/>
          <p:cNvSpPr txBox="1">
            <a:spLocks noGrp="1"/>
          </p:cNvSpPr>
          <p:nvPr>
            <p:ph type="title"/>
          </p:nvPr>
        </p:nvSpPr>
        <p:spPr>
          <a:xfrm>
            <a:off x="220625" y="2154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Famous Advocates and Activists</a:t>
            </a:r>
            <a:endParaRPr/>
          </a:p>
        </p:txBody>
      </p:sp>
      <p:sp>
        <p:nvSpPr>
          <p:cNvPr id="281" name="Google Shape;281;gdb5a8b6427_0_7"/>
          <p:cNvSpPr txBox="1">
            <a:spLocks noGrp="1"/>
          </p:cNvSpPr>
          <p:nvPr>
            <p:ph type="body" idx="1"/>
          </p:nvPr>
        </p:nvSpPr>
        <p:spPr>
          <a:xfrm>
            <a:off x="220625" y="1531188"/>
            <a:ext cx="7599300" cy="4930800"/>
          </a:xfrm>
          <a:prstGeom prst="rect">
            <a:avLst/>
          </a:prstGeom>
        </p:spPr>
        <p:txBody>
          <a:bodyPr spcFirstLastPara="1" wrap="square" lIns="91425" tIns="45700" rIns="91425" bIns="45700" anchor="t" anchorCtr="0">
            <a:normAutofit fontScale="77500" lnSpcReduction="20000"/>
          </a:bodyPr>
          <a:lstStyle/>
          <a:p>
            <a:pPr marL="0" lvl="0" indent="0" algn="l" rtl="0">
              <a:lnSpc>
                <a:spcPct val="150000"/>
              </a:lnSpc>
              <a:spcBef>
                <a:spcPts val="1000"/>
              </a:spcBef>
              <a:spcAft>
                <a:spcPts val="0"/>
              </a:spcAft>
              <a:buNone/>
            </a:pPr>
            <a:r>
              <a:rPr lang="en-US" sz="3056" b="1"/>
              <a:t>What do students need to know in order to generate creative, meaningful proposal ideas? </a:t>
            </a:r>
            <a:endParaRPr sz="3056" b="1"/>
          </a:p>
          <a:p>
            <a:pPr marL="914400" lvl="0" indent="-325755" algn="l" rtl="0">
              <a:lnSpc>
                <a:spcPct val="150000"/>
              </a:lnSpc>
              <a:spcBef>
                <a:spcPts val="1000"/>
              </a:spcBef>
              <a:spcAft>
                <a:spcPts val="0"/>
              </a:spcAft>
              <a:buClr>
                <a:schemeClr val="dk1"/>
              </a:buClr>
              <a:buSzPct val="64285"/>
              <a:buChar char="●"/>
            </a:pPr>
            <a:r>
              <a:rPr lang="en-US">
                <a:solidFill>
                  <a:schemeClr val="dk1"/>
                </a:solidFill>
              </a:rPr>
              <a:t>Notice real world examples of proposals and action plans</a:t>
            </a:r>
            <a:endParaRPr>
              <a:solidFill>
                <a:schemeClr val="dk1"/>
              </a:solidFill>
            </a:endParaRPr>
          </a:p>
          <a:p>
            <a:pPr marL="914400" lvl="0" indent="-325755" algn="l" rtl="0">
              <a:lnSpc>
                <a:spcPct val="150000"/>
              </a:lnSpc>
              <a:spcBef>
                <a:spcPts val="0"/>
              </a:spcBef>
              <a:spcAft>
                <a:spcPts val="0"/>
              </a:spcAft>
              <a:buClr>
                <a:schemeClr val="dk1"/>
              </a:buClr>
              <a:buSzPct val="64285"/>
              <a:buChar char="●"/>
            </a:pPr>
            <a:r>
              <a:rPr lang="en-US">
                <a:solidFill>
                  <a:schemeClr val="dk1"/>
                </a:solidFill>
              </a:rPr>
              <a:t>Notice real world examples of community influence on policy </a:t>
            </a:r>
            <a:endParaRPr>
              <a:solidFill>
                <a:schemeClr val="dk1"/>
              </a:solidFill>
            </a:endParaRPr>
          </a:p>
          <a:p>
            <a:pPr marL="914400" lvl="0" indent="-325755" algn="l" rtl="0">
              <a:lnSpc>
                <a:spcPct val="150000"/>
              </a:lnSpc>
              <a:spcBef>
                <a:spcPts val="0"/>
              </a:spcBef>
              <a:spcAft>
                <a:spcPts val="0"/>
              </a:spcAft>
              <a:buClr>
                <a:schemeClr val="dk1"/>
              </a:buClr>
              <a:buSzPct val="64285"/>
              <a:buChar char="●"/>
            </a:pPr>
            <a:r>
              <a:rPr lang="en-US">
                <a:solidFill>
                  <a:schemeClr val="dk1"/>
                </a:solidFill>
              </a:rPr>
              <a:t>Practice answering research questions </a:t>
            </a:r>
            <a:endParaRPr>
              <a:solidFill>
                <a:schemeClr val="dk1"/>
              </a:solidFill>
            </a:endParaRPr>
          </a:p>
          <a:p>
            <a:pPr marL="914400" lvl="0" indent="-325755" algn="l" rtl="0">
              <a:lnSpc>
                <a:spcPct val="150000"/>
              </a:lnSpc>
              <a:spcBef>
                <a:spcPts val="0"/>
              </a:spcBef>
              <a:spcAft>
                <a:spcPts val="0"/>
              </a:spcAft>
              <a:buClr>
                <a:schemeClr val="dk1"/>
              </a:buClr>
              <a:buSzPct val="64285"/>
              <a:buChar char="●"/>
            </a:pPr>
            <a:r>
              <a:rPr lang="en-US">
                <a:solidFill>
                  <a:schemeClr val="dk1"/>
                </a:solidFill>
              </a:rPr>
              <a:t>Practice summarizing main idea and supporting details </a:t>
            </a:r>
            <a:endParaRPr>
              <a:solidFill>
                <a:schemeClr val="dk1"/>
              </a:solidFill>
            </a:endParaRPr>
          </a:p>
          <a:p>
            <a:pPr marL="914400" lvl="0" indent="-325755" algn="l" rtl="0">
              <a:lnSpc>
                <a:spcPct val="150000"/>
              </a:lnSpc>
              <a:spcBef>
                <a:spcPts val="0"/>
              </a:spcBef>
              <a:spcAft>
                <a:spcPts val="0"/>
              </a:spcAft>
              <a:buClr>
                <a:schemeClr val="dk1"/>
              </a:buClr>
              <a:buSzPct val="64285"/>
              <a:buChar char="●"/>
            </a:pPr>
            <a:r>
              <a:rPr lang="en-US">
                <a:solidFill>
                  <a:schemeClr val="dk1"/>
                </a:solidFill>
              </a:rPr>
              <a:t>Practice citing sources </a:t>
            </a:r>
            <a:endParaRPr>
              <a:solidFill>
                <a:schemeClr val="dk1"/>
              </a:solidFill>
            </a:endParaRPr>
          </a:p>
        </p:txBody>
      </p:sp>
      <p:sp>
        <p:nvSpPr>
          <p:cNvPr id="282" name="Google Shape;282;gdb5a8b6427_0_7"/>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pic>
        <p:nvPicPr>
          <p:cNvPr id="283" name="Google Shape;283;gdb5a8b6427_0_7" descr="Photo of protest signs &quot;Activism is Learning&quot;"/>
          <p:cNvPicPr preferRelativeResize="0"/>
          <p:nvPr/>
        </p:nvPicPr>
        <p:blipFill>
          <a:blip r:embed="rId3">
            <a:alphaModFix/>
          </a:blip>
          <a:stretch>
            <a:fillRect/>
          </a:stretch>
        </p:blipFill>
        <p:spPr>
          <a:xfrm>
            <a:off x="8603750" y="1179236"/>
            <a:ext cx="2743200" cy="1442389"/>
          </a:xfrm>
          <a:prstGeom prst="rect">
            <a:avLst/>
          </a:prstGeom>
          <a:noFill/>
          <a:ln>
            <a:noFill/>
          </a:ln>
        </p:spPr>
      </p:pic>
      <p:pic>
        <p:nvPicPr>
          <p:cNvPr id="284" name="Google Shape;284;gdb5a8b6427_0_7" descr="Photo of women protesting"/>
          <p:cNvPicPr preferRelativeResize="0"/>
          <p:nvPr/>
        </p:nvPicPr>
        <p:blipFill>
          <a:blip r:embed="rId4">
            <a:alphaModFix/>
          </a:blip>
          <a:stretch>
            <a:fillRect/>
          </a:stretch>
        </p:blipFill>
        <p:spPr>
          <a:xfrm>
            <a:off x="8460875" y="3103475"/>
            <a:ext cx="3028950" cy="1514475"/>
          </a:xfrm>
          <a:prstGeom prst="rect">
            <a:avLst/>
          </a:prstGeom>
          <a:noFill/>
          <a:ln>
            <a:noFill/>
          </a:ln>
        </p:spPr>
      </p:pic>
      <p:pic>
        <p:nvPicPr>
          <p:cNvPr id="285" name="Google Shape;285;gdb5a8b6427_0_7" descr="Photo of protest sign:  Fight Today for a Better Tomorrow&quot;"/>
          <p:cNvPicPr preferRelativeResize="0"/>
          <p:nvPr/>
        </p:nvPicPr>
        <p:blipFill>
          <a:blip r:embed="rId5">
            <a:alphaModFix/>
          </a:blip>
          <a:stretch>
            <a:fillRect/>
          </a:stretch>
        </p:blipFill>
        <p:spPr>
          <a:xfrm>
            <a:off x="8551363" y="5099813"/>
            <a:ext cx="2847975" cy="1600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da82ee09ef_1_14"/>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Create Proposal for Action Plan</a:t>
            </a:r>
            <a:endParaRPr/>
          </a:p>
        </p:txBody>
      </p:sp>
      <p:sp>
        <p:nvSpPr>
          <p:cNvPr id="292" name="Google Shape;292;gda82ee09ef_1_14"/>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93" name="Google Shape;293;gda82ee09ef_1_14"/>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da82ee09ef_0_35"/>
          <p:cNvSpPr txBox="1">
            <a:spLocks noGrp="1"/>
          </p:cNvSpPr>
          <p:nvPr>
            <p:ph type="title"/>
          </p:nvPr>
        </p:nvSpPr>
        <p:spPr>
          <a:xfrm>
            <a:off x="838200" y="1143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Model Texts</a:t>
            </a:r>
            <a:endParaRPr/>
          </a:p>
        </p:txBody>
      </p:sp>
      <p:sp>
        <p:nvSpPr>
          <p:cNvPr id="300" name="Google Shape;300;gda82ee09ef_0_35"/>
          <p:cNvSpPr txBox="1">
            <a:spLocks noGrp="1"/>
          </p:cNvSpPr>
          <p:nvPr>
            <p:ph type="body" idx="1"/>
          </p:nvPr>
        </p:nvSpPr>
        <p:spPr>
          <a:xfrm>
            <a:off x="838200" y="1440000"/>
            <a:ext cx="6654600" cy="5032500"/>
          </a:xfrm>
          <a:prstGeom prst="rect">
            <a:avLst/>
          </a:prstGeom>
        </p:spPr>
        <p:txBody>
          <a:bodyPr spcFirstLastPara="1" wrap="square" lIns="91425" tIns="45700" rIns="91425" bIns="45700" anchor="t" anchorCtr="0">
            <a:normAutofit fontScale="85000" lnSpcReduction="20000"/>
          </a:bodyPr>
          <a:lstStyle/>
          <a:p>
            <a:pPr marL="457200" lvl="0" indent="-334327" algn="l" rtl="0">
              <a:lnSpc>
                <a:spcPct val="115000"/>
              </a:lnSpc>
              <a:spcBef>
                <a:spcPts val="1000"/>
              </a:spcBef>
              <a:spcAft>
                <a:spcPts val="0"/>
              </a:spcAft>
              <a:buSzPct val="58885"/>
              <a:buChar char="●"/>
            </a:pPr>
            <a:r>
              <a:rPr lang="en-US" sz="3056" b="1"/>
              <a:t>What do students need to know in order to actually write a proposal? </a:t>
            </a:r>
            <a:endParaRPr sz="3056" b="1"/>
          </a:p>
          <a:p>
            <a:pPr marL="0" lvl="0" indent="0" algn="l" rtl="0">
              <a:lnSpc>
                <a:spcPct val="115000"/>
              </a:lnSpc>
              <a:spcBef>
                <a:spcPts val="1000"/>
              </a:spcBef>
              <a:spcAft>
                <a:spcPts val="0"/>
              </a:spcAft>
              <a:buNone/>
            </a:pPr>
            <a:endParaRPr sz="1500" b="1"/>
          </a:p>
          <a:p>
            <a:pPr marL="457200" lvl="0" indent="-334327" algn="l" rtl="0">
              <a:lnSpc>
                <a:spcPct val="115000"/>
              </a:lnSpc>
              <a:spcBef>
                <a:spcPts val="1000"/>
              </a:spcBef>
              <a:spcAft>
                <a:spcPts val="0"/>
              </a:spcAft>
              <a:buSzPct val="64285"/>
              <a:buChar char="●"/>
            </a:pPr>
            <a:r>
              <a:rPr lang="en-US"/>
              <a:t>Notice the features of proposal writing in real letters, speeches, and policies.</a:t>
            </a:r>
            <a:endParaRPr/>
          </a:p>
          <a:p>
            <a:pPr marL="914400" lvl="1" indent="-334327" algn="l" rtl="0">
              <a:lnSpc>
                <a:spcPct val="115000"/>
              </a:lnSpc>
              <a:spcBef>
                <a:spcPts val="0"/>
              </a:spcBef>
              <a:spcAft>
                <a:spcPts val="0"/>
              </a:spcAft>
              <a:buSzPct val="75000"/>
              <a:buChar char="○"/>
            </a:pPr>
            <a:r>
              <a:rPr lang="en-US"/>
              <a:t>Author’s craft- what can we imitate?</a:t>
            </a:r>
            <a:endParaRPr/>
          </a:p>
          <a:p>
            <a:pPr marL="914400" lvl="1" indent="-334327" algn="l" rtl="0">
              <a:lnSpc>
                <a:spcPct val="115000"/>
              </a:lnSpc>
              <a:spcBef>
                <a:spcPts val="0"/>
              </a:spcBef>
              <a:spcAft>
                <a:spcPts val="0"/>
              </a:spcAft>
              <a:buSzPct val="75000"/>
              <a:buChar char="○"/>
            </a:pPr>
            <a:r>
              <a:rPr lang="en-US" u="sng">
                <a:hlinkClick r:id="rId3"/>
              </a:rPr>
              <a:t>Severn Cullis Persuasive Speech</a:t>
            </a:r>
            <a:endParaRPr/>
          </a:p>
          <a:p>
            <a:pPr marL="914400" lvl="1" indent="-334327" algn="l" rtl="0">
              <a:lnSpc>
                <a:spcPct val="115000"/>
              </a:lnSpc>
              <a:spcBef>
                <a:spcPts val="0"/>
              </a:spcBef>
              <a:spcAft>
                <a:spcPts val="0"/>
              </a:spcAft>
              <a:buSzPct val="75000"/>
              <a:buChar char="○"/>
            </a:pPr>
            <a:r>
              <a:rPr lang="en-US"/>
              <a:t>HOA Pool Regulations</a:t>
            </a:r>
            <a:endParaRPr/>
          </a:p>
          <a:p>
            <a:pPr marL="914400" lvl="1" indent="-334327" algn="l" rtl="0">
              <a:lnSpc>
                <a:spcPct val="115000"/>
              </a:lnSpc>
              <a:spcBef>
                <a:spcPts val="0"/>
              </a:spcBef>
              <a:spcAft>
                <a:spcPts val="0"/>
              </a:spcAft>
              <a:buSzPct val="75000"/>
              <a:buChar char="○"/>
            </a:pPr>
            <a:r>
              <a:rPr lang="en-US"/>
              <a:t>FCPS Service Learning Policy  </a:t>
            </a:r>
            <a:endParaRPr/>
          </a:p>
          <a:p>
            <a:pPr marL="914400" lvl="0" indent="0" algn="l" rtl="0">
              <a:lnSpc>
                <a:spcPct val="115000"/>
              </a:lnSpc>
              <a:spcBef>
                <a:spcPts val="1000"/>
              </a:spcBef>
              <a:spcAft>
                <a:spcPts val="0"/>
              </a:spcAft>
              <a:buNone/>
            </a:pPr>
            <a:endParaRPr sz="1500"/>
          </a:p>
          <a:p>
            <a:pPr marL="457200" lvl="0" indent="-334327" algn="l" rtl="0">
              <a:lnSpc>
                <a:spcPct val="115000"/>
              </a:lnSpc>
              <a:spcBef>
                <a:spcPts val="1000"/>
              </a:spcBef>
              <a:spcAft>
                <a:spcPts val="0"/>
              </a:spcAft>
              <a:buSzPct val="64285"/>
              <a:buChar char="●"/>
            </a:pPr>
            <a:r>
              <a:rPr lang="en-US"/>
              <a:t>Reflection - more examples and explicit lessons to help students analyze these documents. </a:t>
            </a:r>
            <a:endParaRPr/>
          </a:p>
        </p:txBody>
      </p:sp>
      <p:sp>
        <p:nvSpPr>
          <p:cNvPr id="301" name="Google Shape;301;gda82ee09ef_0_35"/>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pic>
        <p:nvPicPr>
          <p:cNvPr id="302" name="Google Shape;302;gda82ee09ef_0_35" descr="Photo of Severn Cullis presenting at the 1992 United Nations Rio Earth Summit about global warming"/>
          <p:cNvPicPr preferRelativeResize="0"/>
          <p:nvPr/>
        </p:nvPicPr>
        <p:blipFill>
          <a:blip r:embed="rId4">
            <a:alphaModFix/>
          </a:blip>
          <a:stretch>
            <a:fillRect/>
          </a:stretch>
        </p:blipFill>
        <p:spPr>
          <a:xfrm>
            <a:off x="7492800" y="2297475"/>
            <a:ext cx="3979575" cy="301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da82ee09ef_0_21"/>
          <p:cNvSpPr txBox="1">
            <a:spLocks noGrp="1"/>
          </p:cNvSpPr>
          <p:nvPr>
            <p:ph type="title"/>
          </p:nvPr>
        </p:nvSpPr>
        <p:spPr>
          <a:xfrm>
            <a:off x="733200" y="-1107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Peer Review </a:t>
            </a:r>
            <a:endParaRPr/>
          </a:p>
        </p:txBody>
      </p:sp>
      <p:sp>
        <p:nvSpPr>
          <p:cNvPr id="309" name="Google Shape;309;gda82ee09ef_0_21"/>
          <p:cNvSpPr txBox="1">
            <a:spLocks noGrp="1"/>
          </p:cNvSpPr>
          <p:nvPr>
            <p:ph type="body" idx="1"/>
          </p:nvPr>
        </p:nvSpPr>
        <p:spPr>
          <a:xfrm>
            <a:off x="332400" y="1101425"/>
            <a:ext cx="11317200" cy="5598600"/>
          </a:xfrm>
          <a:prstGeom prst="rect">
            <a:avLst/>
          </a:prstGeom>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sz="3390" b="1"/>
              <a:t>What do students need to know in order to refine and improve their ideas? </a:t>
            </a:r>
            <a:endParaRPr sz="3390" b="1"/>
          </a:p>
          <a:p>
            <a:pPr marL="0" lvl="0" indent="0" algn="l" rtl="0">
              <a:spcBef>
                <a:spcPts val="0"/>
              </a:spcBef>
              <a:spcAft>
                <a:spcPts val="0"/>
              </a:spcAft>
              <a:buNone/>
            </a:pPr>
            <a:endParaRPr sz="2500" u="sng"/>
          </a:p>
          <a:p>
            <a:pPr marL="0" lvl="0" indent="0" algn="l" rtl="0">
              <a:spcBef>
                <a:spcPts val="0"/>
              </a:spcBef>
              <a:spcAft>
                <a:spcPts val="0"/>
              </a:spcAft>
              <a:buNone/>
            </a:pPr>
            <a:r>
              <a:rPr lang="en-US" sz="2500" u="sng"/>
              <a:t>Critical Friends Protocol </a:t>
            </a:r>
            <a:endParaRPr sz="2500" u="sng"/>
          </a:p>
          <a:p>
            <a:pPr marL="457200" lvl="0" indent="-387350" algn="l" rtl="0">
              <a:spcBef>
                <a:spcPts val="1000"/>
              </a:spcBef>
              <a:spcAft>
                <a:spcPts val="0"/>
              </a:spcAft>
              <a:buSzPts val="2500"/>
              <a:buChar char="●"/>
            </a:pPr>
            <a:r>
              <a:rPr lang="en-US" sz="2500"/>
              <a:t>Collaboration </a:t>
            </a:r>
            <a:endParaRPr sz="2500"/>
          </a:p>
          <a:p>
            <a:pPr marL="457200" lvl="0" indent="-387350" algn="l" rtl="0">
              <a:spcBef>
                <a:spcPts val="0"/>
              </a:spcBef>
              <a:spcAft>
                <a:spcPts val="0"/>
              </a:spcAft>
              <a:buSzPts val="2500"/>
              <a:buChar char="●"/>
            </a:pPr>
            <a:r>
              <a:rPr lang="en-US" sz="2500"/>
              <a:t>Growth mindset</a:t>
            </a:r>
            <a:endParaRPr sz="2500"/>
          </a:p>
          <a:p>
            <a:pPr marL="457200" lvl="0" indent="-387350" algn="l" rtl="0">
              <a:spcBef>
                <a:spcPts val="0"/>
              </a:spcBef>
              <a:spcAft>
                <a:spcPts val="0"/>
              </a:spcAft>
              <a:buSzPts val="2500"/>
              <a:buChar char="●"/>
            </a:pPr>
            <a:r>
              <a:rPr lang="en-US" sz="2500"/>
              <a:t>Audience </a:t>
            </a:r>
            <a:endParaRPr sz="2500"/>
          </a:p>
          <a:p>
            <a:pPr marL="457200" lvl="0" indent="-387350" algn="l" rtl="0">
              <a:spcBef>
                <a:spcPts val="0"/>
              </a:spcBef>
              <a:spcAft>
                <a:spcPts val="0"/>
              </a:spcAft>
              <a:buSzPts val="2500"/>
              <a:buChar char="●"/>
            </a:pPr>
            <a:r>
              <a:rPr lang="en-US" sz="2500"/>
              <a:t>Revision </a:t>
            </a:r>
            <a:endParaRPr sz="2500"/>
          </a:p>
          <a:p>
            <a:pPr marL="457200" lvl="0" indent="0" algn="l" rtl="0">
              <a:spcBef>
                <a:spcPts val="1000"/>
              </a:spcBef>
              <a:spcAft>
                <a:spcPts val="0"/>
              </a:spcAft>
              <a:buNone/>
            </a:pPr>
            <a:endParaRPr sz="2500"/>
          </a:p>
          <a:p>
            <a:pPr marL="0" lvl="0" indent="0" algn="l" rtl="0">
              <a:spcBef>
                <a:spcPts val="0"/>
              </a:spcBef>
              <a:spcAft>
                <a:spcPts val="0"/>
              </a:spcAft>
              <a:buClr>
                <a:schemeClr val="accent1"/>
              </a:buClr>
              <a:buSzPts val="4400"/>
              <a:buFont typeface="Trebuchet MS"/>
              <a:buNone/>
            </a:pPr>
            <a:r>
              <a:rPr lang="en-US" sz="2500" u="sng">
                <a:hlinkClick r:id="rId3"/>
              </a:rPr>
              <a:t>Mixed Academic Level Peer Review</a:t>
            </a:r>
            <a:endParaRPr sz="2500"/>
          </a:p>
          <a:p>
            <a:pPr marL="457200" lvl="0" indent="-387350" algn="l" rtl="0">
              <a:spcBef>
                <a:spcPts val="0"/>
              </a:spcBef>
              <a:spcAft>
                <a:spcPts val="0"/>
              </a:spcAft>
              <a:buSzPts val="2500"/>
              <a:buChar char="●"/>
            </a:pPr>
            <a:r>
              <a:rPr lang="en-US" sz="2500"/>
              <a:t>Specific, individualized feedback</a:t>
            </a:r>
            <a:endParaRPr sz="2500"/>
          </a:p>
          <a:p>
            <a:pPr marL="457200" lvl="0" indent="-387350" algn="l" rtl="0">
              <a:spcBef>
                <a:spcPts val="0"/>
              </a:spcBef>
              <a:spcAft>
                <a:spcPts val="0"/>
              </a:spcAft>
              <a:buSzPts val="2500"/>
              <a:buChar char="●"/>
            </a:pPr>
            <a:r>
              <a:rPr lang="en-US" sz="2500"/>
              <a:t>Metacognitive awareness of the </a:t>
            </a:r>
            <a:br>
              <a:rPr lang="en-US" sz="2500"/>
            </a:br>
            <a:r>
              <a:rPr lang="en-US" sz="2500"/>
              <a:t>skills used for the project</a:t>
            </a:r>
            <a:endParaRPr sz="2500"/>
          </a:p>
          <a:p>
            <a:pPr marL="457200" lvl="0" indent="-387350" algn="l" rtl="0">
              <a:spcBef>
                <a:spcPts val="0"/>
              </a:spcBef>
              <a:spcAft>
                <a:spcPts val="0"/>
              </a:spcAft>
              <a:buSzPts val="2500"/>
              <a:buChar char="●"/>
            </a:pPr>
            <a:r>
              <a:rPr lang="en-US" sz="2500"/>
              <a:t>Models and examples from peers</a:t>
            </a:r>
            <a:endParaRPr sz="2500"/>
          </a:p>
          <a:p>
            <a:pPr marL="457200" lvl="0" indent="-387350" algn="l" rtl="0">
              <a:spcBef>
                <a:spcPts val="0"/>
              </a:spcBef>
              <a:spcAft>
                <a:spcPts val="0"/>
              </a:spcAft>
              <a:buSzPts val="2500"/>
              <a:buChar char="●"/>
            </a:pPr>
            <a:r>
              <a:rPr lang="en-US" sz="2500"/>
              <a:t>Increased motivation and efficacy </a:t>
            </a:r>
            <a:endParaRPr sz="2500"/>
          </a:p>
        </p:txBody>
      </p:sp>
      <p:sp>
        <p:nvSpPr>
          <p:cNvPr id="310" name="Google Shape;310;gda82ee09ef_0_21"/>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pic>
        <p:nvPicPr>
          <p:cNvPr id="311" name="Google Shape;311;gda82ee09ef_0_21" descr="Critical Friends Protocol&#10;Column #1: Task&#10;Row #1: Explain, here's what we're thinking&#10;Row #2 Clarify, Do you mean...?&#10;Row #3:  Comment, I'm concerned...  I like...&#10;Row #4: Suggest, What If...&#10;Column 2:  Sentence Stems&#10;Column 3:  Time&#10;Row #1: 4 minutes&#10;Row #2: 1 minute&#10;Row #2: 3 minutes&#10;Row #4: 5 minutes&#10;"/>
          <p:cNvPicPr preferRelativeResize="0"/>
          <p:nvPr/>
        </p:nvPicPr>
        <p:blipFill>
          <a:blip r:embed="rId4">
            <a:alphaModFix/>
          </a:blip>
          <a:stretch>
            <a:fillRect/>
          </a:stretch>
        </p:blipFill>
        <p:spPr>
          <a:xfrm>
            <a:off x="6167813" y="1823225"/>
            <a:ext cx="5705475" cy="4876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da82ee09ef_1_21"/>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Presentation, Feedback, and Reflection</a:t>
            </a:r>
            <a:endParaRPr/>
          </a:p>
        </p:txBody>
      </p:sp>
      <p:sp>
        <p:nvSpPr>
          <p:cNvPr id="318" name="Google Shape;318;gda82ee09ef_1_21"/>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319" name="Google Shape;319;gda82ee09ef_1_21"/>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dc2159a379_1_27"/>
          <p:cNvSpPr txBox="1">
            <a:spLocks noGrp="1"/>
          </p:cNvSpPr>
          <p:nvPr>
            <p:ph type="title"/>
          </p:nvPr>
        </p:nvSpPr>
        <p:spPr>
          <a:xfrm>
            <a:off x="436475" y="1853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Presentations</a:t>
            </a:r>
            <a:endParaRPr/>
          </a:p>
        </p:txBody>
      </p:sp>
      <p:sp>
        <p:nvSpPr>
          <p:cNvPr id="326" name="Google Shape;326;gdc2159a379_1_27"/>
          <p:cNvSpPr txBox="1">
            <a:spLocks noGrp="1"/>
          </p:cNvSpPr>
          <p:nvPr>
            <p:ph type="body" idx="1"/>
          </p:nvPr>
        </p:nvSpPr>
        <p:spPr>
          <a:xfrm>
            <a:off x="362325" y="1747400"/>
            <a:ext cx="8059800" cy="43512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000"/>
              </a:spcBef>
              <a:spcAft>
                <a:spcPts val="0"/>
              </a:spcAft>
              <a:buClr>
                <a:schemeClr val="dk1"/>
              </a:buClr>
              <a:buSzPts val="1800"/>
              <a:buChar char="●"/>
            </a:pPr>
            <a:r>
              <a:rPr lang="en-US" sz="3000">
                <a:solidFill>
                  <a:schemeClr val="dk1"/>
                </a:solidFill>
              </a:rPr>
              <a:t>Authentic Audience</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Logistics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Peer Feedback</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Feedback vs. Assessments </a:t>
            </a:r>
            <a:endParaRPr>
              <a:solidFill>
                <a:schemeClr val="dk1"/>
              </a:solidFill>
            </a:endParaRPr>
          </a:p>
        </p:txBody>
      </p:sp>
      <p:sp>
        <p:nvSpPr>
          <p:cNvPr id="327" name="Google Shape;327;gdc2159a379_1_27"/>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25</a:t>
            </a:fld>
            <a:endParaRPr/>
          </a:p>
        </p:txBody>
      </p:sp>
      <p:pic>
        <p:nvPicPr>
          <p:cNvPr id="328" name="Google Shape;328;gdc2159a379_1_27" descr="Photo: Female Student standing in front of trifold"/>
          <p:cNvPicPr preferRelativeResize="0"/>
          <p:nvPr/>
        </p:nvPicPr>
        <p:blipFill>
          <a:blip r:embed="rId3">
            <a:alphaModFix/>
          </a:blip>
          <a:stretch>
            <a:fillRect/>
          </a:stretch>
        </p:blipFill>
        <p:spPr>
          <a:xfrm>
            <a:off x="8378400" y="276950"/>
            <a:ext cx="3655552" cy="2741676"/>
          </a:xfrm>
          <a:prstGeom prst="rect">
            <a:avLst/>
          </a:prstGeom>
          <a:noFill/>
          <a:ln w="9525" cap="flat" cmpd="sng">
            <a:solidFill>
              <a:schemeClr val="dk1"/>
            </a:solidFill>
            <a:prstDash val="solid"/>
            <a:round/>
            <a:headEnd type="none" w="sm" len="sm"/>
            <a:tailEnd type="none" w="sm" len="sm"/>
          </a:ln>
        </p:spPr>
      </p:pic>
      <p:pic>
        <p:nvPicPr>
          <p:cNvPr id="329" name="Google Shape;329;gdc2159a379_1_27" descr="Photo: Female student presenting in the cafeteria, laptop in front of her.  "/>
          <p:cNvPicPr preferRelativeResize="0"/>
          <p:nvPr/>
        </p:nvPicPr>
        <p:blipFill>
          <a:blip r:embed="rId4">
            <a:alphaModFix/>
          </a:blip>
          <a:stretch>
            <a:fillRect/>
          </a:stretch>
        </p:blipFill>
        <p:spPr>
          <a:xfrm>
            <a:off x="8422150" y="3210800"/>
            <a:ext cx="3655552" cy="2704051"/>
          </a:xfrm>
          <a:prstGeom prst="rect">
            <a:avLst/>
          </a:prstGeom>
          <a:noFill/>
          <a:ln w="9525" cap="flat" cmpd="sng">
            <a:solidFill>
              <a:schemeClr val="dk1"/>
            </a:solidFill>
            <a:prstDash val="solid"/>
            <a:round/>
            <a:headEnd type="none" w="sm" len="sm"/>
            <a:tailEnd type="none" w="sm" len="sm"/>
          </a:ln>
        </p:spPr>
      </p:pic>
      <p:sp>
        <p:nvSpPr>
          <p:cNvPr id="330" name="Google Shape;330;gdc2159a379_1_27" descr="circle covering student face for protection"/>
          <p:cNvSpPr/>
          <p:nvPr/>
        </p:nvSpPr>
        <p:spPr>
          <a:xfrm>
            <a:off x="9060450" y="1038550"/>
            <a:ext cx="555000" cy="7089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gdc2159a379_1_27" descr="circle covering student face for protection"/>
          <p:cNvSpPr/>
          <p:nvPr/>
        </p:nvSpPr>
        <p:spPr>
          <a:xfrm>
            <a:off x="8947100" y="3941825"/>
            <a:ext cx="363900" cy="4629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gdc2159a379_1_27" descr="circle covering student face for protection"/>
          <p:cNvSpPr/>
          <p:nvPr/>
        </p:nvSpPr>
        <p:spPr>
          <a:xfrm>
            <a:off x="11670050" y="3691550"/>
            <a:ext cx="363900" cy="4629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gdc2159a379_1_27" descr="circle covering student face for protection"/>
          <p:cNvSpPr/>
          <p:nvPr/>
        </p:nvSpPr>
        <p:spPr>
          <a:xfrm>
            <a:off x="11088300" y="4039625"/>
            <a:ext cx="363900" cy="3651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gdc2159a379_1_27" descr="circle covering student face for protection"/>
          <p:cNvSpPr/>
          <p:nvPr/>
        </p:nvSpPr>
        <p:spPr>
          <a:xfrm>
            <a:off x="11452200" y="4039625"/>
            <a:ext cx="363900" cy="3651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gdc2159a379_1_27" descr="Female student presenting in front of computer in cafeteria.  Seven students listening and taking notes."/>
          <p:cNvSpPr/>
          <p:nvPr/>
        </p:nvSpPr>
        <p:spPr>
          <a:xfrm>
            <a:off x="10630789" y="4737026"/>
            <a:ext cx="363900" cy="3651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gdc2159a379_1_27" descr="circle covering student face for protection"/>
          <p:cNvSpPr/>
          <p:nvPr/>
        </p:nvSpPr>
        <p:spPr>
          <a:xfrm>
            <a:off x="10588175" y="4380275"/>
            <a:ext cx="363900" cy="3651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5;gdc2159a379_1_27" descr="circle covering student face for protection">
            <a:extLst>
              <a:ext uri="{FF2B5EF4-FFF2-40B4-BE49-F238E27FC236}">
                <a16:creationId xmlns:a16="http://schemas.microsoft.com/office/drawing/2014/main" id="{3915B7EC-7841-4764-8978-82561CBBD6C4}"/>
              </a:ext>
            </a:extLst>
          </p:cNvPr>
          <p:cNvSpPr/>
          <p:nvPr/>
        </p:nvSpPr>
        <p:spPr>
          <a:xfrm>
            <a:off x="10249926" y="4965013"/>
            <a:ext cx="363900" cy="3651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db5a8b6427_0_34"/>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Student and Teacher Reflection </a:t>
            </a:r>
            <a:endParaRPr/>
          </a:p>
        </p:txBody>
      </p:sp>
      <p:sp>
        <p:nvSpPr>
          <p:cNvPr id="342" name="Google Shape;342;gdb5a8b6427_0_34"/>
          <p:cNvSpPr txBox="1">
            <a:spLocks noGrp="1"/>
          </p:cNvSpPr>
          <p:nvPr>
            <p:ph type="body" idx="1"/>
          </p:nvPr>
        </p:nvSpPr>
        <p:spPr>
          <a:xfrm>
            <a:off x="606300" y="1253400"/>
            <a:ext cx="109794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500"/>
              </a:spcBef>
              <a:spcAft>
                <a:spcPts val="0"/>
              </a:spcAft>
              <a:buSzPts val="2800"/>
              <a:buChar char="●"/>
            </a:pPr>
            <a:r>
              <a:rPr lang="en-US"/>
              <a:t>Student Reflection </a:t>
            </a:r>
            <a:endParaRPr/>
          </a:p>
          <a:p>
            <a:pPr marL="914400" lvl="1" indent="-406400" algn="l" rtl="0">
              <a:lnSpc>
                <a:spcPct val="100000"/>
              </a:lnSpc>
              <a:spcBef>
                <a:spcPts val="0"/>
              </a:spcBef>
              <a:spcAft>
                <a:spcPts val="0"/>
              </a:spcAft>
              <a:buSzPts val="2800"/>
              <a:buFont typeface="Calibri"/>
              <a:buChar char="○"/>
            </a:pPr>
            <a:r>
              <a:rPr lang="en-US" b="1" u="sng">
                <a:solidFill>
                  <a:schemeClr val="accent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Reflec</a:t>
            </a:r>
            <a:r>
              <a:rPr lang="en-US" b="1" u="sng">
                <a:solidFill>
                  <a:srgbClr val="C22536"/>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tion Slides </a:t>
            </a:r>
            <a:r>
              <a:rPr lang="en-US" u="sng">
                <a:solidFill>
                  <a:srgbClr val="C22536"/>
                </a:solidFill>
              </a:rPr>
              <a:t>33-36</a:t>
            </a:r>
            <a:r>
              <a:rPr lang="en-US" sz="2800"/>
              <a:t/>
            </a:r>
            <a:br>
              <a:rPr lang="en-US" sz="2800"/>
            </a:br>
            <a:endParaRPr sz="2800"/>
          </a:p>
          <a:p>
            <a:pPr marL="457200" lvl="0" indent="-406400" algn="l" rtl="0">
              <a:lnSpc>
                <a:spcPct val="100000"/>
              </a:lnSpc>
              <a:spcBef>
                <a:spcPts val="0"/>
              </a:spcBef>
              <a:spcAft>
                <a:spcPts val="0"/>
              </a:spcAft>
              <a:buSzPts val="2800"/>
              <a:buChar char="●"/>
            </a:pPr>
            <a:r>
              <a:rPr lang="en-US"/>
              <a:t>Student Feedback</a:t>
            </a:r>
            <a:endParaRPr/>
          </a:p>
          <a:p>
            <a:pPr marL="914400" lvl="1" indent="-381000" algn="l" rtl="0">
              <a:lnSpc>
                <a:spcPct val="100000"/>
              </a:lnSpc>
              <a:spcBef>
                <a:spcPts val="0"/>
              </a:spcBef>
              <a:spcAft>
                <a:spcPts val="0"/>
              </a:spcAft>
              <a:buSzPts val="2400"/>
              <a:buFont typeface="Calibri"/>
              <a:buChar char="○"/>
            </a:pPr>
            <a:r>
              <a:rPr lang="en-US" b="1" u="sng">
                <a:solidFill>
                  <a:srgbClr val="1155CC"/>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Student Feedback about the Project </a:t>
            </a:r>
            <a:r>
              <a:rPr lang="en-US" b="1">
                <a:solidFill>
                  <a:schemeClr val="dk1"/>
                </a:solidFill>
                <a:latin typeface="Calibri"/>
                <a:ea typeface="Calibri"/>
                <a:cs typeface="Calibri"/>
                <a:sym typeface="Calibri"/>
              </a:rPr>
              <a:t>- see question 4</a:t>
            </a:r>
            <a:endParaRPr>
              <a:solidFill>
                <a:schemeClr val="accent1"/>
              </a:solidFill>
            </a:endParaRPr>
          </a:p>
          <a:p>
            <a:pPr marL="914400" lvl="0" indent="0" algn="l" rtl="0">
              <a:lnSpc>
                <a:spcPct val="100000"/>
              </a:lnSpc>
              <a:spcBef>
                <a:spcPts val="500"/>
              </a:spcBef>
              <a:spcAft>
                <a:spcPts val="0"/>
              </a:spcAft>
              <a:buNone/>
            </a:pPr>
            <a:endParaRPr>
              <a:solidFill>
                <a:schemeClr val="accent1"/>
              </a:solidFill>
            </a:endParaRPr>
          </a:p>
          <a:p>
            <a:pPr marL="457200" lvl="0" indent="-406400" algn="l" rtl="0">
              <a:lnSpc>
                <a:spcPct val="100000"/>
              </a:lnSpc>
              <a:spcBef>
                <a:spcPts val="1000"/>
              </a:spcBef>
              <a:spcAft>
                <a:spcPts val="0"/>
              </a:spcAft>
              <a:buClr>
                <a:schemeClr val="accent1"/>
              </a:buClr>
              <a:buSzPts val="2800"/>
              <a:buChar char="●"/>
            </a:pPr>
            <a:r>
              <a:rPr lang="en-US">
                <a:solidFill>
                  <a:schemeClr val="accent1"/>
                </a:solidFill>
              </a:rPr>
              <a:t>Teachers as Learners- Leading by Example </a:t>
            </a:r>
            <a:endParaRPr/>
          </a:p>
          <a:p>
            <a:pPr marL="457200" lvl="0" indent="0" algn="l" rtl="0">
              <a:lnSpc>
                <a:spcPct val="100000"/>
              </a:lnSpc>
              <a:spcBef>
                <a:spcPts val="1000"/>
              </a:spcBef>
              <a:spcAft>
                <a:spcPts val="0"/>
              </a:spcAft>
              <a:buNone/>
            </a:pPr>
            <a:endParaRPr/>
          </a:p>
          <a:p>
            <a:pPr marL="457200" lvl="0" indent="-406400" algn="l" rtl="0">
              <a:lnSpc>
                <a:spcPct val="100000"/>
              </a:lnSpc>
              <a:spcBef>
                <a:spcPts val="1000"/>
              </a:spcBef>
              <a:spcAft>
                <a:spcPts val="0"/>
              </a:spcAft>
              <a:buClr>
                <a:schemeClr val="accent1"/>
              </a:buClr>
              <a:buSzPts val="2800"/>
              <a:buChar char="●"/>
            </a:pPr>
            <a:r>
              <a:rPr lang="en-US">
                <a:solidFill>
                  <a:schemeClr val="accent1"/>
                </a:solidFill>
              </a:rPr>
              <a:t> Teacher</a:t>
            </a:r>
            <a:r>
              <a:rPr lang="en-US"/>
              <a:t> PBL</a:t>
            </a:r>
            <a:endParaRPr/>
          </a:p>
          <a:p>
            <a:pPr marL="0" lvl="0" indent="0" algn="l" rtl="0">
              <a:lnSpc>
                <a:spcPct val="100000"/>
              </a:lnSpc>
              <a:spcBef>
                <a:spcPts val="1000"/>
              </a:spcBef>
              <a:spcAft>
                <a:spcPts val="0"/>
              </a:spcAft>
              <a:buNone/>
            </a:pPr>
            <a:endParaRPr b="1">
              <a:solidFill>
                <a:schemeClr val="dk1"/>
              </a:solidFill>
              <a:latin typeface="Calibri"/>
              <a:ea typeface="Calibri"/>
              <a:cs typeface="Calibri"/>
              <a:sym typeface="Calibri"/>
            </a:endParaRPr>
          </a:p>
        </p:txBody>
      </p:sp>
      <p:pic>
        <p:nvPicPr>
          <p:cNvPr id="343" name="Google Shape;343;gdb5a8b6427_0_34" descr="Image of a person holding up a mirror in the middle of a field."/>
          <p:cNvPicPr preferRelativeResize="0"/>
          <p:nvPr/>
        </p:nvPicPr>
        <p:blipFill>
          <a:blip r:embed="rId5">
            <a:alphaModFix/>
          </a:blip>
          <a:stretch>
            <a:fillRect/>
          </a:stretch>
        </p:blipFill>
        <p:spPr>
          <a:xfrm>
            <a:off x="8699925" y="1389150"/>
            <a:ext cx="3035925" cy="2129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db841f4f80_0_118"/>
          <p:cNvSpPr txBox="1">
            <a:spLocks noGrp="1"/>
          </p:cNvSpPr>
          <p:nvPr>
            <p:ph type="title"/>
          </p:nvPr>
        </p:nvSpPr>
        <p:spPr>
          <a:xfrm>
            <a:off x="52310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Writing Connections </a:t>
            </a:r>
            <a:endParaRPr/>
          </a:p>
        </p:txBody>
      </p:sp>
      <p:sp>
        <p:nvSpPr>
          <p:cNvPr id="350" name="Google Shape;350;gdb841f4f80_0_118"/>
          <p:cNvSpPr txBox="1">
            <a:spLocks noGrp="1"/>
          </p:cNvSpPr>
          <p:nvPr>
            <p:ph type="body" idx="1"/>
          </p:nvPr>
        </p:nvSpPr>
        <p:spPr>
          <a:xfrm>
            <a:off x="838200" y="1282025"/>
            <a:ext cx="7396500" cy="5418000"/>
          </a:xfrm>
          <a:prstGeom prst="rect">
            <a:avLst/>
          </a:prstGeom>
        </p:spPr>
        <p:txBody>
          <a:bodyPr spcFirstLastPara="1" wrap="square" lIns="91425" tIns="45700" rIns="91425" bIns="45700" anchor="t" anchorCtr="0">
            <a:normAutofit lnSpcReduction="10000"/>
          </a:bodyPr>
          <a:lstStyle/>
          <a:p>
            <a:pPr marL="228600" lvl="0" indent="-228600" algn="l" rtl="0">
              <a:spcBef>
                <a:spcPts val="1000"/>
              </a:spcBef>
              <a:spcAft>
                <a:spcPts val="0"/>
              </a:spcAft>
              <a:buSzPts val="2800"/>
              <a:buChar char="•"/>
            </a:pPr>
            <a:r>
              <a:rPr lang="en-US"/>
              <a:t>Identify The Problem </a:t>
            </a:r>
            <a:endParaRPr/>
          </a:p>
          <a:p>
            <a:pPr marL="914400" lvl="1" indent="-406400" algn="l" rtl="0">
              <a:spcBef>
                <a:spcPts val="500"/>
              </a:spcBef>
              <a:spcAft>
                <a:spcPts val="0"/>
              </a:spcAft>
              <a:buSzPts val="2800"/>
              <a:buChar char="•"/>
            </a:pPr>
            <a:r>
              <a:rPr lang="en-US"/>
              <a:t>Expository Essay </a:t>
            </a:r>
            <a:endParaRPr/>
          </a:p>
          <a:p>
            <a:pPr marL="914400" lvl="1" indent="-342900" algn="l" rtl="0">
              <a:spcBef>
                <a:spcPts val="500"/>
              </a:spcBef>
              <a:spcAft>
                <a:spcPts val="0"/>
              </a:spcAft>
              <a:buSzPts val="1800"/>
              <a:buChar char="•"/>
            </a:pPr>
            <a:r>
              <a:rPr lang="en-US"/>
              <a:t>Concept/Definition Mind Map </a:t>
            </a:r>
            <a:endParaRPr/>
          </a:p>
          <a:p>
            <a:pPr marL="914400" lvl="1" indent="-342900" algn="l" rtl="0">
              <a:spcBef>
                <a:spcPts val="500"/>
              </a:spcBef>
              <a:spcAft>
                <a:spcPts val="0"/>
              </a:spcAft>
              <a:buSzPts val="1800"/>
              <a:buChar char="•"/>
            </a:pPr>
            <a:r>
              <a:rPr lang="en-US"/>
              <a:t>Chronological Newspaper Article </a:t>
            </a:r>
            <a:br>
              <a:rPr lang="en-US"/>
            </a:br>
            <a:endParaRPr/>
          </a:p>
          <a:p>
            <a:pPr marL="228600" lvl="0" indent="-228600" algn="l" rtl="0">
              <a:spcBef>
                <a:spcPts val="1000"/>
              </a:spcBef>
              <a:spcAft>
                <a:spcPts val="0"/>
              </a:spcAft>
              <a:buSzPts val="2800"/>
              <a:buChar char="•"/>
            </a:pPr>
            <a:r>
              <a:rPr lang="en-US"/>
              <a:t>Analyze Solutions</a:t>
            </a:r>
            <a:endParaRPr/>
          </a:p>
          <a:p>
            <a:pPr marL="685800" lvl="1" indent="-228600" algn="l" rtl="0">
              <a:spcBef>
                <a:spcPts val="500"/>
              </a:spcBef>
              <a:spcAft>
                <a:spcPts val="0"/>
              </a:spcAft>
              <a:buSzPts val="2400"/>
              <a:buChar char="•"/>
            </a:pPr>
            <a:r>
              <a:rPr lang="en-US"/>
              <a:t>Compare/Contrast Newspaper Article</a:t>
            </a:r>
            <a:endParaRPr/>
          </a:p>
          <a:p>
            <a:pPr marL="685800" lvl="1" indent="-228600" algn="l" rtl="0">
              <a:spcBef>
                <a:spcPts val="500"/>
              </a:spcBef>
              <a:spcAft>
                <a:spcPts val="0"/>
              </a:spcAft>
              <a:buSzPts val="2400"/>
              <a:buChar char="•"/>
            </a:pPr>
            <a:r>
              <a:rPr lang="en-US"/>
              <a:t>Cause/Effect Infographic  </a:t>
            </a:r>
            <a:br>
              <a:rPr lang="en-US"/>
            </a:br>
            <a:endParaRPr/>
          </a:p>
          <a:p>
            <a:pPr marL="457200" lvl="0" indent="-342900" algn="l" rtl="0">
              <a:spcBef>
                <a:spcPts val="0"/>
              </a:spcBef>
              <a:spcAft>
                <a:spcPts val="0"/>
              </a:spcAft>
              <a:buSzPts val="1800"/>
              <a:buChar char="●"/>
            </a:pPr>
            <a:r>
              <a:rPr lang="en-US"/>
              <a:t>Policy Proposal </a:t>
            </a:r>
            <a:endParaRPr/>
          </a:p>
          <a:p>
            <a:pPr marL="914400" lvl="1" indent="-342900" algn="l" rtl="0">
              <a:spcBef>
                <a:spcPts val="500"/>
              </a:spcBef>
              <a:spcAft>
                <a:spcPts val="0"/>
              </a:spcAft>
              <a:buSzPts val="1800"/>
              <a:buChar char="•"/>
            </a:pPr>
            <a:r>
              <a:rPr lang="en-US"/>
              <a:t>Persuasive Essay </a:t>
            </a:r>
            <a:endParaRPr/>
          </a:p>
          <a:p>
            <a:pPr marL="914400" lvl="1" indent="-342900" algn="l" rtl="0">
              <a:spcBef>
                <a:spcPts val="500"/>
              </a:spcBef>
              <a:spcAft>
                <a:spcPts val="0"/>
              </a:spcAft>
              <a:buSzPts val="1800"/>
              <a:buChar char="•"/>
            </a:pPr>
            <a:r>
              <a:rPr lang="en-US"/>
              <a:t>OpEd in Newspaper </a:t>
            </a:r>
            <a:endParaRPr/>
          </a:p>
          <a:p>
            <a:pPr marL="914400" lvl="1" indent="-342900" algn="l" rtl="0">
              <a:spcBef>
                <a:spcPts val="500"/>
              </a:spcBef>
              <a:spcAft>
                <a:spcPts val="0"/>
              </a:spcAft>
              <a:buSzPts val="1800"/>
              <a:buChar char="•"/>
            </a:pPr>
            <a:r>
              <a:rPr lang="en-US"/>
              <a:t>Problem/Solution </a:t>
            </a:r>
            <a:endParaRPr/>
          </a:p>
          <a:p>
            <a:pPr marL="914400" lvl="1" indent="-342900" algn="l" rtl="0">
              <a:spcBef>
                <a:spcPts val="500"/>
              </a:spcBef>
              <a:spcAft>
                <a:spcPts val="0"/>
              </a:spcAft>
              <a:buSzPts val="1800"/>
              <a:buChar char="•"/>
            </a:pPr>
            <a:r>
              <a:rPr lang="en-US"/>
              <a:t>Process</a:t>
            </a:r>
            <a:endParaRPr/>
          </a:p>
        </p:txBody>
      </p:sp>
      <p:sp>
        <p:nvSpPr>
          <p:cNvPr id="351" name="Google Shape;351;gdb841f4f80_0_118"/>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27</a:t>
            </a:fld>
            <a:endParaRPr/>
          </a:p>
        </p:txBody>
      </p:sp>
      <p:pic>
        <p:nvPicPr>
          <p:cNvPr id="352" name="Google Shape;352;gdb841f4f80_0_118" descr="decorative clip art">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7137875" y="2465750"/>
            <a:ext cx="4559225" cy="2397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db841f4f80_0_14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Extensions For All Students </a:t>
            </a:r>
            <a:endParaRPr/>
          </a:p>
        </p:txBody>
      </p:sp>
      <p:sp>
        <p:nvSpPr>
          <p:cNvPr id="359" name="Google Shape;359;gdb841f4f80_0_144"/>
          <p:cNvSpPr txBox="1">
            <a:spLocks noGrp="1"/>
          </p:cNvSpPr>
          <p:nvPr>
            <p:ph type="body" idx="1"/>
          </p:nvPr>
        </p:nvSpPr>
        <p:spPr>
          <a:xfrm>
            <a:off x="838200" y="1825625"/>
            <a:ext cx="5355600" cy="4351200"/>
          </a:xfrm>
          <a:prstGeom prst="rect">
            <a:avLst/>
          </a:prstGeom>
        </p:spPr>
        <p:txBody>
          <a:bodyPr spcFirstLastPara="1" wrap="square" lIns="91425" tIns="45700" rIns="91425" bIns="45700" anchor="t" anchorCtr="0">
            <a:normAutofit/>
          </a:bodyPr>
          <a:lstStyle/>
          <a:p>
            <a:pPr marL="228600" lvl="0" indent="-228600" algn="l" rtl="0">
              <a:spcBef>
                <a:spcPts val="0"/>
              </a:spcBef>
              <a:spcAft>
                <a:spcPts val="0"/>
              </a:spcAft>
              <a:buSzPts val="2800"/>
              <a:buChar char="•"/>
            </a:pPr>
            <a:r>
              <a:rPr lang="en-US"/>
              <a:t>Interdisciplinary Connections</a:t>
            </a:r>
            <a:endParaRPr/>
          </a:p>
          <a:p>
            <a:pPr marL="228600" lvl="0" indent="-228600" algn="l" rtl="0">
              <a:spcBef>
                <a:spcPts val="1000"/>
              </a:spcBef>
              <a:spcAft>
                <a:spcPts val="0"/>
              </a:spcAft>
              <a:buSzPts val="2800"/>
              <a:buChar char="•"/>
            </a:pPr>
            <a:r>
              <a:rPr lang="en-US"/>
              <a:t>Civics</a:t>
            </a:r>
            <a:endParaRPr/>
          </a:p>
          <a:p>
            <a:pPr marL="914400" lvl="1" indent="-406400" algn="l" rtl="0">
              <a:spcBef>
                <a:spcPts val="500"/>
              </a:spcBef>
              <a:spcAft>
                <a:spcPts val="0"/>
              </a:spcAft>
              <a:buSzPts val="2800"/>
              <a:buChar char="•"/>
            </a:pPr>
            <a:r>
              <a:rPr lang="en-US"/>
              <a:t>Write Letter to elected representative </a:t>
            </a:r>
            <a:endParaRPr/>
          </a:p>
          <a:p>
            <a:pPr marL="228600" lvl="0" indent="-228600" algn="l" rtl="0">
              <a:spcBef>
                <a:spcPts val="1000"/>
              </a:spcBef>
              <a:spcAft>
                <a:spcPts val="0"/>
              </a:spcAft>
              <a:buSzPts val="2800"/>
              <a:buChar char="•"/>
            </a:pPr>
            <a:r>
              <a:rPr lang="en-US"/>
              <a:t>English</a:t>
            </a:r>
            <a:endParaRPr/>
          </a:p>
          <a:p>
            <a:pPr marL="685800" lvl="1" indent="-228600" algn="l" rtl="0">
              <a:spcBef>
                <a:spcPts val="500"/>
              </a:spcBef>
              <a:spcAft>
                <a:spcPts val="0"/>
              </a:spcAft>
              <a:buSzPts val="2400"/>
              <a:buChar char="•"/>
            </a:pPr>
            <a:r>
              <a:rPr lang="en-US"/>
              <a:t>Audience, tone, grammar, and mechanics</a:t>
            </a:r>
            <a:endParaRPr/>
          </a:p>
          <a:p>
            <a:pPr marL="457200" lvl="0" indent="-342900" algn="l" rtl="0">
              <a:spcBef>
                <a:spcPts val="1000"/>
              </a:spcBef>
              <a:spcAft>
                <a:spcPts val="0"/>
              </a:spcAft>
              <a:buSzPts val="1800"/>
              <a:buChar char="•"/>
            </a:pPr>
            <a:r>
              <a:rPr lang="en-US"/>
              <a:t>Science</a:t>
            </a:r>
            <a:endParaRPr/>
          </a:p>
          <a:p>
            <a:pPr marL="914400" lvl="1" indent="-342900" algn="l" rtl="0">
              <a:spcBef>
                <a:spcPts val="500"/>
              </a:spcBef>
              <a:spcAft>
                <a:spcPts val="0"/>
              </a:spcAft>
              <a:buSzPts val="1800"/>
              <a:buChar char="•"/>
            </a:pPr>
            <a:r>
              <a:rPr lang="en-US"/>
              <a:t>include graph or chart</a:t>
            </a:r>
            <a:endParaRPr/>
          </a:p>
        </p:txBody>
      </p:sp>
      <p:sp>
        <p:nvSpPr>
          <p:cNvPr id="360" name="Google Shape;360;gdb841f4f80_0_144"/>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28</a:t>
            </a:fld>
            <a:endParaRPr/>
          </a:p>
        </p:txBody>
      </p:sp>
      <p:pic>
        <p:nvPicPr>
          <p:cNvPr id="361" name="Google Shape;361;gdb841f4f80_0_144" descr="Photo of three students coloring a poster.  Teacher in the background recording information in her computer."/>
          <p:cNvPicPr preferRelativeResize="0"/>
          <p:nvPr/>
        </p:nvPicPr>
        <p:blipFill>
          <a:blip r:embed="rId3">
            <a:alphaModFix/>
          </a:blip>
          <a:stretch>
            <a:fillRect/>
          </a:stretch>
        </p:blipFill>
        <p:spPr>
          <a:xfrm>
            <a:off x="6463050" y="1825625"/>
            <a:ext cx="5181599" cy="3886199"/>
          </a:xfrm>
          <a:prstGeom prst="rect">
            <a:avLst/>
          </a:prstGeom>
          <a:noFill/>
          <a:ln>
            <a:noFill/>
          </a:ln>
        </p:spPr>
      </p:pic>
      <p:sp>
        <p:nvSpPr>
          <p:cNvPr id="362" name="Google Shape;362;gdb841f4f80_0_144" descr="circle covering student face for protection"/>
          <p:cNvSpPr/>
          <p:nvPr/>
        </p:nvSpPr>
        <p:spPr>
          <a:xfrm>
            <a:off x="6946225" y="2365625"/>
            <a:ext cx="645900" cy="8217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gdb841f4f80_0_144" descr="circle covering student face for protection"/>
          <p:cNvSpPr/>
          <p:nvPr/>
        </p:nvSpPr>
        <p:spPr>
          <a:xfrm>
            <a:off x="9364850" y="3432175"/>
            <a:ext cx="429600" cy="4893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gdb841f4f80_0_144" descr="circle covering student face for protection"/>
          <p:cNvSpPr/>
          <p:nvPr/>
        </p:nvSpPr>
        <p:spPr>
          <a:xfrm>
            <a:off x="10331775" y="2672075"/>
            <a:ext cx="178800" cy="2088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db841f4f80_0_137"/>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Thank You! </a:t>
            </a:r>
            <a:endParaRPr/>
          </a:p>
        </p:txBody>
      </p:sp>
      <p:sp>
        <p:nvSpPr>
          <p:cNvPr id="371" name="Google Shape;371;gdb841f4f80_0_137"/>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600">
                <a:solidFill>
                  <a:schemeClr val="dk1"/>
                </a:solidFill>
              </a:rPr>
              <a:t>What questions might you have about inquiry-based or interdisciplinary projects? </a:t>
            </a:r>
            <a:endParaRPr sz="3600">
              <a:solidFill>
                <a:schemeClr val="dk1"/>
              </a:solidFill>
            </a:endParaRPr>
          </a:p>
        </p:txBody>
      </p:sp>
      <p:sp>
        <p:nvSpPr>
          <p:cNvPr id="372" name="Google Shape;372;gdb841f4f80_0_137"/>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29</a:t>
            </a:fld>
            <a:endParaRPr/>
          </a:p>
        </p:txBody>
      </p:sp>
      <p:pic>
        <p:nvPicPr>
          <p:cNvPr id="373" name="Google Shape;373;gdb841f4f80_0_137" descr="Student presenting in front of trifold poster.  Two students listening and taking notes."/>
          <p:cNvPicPr preferRelativeResize="0"/>
          <p:nvPr/>
        </p:nvPicPr>
        <p:blipFill>
          <a:blip r:embed="rId3">
            <a:alphaModFix/>
          </a:blip>
          <a:stretch>
            <a:fillRect/>
          </a:stretch>
        </p:blipFill>
        <p:spPr>
          <a:xfrm>
            <a:off x="5895775" y="494650"/>
            <a:ext cx="5252951" cy="3939702"/>
          </a:xfrm>
          <a:prstGeom prst="rect">
            <a:avLst/>
          </a:prstGeom>
          <a:noFill/>
          <a:ln w="9525" cap="flat" cmpd="sng">
            <a:solidFill>
              <a:schemeClr val="dk1"/>
            </a:solidFill>
            <a:prstDash val="solid"/>
            <a:round/>
            <a:headEnd type="none" w="sm" len="sm"/>
            <a:tailEnd type="none" w="sm" len="sm"/>
          </a:ln>
        </p:spPr>
      </p:pic>
      <p:sp>
        <p:nvSpPr>
          <p:cNvPr id="374" name="Google Shape;374;gdb841f4f80_0_137" descr="circle covering student face for protection"/>
          <p:cNvSpPr/>
          <p:nvPr/>
        </p:nvSpPr>
        <p:spPr>
          <a:xfrm>
            <a:off x="6858000" y="1067150"/>
            <a:ext cx="519300" cy="6426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da82ee09ef_1_35"/>
          <p:cNvSpPr txBox="1">
            <a:spLocks noGrp="1"/>
          </p:cNvSpPr>
          <p:nvPr>
            <p:ph type="title"/>
          </p:nvPr>
        </p:nvSpPr>
        <p:spPr>
          <a:xfrm>
            <a:off x="166950" y="698300"/>
            <a:ext cx="11858100" cy="1325700"/>
          </a:xfrm>
          <a:prstGeom prst="rect">
            <a:avLst/>
          </a:prstGeom>
        </p:spPr>
        <p:txBody>
          <a:bodyPr spcFirstLastPara="1" wrap="square" lIns="91425" tIns="45700" rIns="91425" bIns="45700" anchor="ctr" anchorCtr="0">
            <a:normAutofit fontScale="90000"/>
          </a:bodyPr>
          <a:lstStyle/>
          <a:p>
            <a:pPr marL="0" lvl="0" indent="0" algn="ctr" rtl="0">
              <a:lnSpc>
                <a:spcPct val="115000"/>
              </a:lnSpc>
              <a:spcBef>
                <a:spcPts val="0"/>
              </a:spcBef>
              <a:spcAft>
                <a:spcPts val="0"/>
              </a:spcAft>
              <a:buClr>
                <a:schemeClr val="dk1"/>
              </a:buClr>
              <a:buSzPct val="28779"/>
              <a:buFont typeface="Arial"/>
              <a:buNone/>
            </a:pPr>
            <a:r>
              <a:rPr lang="en-US" sz="3822" b="1">
                <a:solidFill>
                  <a:srgbClr val="C22536"/>
                </a:solidFill>
              </a:rPr>
              <a:t>How can you, as a concerned citizen, identify a challenge for yourself, your family, or your community and advocate for a public policy solution?  </a:t>
            </a:r>
            <a:endParaRPr sz="5422">
              <a:solidFill>
                <a:srgbClr val="C22536"/>
              </a:solidFill>
            </a:endParaRPr>
          </a:p>
          <a:p>
            <a:pPr marL="0" lvl="0" indent="0" algn="ctr" rtl="0">
              <a:spcBef>
                <a:spcPts val="0"/>
              </a:spcBef>
              <a:spcAft>
                <a:spcPts val="0"/>
              </a:spcAft>
              <a:buNone/>
            </a:pPr>
            <a:endParaRPr sz="3800"/>
          </a:p>
        </p:txBody>
      </p:sp>
      <p:sp>
        <p:nvSpPr>
          <p:cNvPr id="124" name="Google Shape;124;gda82ee09ef_1_35"/>
          <p:cNvSpPr txBox="1">
            <a:spLocks noGrp="1"/>
          </p:cNvSpPr>
          <p:nvPr>
            <p:ph type="body" idx="1"/>
          </p:nvPr>
        </p:nvSpPr>
        <p:spPr>
          <a:xfrm>
            <a:off x="838200" y="2327825"/>
            <a:ext cx="4698300" cy="4351200"/>
          </a:xfrm>
          <a:prstGeom prst="rect">
            <a:avLst/>
          </a:prstGeom>
        </p:spPr>
        <p:txBody>
          <a:bodyPr spcFirstLastPara="1" wrap="square" lIns="91425" tIns="45700" rIns="91425" bIns="45700" anchor="t" anchorCtr="0">
            <a:normAutofit fontScale="77500" lnSpcReduction="20000"/>
          </a:bodyPr>
          <a:lstStyle/>
          <a:p>
            <a:pPr marL="457200" lvl="0" indent="-381317" algn="l" rtl="0">
              <a:lnSpc>
                <a:spcPct val="200000"/>
              </a:lnSpc>
              <a:spcBef>
                <a:spcPts val="1000"/>
              </a:spcBef>
              <a:spcAft>
                <a:spcPts val="0"/>
              </a:spcAft>
              <a:buSzPct val="72222"/>
              <a:buChar char="●"/>
            </a:pPr>
            <a:r>
              <a:rPr lang="en-US" sz="3600"/>
              <a:t>Critical thinking</a:t>
            </a:r>
            <a:endParaRPr sz="3600"/>
          </a:p>
          <a:p>
            <a:pPr marL="457200" lvl="0" indent="-381317" algn="l" rtl="0">
              <a:lnSpc>
                <a:spcPct val="200000"/>
              </a:lnSpc>
              <a:spcBef>
                <a:spcPts val="0"/>
              </a:spcBef>
              <a:spcAft>
                <a:spcPts val="0"/>
              </a:spcAft>
              <a:buSzPct val="72222"/>
              <a:buChar char="●"/>
            </a:pPr>
            <a:r>
              <a:rPr lang="en-US" sz="3600"/>
              <a:t>Creative thinking</a:t>
            </a:r>
            <a:endParaRPr sz="3600"/>
          </a:p>
          <a:p>
            <a:pPr marL="457200" lvl="0" indent="-381317" algn="l" rtl="0">
              <a:lnSpc>
                <a:spcPct val="200000"/>
              </a:lnSpc>
              <a:spcBef>
                <a:spcPts val="0"/>
              </a:spcBef>
              <a:spcAft>
                <a:spcPts val="0"/>
              </a:spcAft>
              <a:buSzPct val="72222"/>
              <a:buChar char="●"/>
            </a:pPr>
            <a:r>
              <a:rPr lang="en-US" sz="3600"/>
              <a:t>Communication</a:t>
            </a:r>
            <a:endParaRPr sz="3600"/>
          </a:p>
          <a:p>
            <a:pPr marL="457200" lvl="0" indent="-381317" algn="l" rtl="0">
              <a:lnSpc>
                <a:spcPct val="200000"/>
              </a:lnSpc>
              <a:spcBef>
                <a:spcPts val="0"/>
              </a:spcBef>
              <a:spcAft>
                <a:spcPts val="0"/>
              </a:spcAft>
              <a:buSzPct val="72222"/>
              <a:buChar char="●"/>
            </a:pPr>
            <a:r>
              <a:rPr lang="en-US" sz="3600"/>
              <a:t>Collaboration</a:t>
            </a:r>
            <a:endParaRPr sz="3600"/>
          </a:p>
          <a:p>
            <a:pPr marL="457200" lvl="0" indent="-381317" algn="l" rtl="0">
              <a:lnSpc>
                <a:spcPct val="200000"/>
              </a:lnSpc>
              <a:spcBef>
                <a:spcPts val="0"/>
              </a:spcBef>
              <a:spcAft>
                <a:spcPts val="0"/>
              </a:spcAft>
              <a:buSzPct val="72222"/>
              <a:buChar char="●"/>
            </a:pPr>
            <a:r>
              <a:rPr lang="en-US" sz="3600"/>
              <a:t>Citizenship</a:t>
            </a:r>
            <a:endParaRPr sz="3600"/>
          </a:p>
        </p:txBody>
      </p:sp>
      <p:sp>
        <p:nvSpPr>
          <p:cNvPr id="125" name="Google Shape;125;gda82ee09ef_1_35"/>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a:t>
            </a:fld>
            <a:endParaRPr/>
          </a:p>
        </p:txBody>
      </p:sp>
      <p:pic>
        <p:nvPicPr>
          <p:cNvPr id="126" name="Google Shape;126;gda82ee09ef_1_35" descr="Graphic Organizer of Profile of a Virginia Graduate, taken from the VDOE website.">
            <a:hlinkClick r:id="rId3"/>
          </p:cNvPr>
          <p:cNvPicPr preferRelativeResize="0"/>
          <p:nvPr/>
        </p:nvPicPr>
        <p:blipFill>
          <a:blip r:embed="rId4">
            <a:alphaModFix/>
          </a:blip>
          <a:stretch>
            <a:fillRect/>
          </a:stretch>
        </p:blipFill>
        <p:spPr>
          <a:xfrm>
            <a:off x="6408050" y="2327822"/>
            <a:ext cx="4698300" cy="3849003"/>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42"/>
          <p:cNvSpPr txBox="1">
            <a:spLocks noGrp="1"/>
          </p:cNvSpPr>
          <p:nvPr>
            <p:ph type="title"/>
          </p:nvPr>
        </p:nvSpPr>
        <p:spPr>
          <a:xfrm>
            <a:off x="623600" y="560700"/>
            <a:ext cx="11568400" cy="973200"/>
          </a:xfrm>
          <a:prstGeom prst="rect">
            <a:avLst/>
          </a:prstGeom>
          <a:noFill/>
          <a:ln>
            <a:noFill/>
          </a:ln>
        </p:spPr>
        <p:txBody>
          <a:bodyPr spcFirstLastPara="1" wrap="square" lIns="457200" tIns="0" rIns="457200" bIns="0" anchor="ctr" anchorCtr="0">
            <a:normAutofit/>
          </a:bodyPr>
          <a:lstStyle/>
          <a:p>
            <a:pPr algn="ctr">
              <a:buClr>
                <a:schemeClr val="lt1"/>
              </a:buClr>
              <a:buSzPts val="4100"/>
            </a:pPr>
            <a:r>
              <a:rPr lang="en" sz="5467"/>
              <a:t>VDOE Disclaimer</a:t>
            </a:r>
            <a:endParaRPr sz="5467"/>
          </a:p>
        </p:txBody>
      </p:sp>
      <p:sp>
        <p:nvSpPr>
          <p:cNvPr id="929" name="Google Shape;929;p142"/>
          <p:cNvSpPr/>
          <p:nvPr/>
        </p:nvSpPr>
        <p:spPr>
          <a:xfrm>
            <a:off x="2014267" y="2071667"/>
            <a:ext cx="8429600" cy="3539600"/>
          </a:xfrm>
          <a:prstGeom prst="rect">
            <a:avLst/>
          </a:prstGeom>
          <a:noFill/>
          <a:ln>
            <a:noFill/>
          </a:ln>
        </p:spPr>
        <p:txBody>
          <a:bodyPr spcFirstLastPara="1" wrap="square" lIns="91433" tIns="45700" rIns="91433" bIns="45700" anchor="t" anchorCtr="0">
            <a:noAutofit/>
          </a:bodyPr>
          <a:lstStyle/>
          <a:p>
            <a:r>
              <a:rPr lang="en" sz="2800">
                <a:solidFill>
                  <a:schemeClr val="dk1"/>
                </a:solidFil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endParaRPr sz="1467"/>
          </a:p>
        </p:txBody>
      </p:sp>
    </p:spTree>
    <p:extLst>
      <p:ext uri="{BB962C8B-B14F-4D97-AF65-F5344CB8AC3E}">
        <p14:creationId xmlns:p14="http://schemas.microsoft.com/office/powerpoint/2010/main" val="165788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d7ca2d8333_0_0"/>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Standards and Skills </a:t>
            </a:r>
            <a:endParaRPr/>
          </a:p>
        </p:txBody>
      </p:sp>
      <p:sp>
        <p:nvSpPr>
          <p:cNvPr id="132" name="Google Shape;132;gd7ca2d8333_0_0"/>
          <p:cNvSpPr txBox="1">
            <a:spLocks noGrp="1"/>
          </p:cNvSpPr>
          <p:nvPr>
            <p:ph type="body" idx="1"/>
          </p:nvPr>
        </p:nvSpPr>
        <p:spPr>
          <a:xfrm>
            <a:off x="383000" y="1443663"/>
            <a:ext cx="5555400" cy="47733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accent1"/>
              </a:buClr>
              <a:buSzPts val="2800"/>
              <a:buChar char="•"/>
            </a:pPr>
            <a:r>
              <a:rPr lang="en-US" u="sng"/>
              <a:t>English Standards </a:t>
            </a:r>
            <a:endParaRPr u="sng"/>
          </a:p>
          <a:p>
            <a:pPr marL="0" lvl="0" indent="0" algn="l" rtl="0">
              <a:lnSpc>
                <a:spcPct val="90000"/>
              </a:lnSpc>
              <a:spcBef>
                <a:spcPts val="500"/>
              </a:spcBef>
              <a:spcAft>
                <a:spcPts val="0"/>
              </a:spcAft>
              <a:buNone/>
            </a:pPr>
            <a:endParaRPr/>
          </a:p>
          <a:p>
            <a:pPr marL="457200" lvl="0" indent="-381000" algn="l" rtl="0">
              <a:lnSpc>
                <a:spcPct val="90000"/>
              </a:lnSpc>
              <a:spcBef>
                <a:spcPts val="500"/>
              </a:spcBef>
              <a:spcAft>
                <a:spcPts val="0"/>
              </a:spcAft>
              <a:buSzPts val="2400"/>
              <a:buChar char="●"/>
            </a:pPr>
            <a:r>
              <a:rPr lang="en-US" sz="2400" b="1"/>
              <a:t>Primary SOL: </a:t>
            </a:r>
            <a:endParaRPr sz="2400" b="1"/>
          </a:p>
          <a:p>
            <a:pPr marL="685800" lvl="1" indent="-203200" algn="l" rtl="0">
              <a:lnSpc>
                <a:spcPct val="90000"/>
              </a:lnSpc>
              <a:spcBef>
                <a:spcPts val="500"/>
              </a:spcBef>
              <a:spcAft>
                <a:spcPts val="0"/>
              </a:spcAft>
              <a:buClr>
                <a:schemeClr val="dk1"/>
              </a:buClr>
              <a:buSzPts val="2000"/>
              <a:buChar char="•"/>
            </a:pPr>
            <a:r>
              <a:rPr lang="en-US" sz="2000"/>
              <a:t>6.9, 7.9, 8.9, 9.8 </a:t>
            </a:r>
            <a:br>
              <a:rPr lang="en-US" sz="2000"/>
            </a:br>
            <a:r>
              <a:rPr lang="en-US" sz="2000"/>
              <a:t>Find, evaluate, select, and synthesize appropriate resources to produce a research product.</a:t>
            </a:r>
            <a:endParaRPr sz="2000"/>
          </a:p>
          <a:p>
            <a:pPr marL="914400" lvl="0" indent="0" algn="l" rtl="0">
              <a:lnSpc>
                <a:spcPct val="90000"/>
              </a:lnSpc>
              <a:spcBef>
                <a:spcPts val="500"/>
              </a:spcBef>
              <a:spcAft>
                <a:spcPts val="0"/>
              </a:spcAft>
              <a:buNone/>
            </a:pPr>
            <a:endParaRPr sz="2000"/>
          </a:p>
          <a:p>
            <a:pPr marL="457200" lvl="0" indent="-381000" algn="l" rtl="0">
              <a:lnSpc>
                <a:spcPct val="90000"/>
              </a:lnSpc>
              <a:spcBef>
                <a:spcPts val="500"/>
              </a:spcBef>
              <a:spcAft>
                <a:spcPts val="0"/>
              </a:spcAft>
              <a:buSzPts val="2400"/>
              <a:buChar char="●"/>
            </a:pPr>
            <a:r>
              <a:rPr lang="en-US" sz="2400" b="1"/>
              <a:t>Reinforced SOL:</a:t>
            </a:r>
            <a:endParaRPr sz="2400" b="1">
              <a:solidFill>
                <a:schemeClr val="dk1"/>
              </a:solidFill>
            </a:endParaRPr>
          </a:p>
          <a:p>
            <a:pPr marL="1143000" lvl="2" indent="-228600" algn="l" rtl="0">
              <a:lnSpc>
                <a:spcPct val="90000"/>
              </a:lnSpc>
              <a:spcBef>
                <a:spcPts val="500"/>
              </a:spcBef>
              <a:spcAft>
                <a:spcPts val="0"/>
              </a:spcAft>
              <a:buClr>
                <a:schemeClr val="dk1"/>
              </a:buClr>
              <a:buSzPts val="2000"/>
              <a:buFont typeface="Trebuchet MS"/>
              <a:buChar char="•"/>
            </a:pPr>
            <a:r>
              <a:rPr lang="en-US" b="0">
                <a:solidFill>
                  <a:schemeClr val="dk1"/>
                </a:solidFill>
              </a:rPr>
              <a:t>6.2, 7.2, 8.2, 9.1</a:t>
            </a:r>
            <a:br>
              <a:rPr lang="en-US" b="0">
                <a:solidFill>
                  <a:schemeClr val="dk1"/>
                </a:solidFill>
              </a:rPr>
            </a:br>
            <a:r>
              <a:rPr lang="en-US" b="0">
                <a:solidFill>
                  <a:schemeClr val="dk1"/>
                </a:solidFill>
              </a:rPr>
              <a:t>Develop and deliver multimodal, interactive presentations collaboratively and individually.</a:t>
            </a:r>
            <a:br>
              <a:rPr lang="en-US" b="0">
                <a:solidFill>
                  <a:schemeClr val="dk1"/>
                </a:solidFill>
              </a:rPr>
            </a:br>
            <a:endParaRPr b="0">
              <a:solidFill>
                <a:schemeClr val="dk1"/>
              </a:solidFill>
            </a:endParaRPr>
          </a:p>
          <a:p>
            <a:pPr marL="1143000" lvl="2" indent="-228600" algn="l" rtl="0">
              <a:lnSpc>
                <a:spcPct val="90000"/>
              </a:lnSpc>
              <a:spcBef>
                <a:spcPts val="500"/>
              </a:spcBef>
              <a:spcAft>
                <a:spcPts val="0"/>
              </a:spcAft>
              <a:buClr>
                <a:schemeClr val="dk1"/>
              </a:buClr>
              <a:buSzPts val="2000"/>
              <a:buFont typeface="Trebuchet MS"/>
              <a:buChar char="•"/>
            </a:pPr>
            <a:r>
              <a:rPr lang="en-US" b="0">
                <a:solidFill>
                  <a:schemeClr val="dk1"/>
                </a:solidFill>
              </a:rPr>
              <a:t>6.6, 7.6, 8.6, 9.5</a:t>
            </a:r>
            <a:br>
              <a:rPr lang="en-US" b="0">
                <a:solidFill>
                  <a:schemeClr val="dk1"/>
                </a:solidFill>
              </a:rPr>
            </a:br>
            <a:r>
              <a:rPr lang="en-US" b="0">
                <a:solidFill>
                  <a:schemeClr val="dk1"/>
                </a:solidFill>
              </a:rPr>
              <a:t>Read, comprehend, and analyze a variety of nonfiction texts.</a:t>
            </a:r>
            <a:endParaRPr b="0">
              <a:solidFill>
                <a:schemeClr val="dk1"/>
              </a:solidFill>
            </a:endParaRPr>
          </a:p>
        </p:txBody>
      </p:sp>
      <p:sp>
        <p:nvSpPr>
          <p:cNvPr id="133" name="Google Shape;133;gd7ca2d8333_0_0"/>
          <p:cNvSpPr txBox="1">
            <a:spLocks noGrp="1"/>
          </p:cNvSpPr>
          <p:nvPr>
            <p:ph type="body" idx="2"/>
          </p:nvPr>
        </p:nvSpPr>
        <p:spPr>
          <a:xfrm>
            <a:off x="5794475" y="1297325"/>
            <a:ext cx="6272400" cy="5037600"/>
          </a:xfrm>
          <a:prstGeom prst="rect">
            <a:avLst/>
          </a:prstGeom>
          <a:noFill/>
          <a:ln>
            <a:noFill/>
          </a:ln>
        </p:spPr>
        <p:txBody>
          <a:bodyPr spcFirstLastPara="1" wrap="square" lIns="91425" tIns="45700" rIns="91425" bIns="45700" anchor="t" anchorCtr="0">
            <a:normAutofit fontScale="92500" lnSpcReduction="20000"/>
          </a:bodyPr>
          <a:lstStyle/>
          <a:p>
            <a:pPr marL="228600" lvl="0" indent="-241696" algn="l" rtl="0">
              <a:lnSpc>
                <a:spcPct val="90000"/>
              </a:lnSpc>
              <a:spcBef>
                <a:spcPts val="0"/>
              </a:spcBef>
              <a:spcAft>
                <a:spcPts val="0"/>
              </a:spcAft>
              <a:buClr>
                <a:schemeClr val="accent1"/>
              </a:buClr>
              <a:buSzPct val="107127"/>
              <a:buChar char="•"/>
            </a:pPr>
            <a:r>
              <a:rPr lang="en-US" sz="3033" u="sng"/>
              <a:t>Interdisciplinary Standards </a:t>
            </a:r>
            <a:endParaRPr sz="3033" u="sng"/>
          </a:p>
          <a:p>
            <a:pPr marL="457200" lvl="0" indent="0" algn="l" rtl="0">
              <a:lnSpc>
                <a:spcPct val="90000"/>
              </a:lnSpc>
              <a:spcBef>
                <a:spcPts val="0"/>
              </a:spcBef>
              <a:spcAft>
                <a:spcPts val="0"/>
              </a:spcAft>
              <a:buNone/>
            </a:pPr>
            <a:endParaRPr u="sng"/>
          </a:p>
          <a:p>
            <a:pPr marL="457200" lvl="0" indent="-393065" algn="l" rtl="0">
              <a:lnSpc>
                <a:spcPct val="90000"/>
              </a:lnSpc>
              <a:spcBef>
                <a:spcPts val="1000"/>
              </a:spcBef>
              <a:spcAft>
                <a:spcPts val="0"/>
              </a:spcAft>
              <a:buSzPct val="164061"/>
              <a:buChar char="●"/>
            </a:pPr>
            <a:r>
              <a:rPr lang="en-US" b="1">
                <a:solidFill>
                  <a:srgbClr val="C00000"/>
                </a:solidFill>
                <a:uFill>
                  <a:noFill/>
                </a:uFill>
                <a:hlinkClick r:id="rId3">
                  <a:extLst>
                    <a:ext uri="{A12FA001-AC4F-418D-AE19-62706E023703}">
                      <ahyp:hlinkClr xmlns="" xmlns:ahyp="http://schemas.microsoft.com/office/drawing/2018/hyperlinkcolor" val="tx"/>
                    </a:ext>
                  </a:extLst>
                </a:hlinkClick>
              </a:rPr>
              <a:t>Civics</a:t>
            </a:r>
            <a:endParaRPr sz="1706">
              <a:solidFill>
                <a:schemeClr val="dk1"/>
              </a:solidFill>
            </a:endParaRPr>
          </a:p>
          <a:p>
            <a:pPr marL="914400" lvl="1" indent="-328846" algn="l" rtl="0">
              <a:lnSpc>
                <a:spcPct val="90000"/>
              </a:lnSpc>
              <a:spcBef>
                <a:spcPts val="0"/>
              </a:spcBef>
              <a:spcAft>
                <a:spcPts val="0"/>
              </a:spcAft>
              <a:buClr>
                <a:schemeClr val="dk1"/>
              </a:buClr>
              <a:buSzPct val="100000"/>
              <a:buChar char="○"/>
            </a:pPr>
            <a:r>
              <a:rPr lang="en-US" sz="1706" b="0">
                <a:solidFill>
                  <a:schemeClr val="dk1"/>
                </a:solidFill>
              </a:rPr>
              <a:t>Civics and Economics 1- The student will demonstrate skills for historical thinking, geographical analysis, economic decision making, and responsible citizenship </a:t>
            </a:r>
            <a:r>
              <a:rPr lang="en-US" sz="1706"/>
              <a:t/>
            </a:r>
            <a:br>
              <a:rPr lang="en-US" sz="1706"/>
            </a:br>
            <a:endParaRPr sz="1706"/>
          </a:p>
          <a:p>
            <a:pPr marL="914400" lvl="1" indent="-328846" algn="l" rtl="0">
              <a:lnSpc>
                <a:spcPct val="90000"/>
              </a:lnSpc>
              <a:spcBef>
                <a:spcPts val="0"/>
              </a:spcBef>
              <a:spcAft>
                <a:spcPts val="0"/>
              </a:spcAft>
              <a:buClr>
                <a:schemeClr val="dk1"/>
              </a:buClr>
              <a:buSzPct val="100000"/>
              <a:buChar char="○"/>
            </a:pPr>
            <a:r>
              <a:rPr lang="en-US" sz="1706" b="0">
                <a:solidFill>
                  <a:schemeClr val="dk1"/>
                </a:solidFill>
              </a:rPr>
              <a:t>Civics and Economics 10- The student will apply social science skills to understand how public policy is made at the local, state, and national levels of government </a:t>
            </a:r>
            <a:r>
              <a:rPr lang="en-US" sz="1700" b="0">
                <a:solidFill>
                  <a:schemeClr val="dk1"/>
                </a:solidFill>
              </a:rPr>
              <a:t/>
            </a:r>
            <a:br>
              <a:rPr lang="en-US" sz="1700" b="0">
                <a:solidFill>
                  <a:schemeClr val="dk1"/>
                </a:solidFill>
              </a:rPr>
            </a:br>
            <a:endParaRPr sz="1700" b="0">
              <a:solidFill>
                <a:schemeClr val="dk1"/>
              </a:solidFill>
            </a:endParaRPr>
          </a:p>
          <a:p>
            <a:pPr marL="457200" lvl="0" indent="-397211" algn="l" rtl="0">
              <a:lnSpc>
                <a:spcPct val="90000"/>
              </a:lnSpc>
              <a:spcBef>
                <a:spcPts val="0"/>
              </a:spcBef>
              <a:spcAft>
                <a:spcPts val="0"/>
              </a:spcAft>
              <a:buSzPct val="100000"/>
              <a:buChar char="●"/>
            </a:pPr>
            <a:r>
              <a:rPr lang="en-US" sz="2870" b="1">
                <a:solidFill>
                  <a:srgbClr val="C00000"/>
                </a:solidFill>
                <a:uFill>
                  <a:noFill/>
                </a:uFill>
                <a:hlinkClick r:id="rId4">
                  <a:extLst>
                    <a:ext uri="{A12FA001-AC4F-418D-AE19-62706E023703}">
                      <ahyp:hlinkClr xmlns="" xmlns:ahyp="http://schemas.microsoft.com/office/drawing/2018/hyperlinkcolor" val="tx"/>
                    </a:ext>
                  </a:extLst>
                </a:hlinkClick>
              </a:rPr>
              <a:t>Science </a:t>
            </a:r>
            <a:endParaRPr sz="2870" b="1">
              <a:solidFill>
                <a:srgbClr val="C00000"/>
              </a:solidFill>
            </a:endParaRPr>
          </a:p>
          <a:p>
            <a:pPr marL="914400" lvl="1" indent="-326380" algn="l" rtl="0">
              <a:lnSpc>
                <a:spcPct val="115000"/>
              </a:lnSpc>
              <a:spcBef>
                <a:spcPts val="0"/>
              </a:spcBef>
              <a:spcAft>
                <a:spcPts val="0"/>
              </a:spcAft>
              <a:buClr>
                <a:schemeClr val="dk1"/>
              </a:buClr>
              <a:buSzPct val="100000"/>
              <a:buChar char="○"/>
            </a:pPr>
            <a:r>
              <a:rPr lang="en-US" sz="1664" b="0">
                <a:solidFill>
                  <a:schemeClr val="dk1"/>
                </a:solidFill>
              </a:rPr>
              <a:t>Physical Science.1 - The student will demonstrate an understanding of scientific and engineering practices by: </a:t>
            </a:r>
            <a:endParaRPr sz="1664" b="0">
              <a:solidFill>
                <a:schemeClr val="dk1"/>
              </a:solidFill>
            </a:endParaRPr>
          </a:p>
          <a:p>
            <a:pPr marL="1371600" lvl="2" indent="-326380" algn="l" rtl="0">
              <a:lnSpc>
                <a:spcPct val="115000"/>
              </a:lnSpc>
              <a:spcBef>
                <a:spcPts val="0"/>
              </a:spcBef>
              <a:spcAft>
                <a:spcPts val="0"/>
              </a:spcAft>
              <a:buClr>
                <a:schemeClr val="dk1"/>
              </a:buClr>
              <a:buSzPct val="100000"/>
              <a:buFont typeface="Trebuchet MS"/>
              <a:buChar char="•"/>
            </a:pPr>
            <a:r>
              <a:rPr lang="en-US" sz="1664" b="0">
                <a:solidFill>
                  <a:schemeClr val="dk1"/>
                </a:solidFill>
              </a:rPr>
              <a:t>a) asking questions and defining problems</a:t>
            </a:r>
            <a:endParaRPr sz="1664" b="0">
              <a:solidFill>
                <a:schemeClr val="dk1"/>
              </a:solidFill>
            </a:endParaRPr>
          </a:p>
          <a:p>
            <a:pPr marL="1371600" lvl="2" indent="-326380" algn="l" rtl="0">
              <a:lnSpc>
                <a:spcPct val="115000"/>
              </a:lnSpc>
              <a:spcBef>
                <a:spcPts val="0"/>
              </a:spcBef>
              <a:spcAft>
                <a:spcPts val="0"/>
              </a:spcAft>
              <a:buClr>
                <a:schemeClr val="dk1"/>
              </a:buClr>
              <a:buSzPct val="100000"/>
              <a:buFont typeface="Trebuchet MS"/>
              <a:buChar char="•"/>
            </a:pPr>
            <a:r>
              <a:rPr lang="en-US" sz="1664" b="0">
                <a:solidFill>
                  <a:schemeClr val="dk1"/>
                </a:solidFill>
              </a:rPr>
              <a:t>c)  interpreting, analyzing, and evaluating data</a:t>
            </a:r>
            <a:endParaRPr sz="1664" b="0">
              <a:solidFill>
                <a:schemeClr val="dk1"/>
              </a:solidFill>
            </a:endParaRPr>
          </a:p>
          <a:p>
            <a:pPr marL="1371600" lvl="2" indent="-322580" algn="l" rtl="0">
              <a:lnSpc>
                <a:spcPct val="115000"/>
              </a:lnSpc>
              <a:spcBef>
                <a:spcPts val="0"/>
              </a:spcBef>
              <a:spcAft>
                <a:spcPts val="0"/>
              </a:spcAft>
              <a:buClr>
                <a:schemeClr val="dk1"/>
              </a:buClr>
              <a:buSzPct val="96112"/>
              <a:buChar char="•"/>
            </a:pPr>
            <a:r>
              <a:rPr lang="en-US" sz="1664" b="0">
                <a:solidFill>
                  <a:schemeClr val="dk1"/>
                </a:solidFill>
              </a:rPr>
              <a:t>f) obtaining, evaluating, and communicating information</a:t>
            </a:r>
            <a:endParaRPr sz="1600" b="0">
              <a:solidFill>
                <a:schemeClr val="dk1"/>
              </a:solidFill>
            </a:endParaRPr>
          </a:p>
          <a:p>
            <a:pPr marL="1371600" lvl="2" indent="-322580" algn="l" rtl="0">
              <a:lnSpc>
                <a:spcPct val="115000"/>
              </a:lnSpc>
              <a:spcBef>
                <a:spcPts val="0"/>
              </a:spcBef>
              <a:spcAft>
                <a:spcPts val="0"/>
              </a:spcAft>
              <a:buClr>
                <a:schemeClr val="dk1"/>
              </a:buClr>
              <a:buSzPct val="100000"/>
              <a:buChar char="•"/>
            </a:pPr>
            <a:r>
              <a:rPr lang="en-US" sz="1600" b="0">
                <a:solidFill>
                  <a:schemeClr val="dk1"/>
                </a:solidFill>
              </a:rPr>
              <a:t>*</a:t>
            </a:r>
            <a:r>
              <a:rPr lang="en-US" sz="1717">
                <a:solidFill>
                  <a:schemeClr val="dk1"/>
                </a:solidFill>
              </a:rPr>
              <a:t>PS.1.c. - Construct, analyze, and interpret graphical displays of data and consider limitations of data analysis. </a:t>
            </a:r>
            <a:endParaRPr sz="1717">
              <a:solidFill>
                <a:schemeClr val="dk1"/>
              </a:solidFill>
            </a:endParaRPr>
          </a:p>
        </p:txBody>
      </p:sp>
      <p:sp>
        <p:nvSpPr>
          <p:cNvPr id="134" name="Google Shape;134;gd7ca2d8333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pic>
        <p:nvPicPr>
          <p:cNvPr id="135" name="Google Shape;135;gd7ca2d8333_0_0" descr="VDOE Logo"/>
          <p:cNvPicPr preferRelativeResize="0"/>
          <p:nvPr/>
        </p:nvPicPr>
        <p:blipFill rotWithShape="1">
          <a:blip r:embed="rId5">
            <a:alphaModFix/>
          </a:blip>
          <a:srcRect/>
          <a:stretch/>
        </p:blipFill>
        <p:spPr>
          <a:xfrm>
            <a:off x="9535056" y="5912951"/>
            <a:ext cx="2531807" cy="8439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dc2159a379_0_0"/>
          <p:cNvSpPr txBox="1">
            <a:spLocks noGrp="1"/>
          </p:cNvSpPr>
          <p:nvPr>
            <p:ph type="title"/>
          </p:nvPr>
        </p:nvSpPr>
        <p:spPr>
          <a:xfrm>
            <a:off x="838200" y="11430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800" dirty="0"/>
              <a:t>Project Planning </a:t>
            </a:r>
            <a:r>
              <a:rPr lang="en-US" sz="3800" dirty="0" smtClean="0"/>
              <a:t>Process (1 of 2)</a:t>
            </a:r>
            <a:endParaRPr sz="3800" dirty="0"/>
          </a:p>
        </p:txBody>
      </p:sp>
      <p:sp>
        <p:nvSpPr>
          <p:cNvPr id="142" name="Google Shape;142;gdc2159a379_0_0"/>
          <p:cNvSpPr txBox="1">
            <a:spLocks noGrp="1"/>
          </p:cNvSpPr>
          <p:nvPr>
            <p:ph type="body" idx="1"/>
          </p:nvPr>
        </p:nvSpPr>
        <p:spPr>
          <a:xfrm>
            <a:off x="838200" y="1825625"/>
            <a:ext cx="4698300" cy="4351200"/>
          </a:xfrm>
          <a:prstGeom prst="rect">
            <a:avLst/>
          </a:prstGeom>
        </p:spPr>
        <p:txBody>
          <a:bodyPr spcFirstLastPara="1" wrap="square" lIns="91425" tIns="45700" rIns="91425" bIns="45700" anchor="t" anchorCtr="0">
            <a:normAutofit fontScale="70000" lnSpcReduction="20000"/>
          </a:bodyPr>
          <a:lstStyle/>
          <a:p>
            <a:pPr marL="457200" lvl="0" indent="-344170" algn="l" rtl="0">
              <a:lnSpc>
                <a:spcPct val="200000"/>
              </a:lnSpc>
              <a:spcBef>
                <a:spcPts val="1000"/>
              </a:spcBef>
              <a:spcAft>
                <a:spcPts val="0"/>
              </a:spcAft>
              <a:buSzPct val="72222"/>
              <a:buChar char="●"/>
            </a:pPr>
            <a:r>
              <a:rPr lang="en-US" sz="3600"/>
              <a:t>Cross Curricular Standards</a:t>
            </a:r>
            <a:endParaRPr sz="3600"/>
          </a:p>
          <a:p>
            <a:pPr marL="457200" lvl="0" indent="-388620" algn="l" rtl="0">
              <a:lnSpc>
                <a:spcPct val="200000"/>
              </a:lnSpc>
              <a:spcBef>
                <a:spcPts val="0"/>
              </a:spcBef>
              <a:spcAft>
                <a:spcPts val="0"/>
              </a:spcAft>
              <a:buSzPct val="100000"/>
              <a:buChar char="●"/>
            </a:pPr>
            <a:r>
              <a:rPr lang="en-US" sz="3600"/>
              <a:t>Divide and Conquer</a:t>
            </a:r>
            <a:endParaRPr sz="3600"/>
          </a:p>
          <a:p>
            <a:pPr marL="457200" lvl="0" indent="-388620" algn="l" rtl="0">
              <a:lnSpc>
                <a:spcPct val="200000"/>
              </a:lnSpc>
              <a:spcBef>
                <a:spcPts val="0"/>
              </a:spcBef>
              <a:spcAft>
                <a:spcPts val="0"/>
              </a:spcAft>
              <a:buSzPct val="100000"/>
              <a:buChar char="●"/>
            </a:pPr>
            <a:r>
              <a:rPr lang="en-US" sz="3600"/>
              <a:t>Assessing student progress</a:t>
            </a:r>
            <a:endParaRPr sz="3600"/>
          </a:p>
          <a:p>
            <a:pPr marL="457200" lvl="0" indent="-388620" algn="l" rtl="0">
              <a:lnSpc>
                <a:spcPct val="200000"/>
              </a:lnSpc>
              <a:spcBef>
                <a:spcPts val="0"/>
              </a:spcBef>
              <a:spcAft>
                <a:spcPts val="0"/>
              </a:spcAft>
              <a:buSzPct val="100000"/>
              <a:buChar char="●"/>
            </a:pPr>
            <a:r>
              <a:rPr lang="en-US" sz="3600"/>
              <a:t>“To Do” Lists</a:t>
            </a:r>
            <a:endParaRPr sz="3600"/>
          </a:p>
          <a:p>
            <a:pPr marL="457200" lvl="0" indent="0" algn="l" rtl="0">
              <a:lnSpc>
                <a:spcPct val="200000"/>
              </a:lnSpc>
              <a:spcBef>
                <a:spcPts val="1000"/>
              </a:spcBef>
              <a:spcAft>
                <a:spcPts val="0"/>
              </a:spcAft>
              <a:buNone/>
            </a:pPr>
            <a:endParaRPr sz="3600"/>
          </a:p>
        </p:txBody>
      </p:sp>
      <p:sp>
        <p:nvSpPr>
          <p:cNvPr id="143" name="Google Shape;143;gdc2159a379_0_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pic>
        <p:nvPicPr>
          <p:cNvPr id="144" name="Google Shape;144;gdc2159a379_0_0" descr="Graphic of the Fairfax County Public School's Learning Model, source:  fcps.edu">
            <a:hlinkClick r:id="rId3"/>
          </p:cNvPr>
          <p:cNvPicPr preferRelativeResize="0"/>
          <p:nvPr/>
        </p:nvPicPr>
        <p:blipFill>
          <a:blip r:embed="rId4">
            <a:alphaModFix/>
          </a:blip>
          <a:stretch>
            <a:fillRect/>
          </a:stretch>
        </p:blipFill>
        <p:spPr>
          <a:xfrm>
            <a:off x="5688900" y="1592400"/>
            <a:ext cx="5433646" cy="511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dce0368eac_0_11"/>
          <p:cNvSpPr txBox="1">
            <a:spLocks noGrp="1"/>
          </p:cNvSpPr>
          <p:nvPr>
            <p:ph type="title"/>
          </p:nvPr>
        </p:nvSpPr>
        <p:spPr>
          <a:xfrm>
            <a:off x="838200" y="11430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800"/>
              <a:t>Project Planning </a:t>
            </a:r>
            <a:r>
              <a:rPr lang="en-US" sz="3800" smtClean="0"/>
              <a:t>Process (2 of 2)</a:t>
            </a:r>
            <a:endParaRPr sz="3800"/>
          </a:p>
        </p:txBody>
      </p:sp>
      <p:sp>
        <p:nvSpPr>
          <p:cNvPr id="151" name="Google Shape;151;gdce0368eac_0_11"/>
          <p:cNvSpPr txBox="1">
            <a:spLocks noGrp="1"/>
          </p:cNvSpPr>
          <p:nvPr>
            <p:ph type="body" idx="1"/>
          </p:nvPr>
        </p:nvSpPr>
        <p:spPr>
          <a:xfrm>
            <a:off x="838200" y="1825625"/>
            <a:ext cx="4698300" cy="4351200"/>
          </a:xfrm>
          <a:prstGeom prst="rect">
            <a:avLst/>
          </a:prstGeom>
        </p:spPr>
        <p:txBody>
          <a:bodyPr spcFirstLastPara="1" wrap="square" lIns="91425" tIns="45700" rIns="91425" bIns="45700" anchor="t" anchorCtr="0">
            <a:normAutofit fontScale="70000" lnSpcReduction="20000"/>
          </a:bodyPr>
          <a:lstStyle/>
          <a:p>
            <a:pPr marL="457200" lvl="0" indent="-344170" algn="l" rtl="0">
              <a:lnSpc>
                <a:spcPct val="200000"/>
              </a:lnSpc>
              <a:spcBef>
                <a:spcPts val="1000"/>
              </a:spcBef>
              <a:spcAft>
                <a:spcPts val="0"/>
              </a:spcAft>
              <a:buSzPct val="72222"/>
              <a:buChar char="●"/>
            </a:pPr>
            <a:r>
              <a:rPr lang="en-US" sz="3600"/>
              <a:t>Cross Curricular Standards</a:t>
            </a:r>
            <a:endParaRPr sz="3600"/>
          </a:p>
          <a:p>
            <a:pPr marL="457200" lvl="0" indent="-388620" algn="l" rtl="0">
              <a:lnSpc>
                <a:spcPct val="200000"/>
              </a:lnSpc>
              <a:spcBef>
                <a:spcPts val="0"/>
              </a:spcBef>
              <a:spcAft>
                <a:spcPts val="0"/>
              </a:spcAft>
              <a:buSzPct val="100000"/>
              <a:buChar char="●"/>
            </a:pPr>
            <a:r>
              <a:rPr lang="en-US" sz="3600"/>
              <a:t>Divide and Conquer</a:t>
            </a:r>
            <a:endParaRPr sz="3600"/>
          </a:p>
          <a:p>
            <a:pPr marL="457200" lvl="0" indent="-388620" algn="l" rtl="0">
              <a:lnSpc>
                <a:spcPct val="200000"/>
              </a:lnSpc>
              <a:spcBef>
                <a:spcPts val="0"/>
              </a:spcBef>
              <a:spcAft>
                <a:spcPts val="0"/>
              </a:spcAft>
              <a:buSzPct val="100000"/>
              <a:buChar char="●"/>
            </a:pPr>
            <a:r>
              <a:rPr lang="en-US" sz="3600"/>
              <a:t>Assessing student progress</a:t>
            </a:r>
            <a:endParaRPr sz="3600"/>
          </a:p>
          <a:p>
            <a:pPr marL="457200" lvl="0" indent="-388620" algn="l" rtl="0">
              <a:lnSpc>
                <a:spcPct val="200000"/>
              </a:lnSpc>
              <a:spcBef>
                <a:spcPts val="0"/>
              </a:spcBef>
              <a:spcAft>
                <a:spcPts val="0"/>
              </a:spcAft>
              <a:buSzPct val="100000"/>
              <a:buChar char="●"/>
            </a:pPr>
            <a:r>
              <a:rPr lang="en-US" sz="3600"/>
              <a:t>“To Do” Lists</a:t>
            </a:r>
            <a:endParaRPr sz="3600"/>
          </a:p>
          <a:p>
            <a:pPr marL="457200" lvl="0" indent="-388620" algn="l" rtl="0">
              <a:lnSpc>
                <a:spcPct val="200000"/>
              </a:lnSpc>
              <a:spcBef>
                <a:spcPts val="0"/>
              </a:spcBef>
              <a:spcAft>
                <a:spcPts val="0"/>
              </a:spcAft>
              <a:buSzPct val="100000"/>
              <a:buChar char="●"/>
            </a:pPr>
            <a:r>
              <a:rPr lang="en-US" sz="3600" u="sng">
                <a:solidFill>
                  <a:schemeClr val="hlink"/>
                </a:solidFill>
                <a:hlinkClick r:id="rId3"/>
              </a:rPr>
              <a:t>Team Calendar</a:t>
            </a:r>
            <a:endParaRPr sz="3600"/>
          </a:p>
          <a:p>
            <a:pPr marL="457200" lvl="0" indent="0" algn="l" rtl="0">
              <a:lnSpc>
                <a:spcPct val="200000"/>
              </a:lnSpc>
              <a:spcBef>
                <a:spcPts val="1000"/>
              </a:spcBef>
              <a:spcAft>
                <a:spcPts val="0"/>
              </a:spcAft>
              <a:buNone/>
            </a:pPr>
            <a:endParaRPr sz="3600"/>
          </a:p>
        </p:txBody>
      </p:sp>
      <p:sp>
        <p:nvSpPr>
          <p:cNvPr id="152" name="Google Shape;152;gdce0368eac_0_11"/>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6</a:t>
            </a:fld>
            <a:endParaRPr/>
          </a:p>
        </p:txBody>
      </p:sp>
      <p:pic>
        <p:nvPicPr>
          <p:cNvPr id="153" name="Google Shape;153;gdce0368eac_0_11" descr="Graphic of the Fairfax County Public School's Learning Model, source:  fcps.edu"/>
          <p:cNvPicPr preferRelativeResize="0"/>
          <p:nvPr/>
        </p:nvPicPr>
        <p:blipFill>
          <a:blip r:embed="rId4">
            <a:alphaModFix/>
          </a:blip>
          <a:stretch>
            <a:fillRect/>
          </a:stretch>
        </p:blipFill>
        <p:spPr>
          <a:xfrm>
            <a:off x="5688900" y="1592400"/>
            <a:ext cx="5433646" cy="511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dc2159a379_0_32"/>
          <p:cNvSpPr txBox="1">
            <a:spLocks noGrp="1"/>
          </p:cNvSpPr>
          <p:nvPr>
            <p:ph type="title"/>
          </p:nvPr>
        </p:nvSpPr>
        <p:spPr>
          <a:xfrm>
            <a:off x="838200" y="11430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800"/>
              <a:t>Supportive Structures</a:t>
            </a:r>
            <a:endParaRPr sz="3800"/>
          </a:p>
        </p:txBody>
      </p:sp>
      <p:sp>
        <p:nvSpPr>
          <p:cNvPr id="160" name="Google Shape;160;gdc2159a379_0_32"/>
          <p:cNvSpPr txBox="1">
            <a:spLocks noGrp="1"/>
          </p:cNvSpPr>
          <p:nvPr>
            <p:ph type="body" idx="1"/>
          </p:nvPr>
        </p:nvSpPr>
        <p:spPr>
          <a:xfrm>
            <a:off x="838200" y="1825625"/>
            <a:ext cx="3524400" cy="4351200"/>
          </a:xfrm>
          <a:prstGeom prst="rect">
            <a:avLst/>
          </a:prstGeom>
        </p:spPr>
        <p:txBody>
          <a:bodyPr spcFirstLastPara="1" wrap="square" lIns="91425" tIns="45700" rIns="91425" bIns="45700" anchor="t" anchorCtr="0">
            <a:normAutofit fontScale="70000" lnSpcReduction="20000"/>
          </a:bodyPr>
          <a:lstStyle/>
          <a:p>
            <a:pPr marL="457200" lvl="0" indent="-344170" algn="l" rtl="0">
              <a:lnSpc>
                <a:spcPct val="200000"/>
              </a:lnSpc>
              <a:spcBef>
                <a:spcPts val="1000"/>
              </a:spcBef>
              <a:spcAft>
                <a:spcPts val="0"/>
              </a:spcAft>
              <a:buSzPct val="72222"/>
              <a:buChar char="●"/>
            </a:pPr>
            <a:r>
              <a:rPr lang="en-US" sz="3600"/>
              <a:t>Aligned with District and School Strategic Goals</a:t>
            </a:r>
            <a:endParaRPr sz="3600"/>
          </a:p>
          <a:p>
            <a:pPr marL="457200" lvl="0" indent="-344170" algn="l" rtl="0">
              <a:lnSpc>
                <a:spcPct val="200000"/>
              </a:lnSpc>
              <a:spcBef>
                <a:spcPts val="0"/>
              </a:spcBef>
              <a:spcAft>
                <a:spcPts val="0"/>
              </a:spcAft>
              <a:buSzPct val="72222"/>
              <a:buChar char="●"/>
            </a:pPr>
            <a:r>
              <a:rPr lang="en-US" sz="3600"/>
              <a:t>Common Planning Time</a:t>
            </a:r>
            <a:endParaRPr sz="3600"/>
          </a:p>
          <a:p>
            <a:pPr marL="457200" lvl="0" indent="-344170" algn="l" rtl="0">
              <a:lnSpc>
                <a:spcPct val="200000"/>
              </a:lnSpc>
              <a:spcBef>
                <a:spcPts val="0"/>
              </a:spcBef>
              <a:spcAft>
                <a:spcPts val="0"/>
              </a:spcAft>
              <a:buSzPct val="72222"/>
              <a:buChar char="●"/>
            </a:pPr>
            <a:r>
              <a:rPr lang="en-US" sz="3600"/>
              <a:t>Homeroom</a:t>
            </a:r>
            <a:endParaRPr sz="3600"/>
          </a:p>
        </p:txBody>
      </p:sp>
      <p:sp>
        <p:nvSpPr>
          <p:cNvPr id="161" name="Google Shape;161;gdc2159a379_0_32"/>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7</a:t>
            </a:fld>
            <a:endParaRPr/>
          </a:p>
        </p:txBody>
      </p:sp>
      <p:pic>
        <p:nvPicPr>
          <p:cNvPr id="162" name="Google Shape;162;gdc2159a379_0_32" descr="Graph:&#10;Top Line with teacher name and subject area&#10;Column:  Dates&#10;Rows: Topics that will be covered by each teacher on each day."/>
          <p:cNvPicPr preferRelativeResize="0"/>
          <p:nvPr/>
        </p:nvPicPr>
        <p:blipFill>
          <a:blip r:embed="rId3">
            <a:alphaModFix/>
          </a:blip>
          <a:stretch>
            <a:fillRect/>
          </a:stretch>
        </p:blipFill>
        <p:spPr>
          <a:xfrm>
            <a:off x="4610325" y="1825625"/>
            <a:ext cx="7124102" cy="283724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dc2159a379_0_24"/>
          <p:cNvSpPr txBox="1">
            <a:spLocks noGrp="1"/>
          </p:cNvSpPr>
          <p:nvPr>
            <p:ph type="title"/>
          </p:nvPr>
        </p:nvSpPr>
        <p:spPr>
          <a:xfrm>
            <a:off x="838200" y="11430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800"/>
              <a:t>Continuous Improvement</a:t>
            </a:r>
            <a:endParaRPr sz="3800"/>
          </a:p>
        </p:txBody>
      </p:sp>
      <p:sp>
        <p:nvSpPr>
          <p:cNvPr id="169" name="Google Shape;169;gdc2159a379_0_24"/>
          <p:cNvSpPr txBox="1">
            <a:spLocks noGrp="1"/>
          </p:cNvSpPr>
          <p:nvPr>
            <p:ph type="body" idx="1"/>
          </p:nvPr>
        </p:nvSpPr>
        <p:spPr>
          <a:xfrm>
            <a:off x="838200" y="1825625"/>
            <a:ext cx="4698300" cy="4351200"/>
          </a:xfrm>
          <a:prstGeom prst="rect">
            <a:avLst/>
          </a:prstGeom>
        </p:spPr>
        <p:txBody>
          <a:bodyPr spcFirstLastPara="1" wrap="square" lIns="91425" tIns="45700" rIns="91425" bIns="45700" anchor="t" anchorCtr="0">
            <a:normAutofit fontScale="92500"/>
          </a:bodyPr>
          <a:lstStyle/>
          <a:p>
            <a:pPr marL="457200" lvl="0" indent="-381317" algn="l" rtl="0">
              <a:lnSpc>
                <a:spcPct val="200000"/>
              </a:lnSpc>
              <a:spcBef>
                <a:spcPts val="1000"/>
              </a:spcBef>
              <a:spcAft>
                <a:spcPts val="0"/>
              </a:spcAft>
              <a:buSzPct val="72222"/>
              <a:buChar char="●"/>
            </a:pPr>
            <a:r>
              <a:rPr lang="en-US" sz="3600"/>
              <a:t>Teachers as Learners</a:t>
            </a:r>
            <a:endParaRPr sz="3600"/>
          </a:p>
          <a:p>
            <a:pPr marL="457200" lvl="0" indent="-381317" algn="l" rtl="0">
              <a:lnSpc>
                <a:spcPct val="200000"/>
              </a:lnSpc>
              <a:spcBef>
                <a:spcPts val="0"/>
              </a:spcBef>
              <a:spcAft>
                <a:spcPts val="0"/>
              </a:spcAft>
              <a:buSzPct val="72222"/>
              <a:buChar char="●"/>
            </a:pPr>
            <a:r>
              <a:rPr lang="en-US" sz="3600"/>
              <a:t>Navigate Conflict</a:t>
            </a:r>
            <a:endParaRPr sz="3600"/>
          </a:p>
          <a:p>
            <a:pPr marL="457200" lvl="0" indent="-381317" algn="l" rtl="0">
              <a:lnSpc>
                <a:spcPct val="200000"/>
              </a:lnSpc>
              <a:spcBef>
                <a:spcPts val="0"/>
              </a:spcBef>
              <a:spcAft>
                <a:spcPts val="0"/>
              </a:spcAft>
              <a:buSzPct val="72222"/>
              <a:buChar char="●"/>
            </a:pPr>
            <a:r>
              <a:rPr lang="en-US" sz="3600"/>
              <a:t>Cross-teamed students</a:t>
            </a:r>
            <a:endParaRPr sz="3600"/>
          </a:p>
        </p:txBody>
      </p:sp>
      <p:sp>
        <p:nvSpPr>
          <p:cNvPr id="170" name="Google Shape;170;gdc2159a379_0_24"/>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8</a:t>
            </a:fld>
            <a:endParaRPr/>
          </a:p>
        </p:txBody>
      </p:sp>
      <p:pic>
        <p:nvPicPr>
          <p:cNvPr id="171" name="Google Shape;171;gdc2159a379_0_24" descr="Graphic of the Fairfax County Public School's Learning Model, source:  fcps.edu"/>
          <p:cNvPicPr preferRelativeResize="0"/>
          <p:nvPr/>
        </p:nvPicPr>
        <p:blipFill>
          <a:blip r:embed="rId3">
            <a:alphaModFix/>
          </a:blip>
          <a:stretch>
            <a:fillRect/>
          </a:stretch>
        </p:blipFill>
        <p:spPr>
          <a:xfrm>
            <a:off x="6935203" y="1825625"/>
            <a:ext cx="3897826" cy="366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dc2159a379_0_16"/>
          <p:cNvSpPr txBox="1">
            <a:spLocks noGrp="1"/>
          </p:cNvSpPr>
          <p:nvPr>
            <p:ph type="title"/>
          </p:nvPr>
        </p:nvSpPr>
        <p:spPr>
          <a:xfrm>
            <a:off x="838200" y="11430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800"/>
              <a:t>X-tremely Responsive Teaching</a:t>
            </a:r>
            <a:endParaRPr sz="3800"/>
          </a:p>
        </p:txBody>
      </p:sp>
      <p:sp>
        <p:nvSpPr>
          <p:cNvPr id="178" name="Google Shape;178;gdc2159a379_0_16"/>
          <p:cNvSpPr txBox="1">
            <a:spLocks noGrp="1"/>
          </p:cNvSpPr>
          <p:nvPr>
            <p:ph type="body" idx="1"/>
          </p:nvPr>
        </p:nvSpPr>
        <p:spPr>
          <a:xfrm>
            <a:off x="838200" y="1825625"/>
            <a:ext cx="4698300" cy="4351200"/>
          </a:xfrm>
          <a:prstGeom prst="rect">
            <a:avLst/>
          </a:prstGeom>
        </p:spPr>
        <p:txBody>
          <a:bodyPr spcFirstLastPara="1" wrap="square" lIns="91425" tIns="45700" rIns="91425" bIns="45700" anchor="t" anchorCtr="0">
            <a:normAutofit/>
          </a:bodyPr>
          <a:lstStyle/>
          <a:p>
            <a:pPr marL="457200" lvl="0" indent="-393700" algn="l" rtl="0">
              <a:lnSpc>
                <a:spcPct val="200000"/>
              </a:lnSpc>
              <a:spcBef>
                <a:spcPts val="1000"/>
              </a:spcBef>
              <a:spcAft>
                <a:spcPts val="0"/>
              </a:spcAft>
              <a:buSzPts val="2600"/>
              <a:buChar char="●"/>
            </a:pPr>
            <a:r>
              <a:rPr lang="en-US" sz="3600"/>
              <a:t>No roadmap</a:t>
            </a:r>
            <a:endParaRPr sz="3600"/>
          </a:p>
          <a:p>
            <a:pPr marL="457200" lvl="0" indent="-393700" algn="l" rtl="0">
              <a:lnSpc>
                <a:spcPct val="200000"/>
              </a:lnSpc>
              <a:spcBef>
                <a:spcPts val="0"/>
              </a:spcBef>
              <a:spcAft>
                <a:spcPts val="0"/>
              </a:spcAft>
              <a:buSzPts val="2600"/>
              <a:buChar char="●"/>
            </a:pPr>
            <a:r>
              <a:rPr lang="en-US" sz="3600"/>
              <a:t>Student Interests &amp; Needs</a:t>
            </a:r>
            <a:endParaRPr sz="3600"/>
          </a:p>
        </p:txBody>
      </p:sp>
      <p:sp>
        <p:nvSpPr>
          <p:cNvPr id="179" name="Google Shape;179;gdc2159a379_0_16"/>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9</a:t>
            </a:fld>
            <a:endParaRPr/>
          </a:p>
        </p:txBody>
      </p:sp>
      <p:pic>
        <p:nvPicPr>
          <p:cNvPr id="180" name="Google Shape;180;gdc2159a379_0_16" descr="Picture of four students leaning over a table taking notes, in front of computers, while one student presents his project."/>
          <p:cNvPicPr preferRelativeResize="0"/>
          <p:nvPr/>
        </p:nvPicPr>
        <p:blipFill>
          <a:blip r:embed="rId3">
            <a:alphaModFix/>
          </a:blip>
          <a:stretch>
            <a:fillRect/>
          </a:stretch>
        </p:blipFill>
        <p:spPr>
          <a:xfrm>
            <a:off x="5688900" y="1592400"/>
            <a:ext cx="5801600" cy="4351200"/>
          </a:xfrm>
          <a:prstGeom prst="rect">
            <a:avLst/>
          </a:prstGeom>
          <a:noFill/>
          <a:ln>
            <a:noFill/>
          </a:ln>
        </p:spPr>
      </p:pic>
      <p:sp>
        <p:nvSpPr>
          <p:cNvPr id="181" name="Google Shape;181;gdc2159a379_0_16" descr="image of students working"/>
          <p:cNvSpPr/>
          <p:nvPr/>
        </p:nvSpPr>
        <p:spPr>
          <a:xfrm>
            <a:off x="10120925" y="2118375"/>
            <a:ext cx="658500" cy="6312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gdc2159a379_0_16" descr="circle covering student face for protection"/>
          <p:cNvSpPr/>
          <p:nvPr/>
        </p:nvSpPr>
        <p:spPr>
          <a:xfrm>
            <a:off x="8599875" y="2963950"/>
            <a:ext cx="497400" cy="5124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gdc2159a379_0_16" descr="circle covering student face for protection"/>
          <p:cNvSpPr/>
          <p:nvPr/>
        </p:nvSpPr>
        <p:spPr>
          <a:xfrm>
            <a:off x="6767450" y="2374825"/>
            <a:ext cx="497400" cy="6312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gdc2159a379_0_16" descr="circle covering student face for protection"/>
          <p:cNvSpPr/>
          <p:nvPr/>
        </p:nvSpPr>
        <p:spPr>
          <a:xfrm>
            <a:off x="6120450" y="2207475"/>
            <a:ext cx="497400" cy="6312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gdc2159a379_0_16" descr="circle covering student face for protection"/>
          <p:cNvSpPr/>
          <p:nvPr/>
        </p:nvSpPr>
        <p:spPr>
          <a:xfrm>
            <a:off x="9155225" y="3147100"/>
            <a:ext cx="363600" cy="4395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5739</Words>
  <Application>Microsoft Office PowerPoint</Application>
  <PresentationFormat>Widescreen</PresentationFormat>
  <Paragraphs>367</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Times New Roman</vt:lpstr>
      <vt:lpstr>Abril Fatface</vt:lpstr>
      <vt:lpstr>Trebuchet MS</vt:lpstr>
      <vt:lpstr>Arial</vt:lpstr>
      <vt:lpstr>Questrial</vt:lpstr>
      <vt:lpstr>Calibri</vt:lpstr>
      <vt:lpstr>VDOE</vt:lpstr>
      <vt:lpstr>Student Voice &amp; Choice to Support Authenticity in Interdisciplinary Literacy</vt:lpstr>
      <vt:lpstr>Contact Information</vt:lpstr>
      <vt:lpstr>How can you, as a concerned citizen, identify a challenge for yourself, your family, or your community and advocate for a public policy solution?   </vt:lpstr>
      <vt:lpstr>Standards and Skills </vt:lpstr>
      <vt:lpstr>Project Planning Process (1 of 2)</vt:lpstr>
      <vt:lpstr>Project Planning Process (2 of 2)</vt:lpstr>
      <vt:lpstr>Supportive Structures</vt:lpstr>
      <vt:lpstr>Continuous Improvement</vt:lpstr>
      <vt:lpstr>X-tremely Responsive Teaching</vt:lpstr>
      <vt:lpstr>Vision</vt:lpstr>
      <vt:lpstr>Project Framework </vt:lpstr>
      <vt:lpstr>Strategies for Differentiation </vt:lpstr>
      <vt:lpstr>Identity the Problem</vt:lpstr>
      <vt:lpstr>Expanding Student Thinking: Hyperdoc</vt:lpstr>
      <vt:lpstr>Getting Specific: Chalk Talk</vt:lpstr>
      <vt:lpstr>Analyze and Evaluate Solutions</vt:lpstr>
      <vt:lpstr>#1) Examining Alternatives- What is already being done by others? </vt:lpstr>
      <vt:lpstr>Model- What is already being done by others? </vt:lpstr>
      <vt:lpstr>PAACO Lesson Slides &amp; Notes</vt:lpstr>
      <vt:lpstr>Famous Advocates and Activists</vt:lpstr>
      <vt:lpstr>Create Proposal for Action Plan</vt:lpstr>
      <vt:lpstr>Model Texts</vt:lpstr>
      <vt:lpstr>Peer Review </vt:lpstr>
      <vt:lpstr>Presentation, Feedback, and Reflection</vt:lpstr>
      <vt:lpstr>Presentations</vt:lpstr>
      <vt:lpstr>Student and Teacher Reflection </vt:lpstr>
      <vt:lpstr>Writing Connections </vt:lpstr>
      <vt:lpstr>Extensions For All Students </vt:lpstr>
      <vt:lpstr>Thank You! </vt:lpstr>
      <vt:lpstr>VDOE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 &amp; Choice to Support Authenticity in Interdisciplinary Literacy</dc:title>
  <dc:creator>Timothy Nuthall</dc:creator>
  <cp:lastModifiedBy>Nogueras, Jill (DOE)</cp:lastModifiedBy>
  <cp:revision>12</cp:revision>
  <dcterms:created xsi:type="dcterms:W3CDTF">2020-06-29T15:52:04Z</dcterms:created>
  <dcterms:modified xsi:type="dcterms:W3CDTF">2021-08-18T17:40:03Z</dcterms:modified>
</cp:coreProperties>
</file>