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64a60fcMUv3DQsjezz4wtoH2y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F9BAD8-BB08-4860-9C61-C093104D63EB}">
  <a:tblStyle styleId="{FCF9BAD8-BB08-4860-9C61-C093104D63E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b61860156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db6186015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b6186015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db6186015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b618604b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db618604b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b618604b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db618604b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b61860156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db6186015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b4c18f2a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7b4c18f2a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7e426613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8" name="Google Shape;198;gd7e426613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01b5e215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05" name="Google Shape;205;ge01b5e215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01b5e215d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12" name="Google Shape;212;ge01b5e215d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01b5e21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e01b5e215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e01b5e215d_0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01b5e215d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9" name="Google Shape;219;ge01b5e215d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7e426613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d7e426613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7e4266132_2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d7e4266132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7e4266132_2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d7e4266132_2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d7e4266132_2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d7e4266132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7e4266132_2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d7e4266132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d7e4266132_2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d7e4266132_2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7e4266132_2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d7e4266132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67e2a709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b67e2a70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7e4266132_2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d7e4266132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01b5e215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e01b5e215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e01b5e215d_1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7e4266132_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d7e4266132_2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d7e4266132_2_38: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7e4266132_2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d7e4266132_2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d7e4266132_2_5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b2708012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0" name="Google Shape;130;gdb2708012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94" name="Google Shape;94;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8"/>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30"/>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31"/>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GOYZLNdXrcuwm05C33P7-vVT6ZQWM6WnCXuzNTS5QEA/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O1Gat47a4LZNbdJ2qudrxENVo_j7GDJu44XzJH84TSo/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tjGuB-3DD4akB4E_EFmm4fragcmXRumYngYgUCA-jSM/edit?usp=shar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file/d/150iN1K0bVaJupDcB6xkpkE3LbNLy3YXu/view?usp=sharin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a:latin typeface="Verdana"/>
                <a:ea typeface="Verdana"/>
                <a:cs typeface="Verdana"/>
                <a:sym typeface="Verdana"/>
              </a:rPr>
              <a:t>Implementing Performance Tasks with Integrated Strands</a:t>
            </a:r>
            <a:endParaRPr>
              <a:latin typeface="Verdana"/>
              <a:ea typeface="Verdana"/>
              <a:cs typeface="Verdana"/>
              <a:sym typeface="Verdana"/>
            </a:endParaRPr>
          </a:p>
        </p:txBody>
      </p:sp>
      <p:sp>
        <p:nvSpPr>
          <p:cNvPr id="100" name="Google Shape;100;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db61860156_0_8"/>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a:latin typeface="Verdana"/>
                <a:ea typeface="Verdana"/>
                <a:cs typeface="Verdana"/>
                <a:sym typeface="Verdana"/>
              </a:rPr>
              <a:t>Part 2: Performance Tasks</a:t>
            </a:r>
            <a:endParaRPr>
              <a:latin typeface="Verdana"/>
              <a:ea typeface="Verdana"/>
              <a:cs typeface="Verdana"/>
              <a:sym typeface="Verdana"/>
            </a:endParaRPr>
          </a:p>
        </p:txBody>
      </p:sp>
      <p:pic>
        <p:nvPicPr>
          <p:cNvPr id="157" name="Google Shape;157;gdb61860156_0_8"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
        <p:nvSpPr>
          <p:cNvPr id="158" name="Google Shape;158;gdb61860156_0_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db61860156_0_15"/>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u="sng">
                <a:solidFill>
                  <a:schemeClr val="hlink"/>
                </a:solidFill>
                <a:latin typeface="Verdana"/>
                <a:ea typeface="Verdana"/>
                <a:cs typeface="Verdana"/>
                <a:sym typeface="Verdana"/>
                <a:hlinkClick r:id="rId3"/>
              </a:rPr>
              <a:t>Student Directions</a:t>
            </a:r>
            <a:endParaRPr>
              <a:latin typeface="Verdana"/>
              <a:ea typeface="Verdana"/>
              <a:cs typeface="Verdana"/>
              <a:sym typeface="Verdana"/>
            </a:endParaRPr>
          </a:p>
          <a:p>
            <a:pPr marL="0" lvl="0" indent="0" algn="ctr" rtl="0">
              <a:lnSpc>
                <a:spcPct val="90000"/>
              </a:lnSpc>
              <a:spcBef>
                <a:spcPts val="0"/>
              </a:spcBef>
              <a:spcAft>
                <a:spcPts val="0"/>
              </a:spcAft>
              <a:buClr>
                <a:schemeClr val="accent1"/>
              </a:buClr>
              <a:buSzPts val="6000"/>
              <a:buFont typeface="Trebuchet MS"/>
              <a:buNone/>
            </a:pPr>
            <a:r>
              <a:rPr lang="en-US" sz="2950">
                <a:latin typeface="Verdana"/>
                <a:ea typeface="Verdana"/>
                <a:cs typeface="Verdana"/>
                <a:sym typeface="Verdana"/>
              </a:rPr>
              <a:t>student directions for a performance task</a:t>
            </a:r>
            <a:endParaRPr sz="2950">
              <a:latin typeface="Verdana"/>
              <a:ea typeface="Verdana"/>
              <a:cs typeface="Verdana"/>
              <a:sym typeface="Verdana"/>
            </a:endParaRPr>
          </a:p>
        </p:txBody>
      </p:sp>
      <p:pic>
        <p:nvPicPr>
          <p:cNvPr id="164" name="Google Shape;164;gdb61860156_0_15" descr="VDOE Logo"/>
          <p:cNvPicPr preferRelativeResize="0"/>
          <p:nvPr/>
        </p:nvPicPr>
        <p:blipFill rotWithShape="1">
          <a:blip r:embed="rId4">
            <a:alphaModFix/>
          </a:blip>
          <a:srcRect/>
          <a:stretch/>
        </p:blipFill>
        <p:spPr>
          <a:xfrm>
            <a:off x="309896" y="217955"/>
            <a:ext cx="2531807" cy="843935"/>
          </a:xfrm>
          <a:prstGeom prst="rect">
            <a:avLst/>
          </a:prstGeom>
          <a:noFill/>
          <a:ln>
            <a:noFill/>
          </a:ln>
        </p:spPr>
      </p:pic>
      <p:sp>
        <p:nvSpPr>
          <p:cNvPr id="165" name="Google Shape;165;gdb61860156_0_1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Task Context (part 1 of 3)</a:t>
            </a:r>
            <a:endParaRPr>
              <a:latin typeface="Verdana"/>
              <a:ea typeface="Verdana"/>
              <a:cs typeface="Verdana"/>
              <a:sym typeface="Verdana"/>
            </a:endParaRPr>
          </a:p>
        </p:txBody>
      </p:sp>
      <p:sp>
        <p:nvSpPr>
          <p:cNvPr id="171" name="Google Shape;17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Throughout our lives, we all face problems, conflicts, and challenges-- big and small. Certain personal qualities, character traits, or actions can help a person manage a challenging situation. </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What are those qualities, traits, or actions that make us resilient? What allows us to work through challenges?</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b618604b0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Task Context (part 2 of 3)</a:t>
            </a:r>
            <a:endParaRPr>
              <a:latin typeface="Verdana"/>
              <a:ea typeface="Verdana"/>
              <a:cs typeface="Verdana"/>
              <a:sym typeface="Verdana"/>
            </a:endParaRPr>
          </a:p>
        </p:txBody>
      </p:sp>
      <p:sp>
        <p:nvSpPr>
          <p:cNvPr id="177" name="Google Shape;177;gdb618604b0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For this task, you will read fiction and nonfiction texts in order to compare and contrast a fictional character and a real person. You will use text evidence to identify a quality, trait, or action shared by the character and real person that was used to overcome a challenge. You will explore this quality, trait, or action and use it to create your presentation. </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db618604b0_0_5"/>
          <p:cNvSpPr txBox="1">
            <a:spLocks noGrp="1"/>
          </p:cNvSpPr>
          <p:nvPr>
            <p:ph type="title"/>
          </p:nvPr>
        </p:nvSpPr>
        <p:spPr>
          <a:xfrm>
            <a:off x="838200" y="1717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Task Context (part 3 of 3)</a:t>
            </a:r>
            <a:endParaRPr>
              <a:latin typeface="Verdana"/>
              <a:ea typeface="Verdana"/>
              <a:cs typeface="Verdana"/>
              <a:sym typeface="Verdana"/>
            </a:endParaRPr>
          </a:p>
        </p:txBody>
      </p:sp>
      <p:sp>
        <p:nvSpPr>
          <p:cNvPr id="183" name="Google Shape;183;gdb618604b0_0_5"/>
          <p:cNvSpPr txBox="1">
            <a:spLocks noGrp="1"/>
          </p:cNvSpPr>
          <p:nvPr>
            <p:ph type="body" idx="1"/>
          </p:nvPr>
        </p:nvSpPr>
        <p:spPr>
          <a:xfrm>
            <a:off x="838200" y="1497475"/>
            <a:ext cx="10515600" cy="5072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As you compare and contrast the character and the real person, think about how they exhibit the quality, trait, or action in similar ways. </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Also think about how they may exhibit the quality, trait, or action in different ways. </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Maybe your character and real person are both courageous. Is one outwardly courageous and bold in his or her actions? Does the other character or person show courage as they face everyday tasks?</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Do other elements influence how the character or person exhibit the quality, trait, or action?</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db61860156_0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Final Product</a:t>
            </a:r>
            <a:endParaRPr>
              <a:latin typeface="Verdana"/>
              <a:ea typeface="Verdana"/>
              <a:cs typeface="Verdana"/>
              <a:sym typeface="Verdana"/>
            </a:endParaRPr>
          </a:p>
        </p:txBody>
      </p:sp>
      <p:sp>
        <p:nvSpPr>
          <p:cNvPr id="189" name="Google Shape;189;gdb61860156_0_2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You will create a multimodal presentation that compares and contrasts the quality, trait, or action of the fictional character and the real person from the two texts you have read. Be sure to include evidence from each text to support your thinking about how these characters faced and overcame challenges. </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Multimodal presentation options include: TED Talk, podcast, slideshow, infographic, or video. See your teacher if you have another idea for the format of your presentation.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7b4c18f2a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Materials</a:t>
            </a:r>
            <a:endParaRPr>
              <a:latin typeface="Verdana"/>
              <a:ea typeface="Verdana"/>
              <a:cs typeface="Verdana"/>
              <a:sym typeface="Verdana"/>
            </a:endParaRPr>
          </a:p>
        </p:txBody>
      </p:sp>
      <p:sp>
        <p:nvSpPr>
          <p:cNvPr id="195" name="Google Shape;195;g7b4c18f2aa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Students’ final products will determine the materials they need to complete their multimodal presentation.</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r>
              <a:rPr lang="en-US">
                <a:solidFill>
                  <a:schemeClr val="dk1"/>
                </a:solidFill>
                <a:latin typeface="Verdana"/>
                <a:ea typeface="Verdana"/>
                <a:cs typeface="Verdana"/>
                <a:sym typeface="Verdana"/>
              </a:rPr>
              <a:t>Possible materials</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Video and audio recording/editing technology</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PowerPoint/Google Slides</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Infographic creators</a:t>
            </a:r>
            <a:endParaRPr>
              <a:solidFill>
                <a:schemeClr val="dk1"/>
              </a:solidFill>
              <a:latin typeface="Verdana"/>
              <a:ea typeface="Verdana"/>
              <a:cs typeface="Verdana"/>
              <a:sym typeface="Verdana"/>
            </a:endParaRPr>
          </a:p>
          <a:p>
            <a:pPr marL="0" lvl="0" indent="0" algn="l" rtl="0">
              <a:lnSpc>
                <a:spcPct val="90000"/>
              </a:lnSpc>
              <a:spcBef>
                <a:spcPts val="0"/>
              </a:spcBef>
              <a:spcAft>
                <a:spcPts val="0"/>
              </a:spcAft>
              <a:buSzPts val="1800"/>
              <a:buNone/>
            </a:pP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d7e426613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Time Requirements</a:t>
            </a:r>
            <a:endParaRPr>
              <a:latin typeface="Verdana"/>
              <a:ea typeface="Verdana"/>
              <a:cs typeface="Verdana"/>
              <a:sym typeface="Verdana"/>
            </a:endParaRPr>
          </a:p>
        </p:txBody>
      </p:sp>
      <p:sp>
        <p:nvSpPr>
          <p:cNvPr id="201" name="Google Shape;201;gd7e4266132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ct val="69498"/>
              <a:buNone/>
            </a:pPr>
            <a:r>
              <a:rPr lang="en-US">
                <a:solidFill>
                  <a:schemeClr val="dk1"/>
                </a:solidFill>
                <a:latin typeface="Verdana"/>
                <a:ea typeface="Verdana"/>
                <a:cs typeface="Verdana"/>
                <a:sym typeface="Verdana"/>
              </a:rPr>
              <a:t>This performance task should be woven into the instruction throughout the unit. This allows students to complete the task in smaller chunks with the support of the teacher.</a:t>
            </a: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ct val="69498"/>
              <a:buNone/>
            </a:pP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ct val="69498"/>
              <a:buNone/>
            </a:pPr>
            <a:r>
              <a:rPr lang="en-US">
                <a:solidFill>
                  <a:schemeClr val="dk1"/>
                </a:solidFill>
                <a:latin typeface="Verdana"/>
                <a:ea typeface="Verdana"/>
                <a:cs typeface="Verdana"/>
                <a:sym typeface="Verdana"/>
              </a:rPr>
              <a:t>We believe that the performance tasks provide opportunities for scaffolded instruction to support all learners.</a:t>
            </a: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ct val="69498"/>
              <a:buNone/>
            </a:pP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ct val="69498"/>
              <a:buNone/>
            </a:pPr>
            <a:r>
              <a:rPr lang="en-US">
                <a:solidFill>
                  <a:schemeClr val="dk1"/>
                </a:solidFill>
                <a:latin typeface="Verdana"/>
                <a:ea typeface="Verdana"/>
                <a:cs typeface="Verdana"/>
                <a:sym typeface="Verdana"/>
              </a:rPr>
              <a:t>This performance task should take multiple class periods in order for students to synthesize their reading, pre-write, draft, confer with the teacher, revise, edit, and present a final product.</a:t>
            </a:r>
            <a:endParaRPr>
              <a:solidFill>
                <a:schemeClr val="dk1"/>
              </a:solidFill>
              <a:latin typeface="Verdana"/>
              <a:ea typeface="Verdana"/>
              <a:cs typeface="Verdana"/>
              <a:sym typeface="Verdana"/>
            </a:endParaRPr>
          </a:p>
        </p:txBody>
      </p:sp>
      <p:sp>
        <p:nvSpPr>
          <p:cNvPr id="202" name="Google Shape;202;gd7e4266132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e01b5e215d_0_7"/>
          <p:cNvSpPr txBox="1">
            <a:spLocks noGrp="1"/>
          </p:cNvSpPr>
          <p:nvPr>
            <p:ph type="title"/>
          </p:nvPr>
        </p:nvSpPr>
        <p:spPr>
          <a:xfrm>
            <a:off x="760300" y="365125"/>
            <a:ext cx="10963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3200" dirty="0">
                <a:latin typeface="Verdana"/>
                <a:ea typeface="Verdana"/>
                <a:cs typeface="Verdana"/>
                <a:sym typeface="Verdana"/>
              </a:rPr>
              <a:t>Mini-lessons and Formative </a:t>
            </a:r>
            <a:r>
              <a:rPr lang="en-US" sz="3200" dirty="0" smtClean="0">
                <a:latin typeface="Verdana"/>
                <a:ea typeface="Verdana"/>
                <a:cs typeface="Verdana"/>
                <a:sym typeface="Verdana"/>
              </a:rPr>
              <a:t>Assessments (1 of 3)</a:t>
            </a:r>
            <a:endParaRPr sz="3200" dirty="0">
              <a:latin typeface="Verdana"/>
              <a:ea typeface="Verdana"/>
              <a:cs typeface="Verdana"/>
              <a:sym typeface="Verdana"/>
            </a:endParaRPr>
          </a:p>
        </p:txBody>
      </p:sp>
      <p:sp>
        <p:nvSpPr>
          <p:cNvPr id="208" name="Google Shape;208;ge01b5e215d_0_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90000"/>
              </a:lnSpc>
              <a:spcBef>
                <a:spcPts val="1000"/>
              </a:spcBef>
              <a:spcAft>
                <a:spcPts val="0"/>
              </a:spcAft>
              <a:buClr>
                <a:schemeClr val="dk1"/>
              </a:buClr>
              <a:buSzPts val="2800"/>
              <a:buFont typeface="Verdana"/>
              <a:buAutoNum type="arabicPeriod"/>
            </a:pPr>
            <a:r>
              <a:rPr lang="en-US">
                <a:solidFill>
                  <a:schemeClr val="dk1"/>
                </a:solidFill>
                <a:latin typeface="Verdana"/>
                <a:ea typeface="Verdana"/>
                <a:cs typeface="Verdana"/>
                <a:sym typeface="Verdana"/>
              </a:rPr>
              <a:t>Mini-lesson on characterization with guided practice (6.5a, 7.5.a, 8.5a) Students will learn to identify a character’s traits and actions when faced with a challenge.</a:t>
            </a:r>
            <a:endParaRPr>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ts val="1800"/>
              <a:buNone/>
            </a:pPr>
            <a:endParaRPr>
              <a:solidFill>
                <a:schemeClr val="dk1"/>
              </a:solidFill>
              <a:latin typeface="Verdana"/>
              <a:ea typeface="Verdana"/>
              <a:cs typeface="Verdana"/>
              <a:sym typeface="Verdana"/>
            </a:endParaRPr>
          </a:p>
          <a:p>
            <a:pPr marL="457200" lvl="0" indent="-406400" algn="l" rtl="0">
              <a:lnSpc>
                <a:spcPct val="90000"/>
              </a:lnSpc>
              <a:spcBef>
                <a:spcPts val="1000"/>
              </a:spcBef>
              <a:spcAft>
                <a:spcPts val="0"/>
              </a:spcAft>
              <a:buClr>
                <a:schemeClr val="dk1"/>
              </a:buClr>
              <a:buSzPts val="2800"/>
              <a:buFont typeface="Verdana"/>
              <a:buAutoNum type="arabicPeriod"/>
            </a:pPr>
            <a:r>
              <a:rPr lang="en-US">
                <a:solidFill>
                  <a:schemeClr val="dk1"/>
                </a:solidFill>
                <a:latin typeface="Verdana"/>
                <a:ea typeface="Verdana"/>
                <a:cs typeface="Verdana"/>
                <a:sym typeface="Verdana"/>
              </a:rPr>
              <a:t>Application of characterization with their selected texts for their performance task</a:t>
            </a:r>
            <a:endParaRPr>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ts val="1800"/>
              <a:buNone/>
            </a:pPr>
            <a:r>
              <a:rPr lang="en-US">
                <a:solidFill>
                  <a:schemeClr val="dk1"/>
                </a:solidFill>
                <a:latin typeface="Verdana"/>
                <a:ea typeface="Verdana"/>
                <a:cs typeface="Verdana"/>
                <a:sym typeface="Verdana"/>
              </a:rPr>
              <a:t>Formative assessment - How well were they able to apply characterization?</a:t>
            </a:r>
            <a:endParaRPr>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ts val="1800"/>
              <a:buNone/>
            </a:pPr>
            <a:endParaRPr>
              <a:solidFill>
                <a:schemeClr val="dk1"/>
              </a:solidFill>
              <a:latin typeface="Verdana"/>
              <a:ea typeface="Verdana"/>
              <a:cs typeface="Verdana"/>
              <a:sym typeface="Verdana"/>
            </a:endParaRPr>
          </a:p>
          <a:p>
            <a:pPr marL="457200" lvl="0" indent="-406400" algn="l" rtl="0">
              <a:lnSpc>
                <a:spcPct val="90000"/>
              </a:lnSpc>
              <a:spcBef>
                <a:spcPts val="1000"/>
              </a:spcBef>
              <a:spcAft>
                <a:spcPts val="0"/>
              </a:spcAft>
              <a:buClr>
                <a:schemeClr val="dk1"/>
              </a:buClr>
              <a:buSzPts val="2800"/>
              <a:buFont typeface="Verdana"/>
              <a:buAutoNum type="arabicPeriod"/>
            </a:pPr>
            <a:r>
              <a:rPr lang="en-US">
                <a:solidFill>
                  <a:schemeClr val="dk1"/>
                </a:solidFill>
                <a:latin typeface="Verdana"/>
                <a:ea typeface="Verdana"/>
                <a:cs typeface="Verdana"/>
                <a:sym typeface="Verdana"/>
              </a:rPr>
              <a:t>Feedback - Provide individual students with feedback on their ability to write about characterization. </a:t>
            </a:r>
            <a:endParaRPr>
              <a:solidFill>
                <a:schemeClr val="dk1"/>
              </a:solidFill>
              <a:latin typeface="Verdana"/>
              <a:ea typeface="Verdana"/>
              <a:cs typeface="Verdana"/>
              <a:sym typeface="Verdana"/>
            </a:endParaRPr>
          </a:p>
        </p:txBody>
      </p:sp>
      <p:sp>
        <p:nvSpPr>
          <p:cNvPr id="209" name="Google Shape;209;ge01b5e215d_0_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e01b5e215d_1_6"/>
          <p:cNvSpPr txBox="1">
            <a:spLocks noGrp="1"/>
          </p:cNvSpPr>
          <p:nvPr>
            <p:ph type="title"/>
          </p:nvPr>
        </p:nvSpPr>
        <p:spPr>
          <a:xfrm>
            <a:off x="760300" y="365125"/>
            <a:ext cx="10963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3200" dirty="0">
                <a:latin typeface="Verdana"/>
                <a:ea typeface="Verdana"/>
                <a:cs typeface="Verdana"/>
                <a:sym typeface="Verdana"/>
              </a:rPr>
              <a:t>Mini-lessons and Formative </a:t>
            </a:r>
            <a:r>
              <a:rPr lang="en-US" sz="3200" dirty="0" smtClean="0">
                <a:latin typeface="Verdana"/>
                <a:ea typeface="Verdana"/>
                <a:cs typeface="Verdana"/>
                <a:sym typeface="Verdana"/>
              </a:rPr>
              <a:t>Assessments (2 of 3)</a:t>
            </a:r>
            <a:endParaRPr sz="3200" dirty="0">
              <a:latin typeface="Verdana"/>
              <a:ea typeface="Verdana"/>
              <a:cs typeface="Verdana"/>
              <a:sym typeface="Verdana"/>
            </a:endParaRPr>
          </a:p>
        </p:txBody>
      </p:sp>
      <p:sp>
        <p:nvSpPr>
          <p:cNvPr id="215" name="Google Shape;215;ge01b5e215d_1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l" rtl="0">
              <a:lnSpc>
                <a:spcPct val="90000"/>
              </a:lnSpc>
              <a:spcBef>
                <a:spcPts val="1000"/>
              </a:spcBef>
              <a:spcAft>
                <a:spcPts val="0"/>
              </a:spcAft>
              <a:buClr>
                <a:schemeClr val="dk1"/>
              </a:buClr>
              <a:buSzPts val="2800"/>
              <a:buFont typeface="Verdana"/>
              <a:buAutoNum type="arabicPeriod"/>
            </a:pPr>
            <a:r>
              <a:rPr lang="en-US">
                <a:solidFill>
                  <a:schemeClr val="dk1"/>
                </a:solidFill>
                <a:latin typeface="Verdana"/>
                <a:ea typeface="Verdana"/>
                <a:cs typeface="Verdana"/>
                <a:sym typeface="Verdana"/>
              </a:rPr>
              <a:t>Mini-lesson on comparing and contrasting with guided practice (6.5i, 7.5h, 8.5g) Students will learn to compare and contrast character’s traits and actions when faced with a challenge.</a:t>
            </a:r>
            <a:endParaRPr>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ts val="1800"/>
              <a:buNone/>
            </a:pPr>
            <a:endParaRPr>
              <a:solidFill>
                <a:schemeClr val="dk1"/>
              </a:solidFill>
              <a:latin typeface="Verdana"/>
              <a:ea typeface="Verdana"/>
              <a:cs typeface="Verdana"/>
              <a:sym typeface="Verdana"/>
            </a:endParaRPr>
          </a:p>
          <a:p>
            <a:pPr marL="457200" lvl="0" indent="-406400" algn="l" rtl="0">
              <a:lnSpc>
                <a:spcPct val="90000"/>
              </a:lnSpc>
              <a:spcBef>
                <a:spcPts val="1000"/>
              </a:spcBef>
              <a:spcAft>
                <a:spcPts val="0"/>
              </a:spcAft>
              <a:buClr>
                <a:schemeClr val="dk1"/>
              </a:buClr>
              <a:buSzPts val="2800"/>
              <a:buFont typeface="Verdana"/>
              <a:buAutoNum type="arabicPeriod"/>
            </a:pPr>
            <a:r>
              <a:rPr lang="en-US">
                <a:solidFill>
                  <a:schemeClr val="dk1"/>
                </a:solidFill>
                <a:latin typeface="Verdana"/>
                <a:ea typeface="Verdana"/>
                <a:cs typeface="Verdana"/>
                <a:sym typeface="Verdana"/>
              </a:rPr>
              <a:t>Application of compare and contrast with their selected texts for their performance task</a:t>
            </a:r>
            <a:endParaRPr>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ts val="1800"/>
              <a:buNone/>
            </a:pPr>
            <a:r>
              <a:rPr lang="en-US">
                <a:solidFill>
                  <a:schemeClr val="dk1"/>
                </a:solidFill>
                <a:latin typeface="Verdana"/>
                <a:ea typeface="Verdana"/>
                <a:cs typeface="Verdana"/>
                <a:sym typeface="Verdana"/>
              </a:rPr>
              <a:t>Formative assessment - How well were they able to compare and contrast?</a:t>
            </a:r>
            <a:endParaRPr>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ts val="1800"/>
              <a:buNone/>
            </a:pPr>
            <a:endParaRPr>
              <a:solidFill>
                <a:schemeClr val="dk1"/>
              </a:solidFill>
              <a:latin typeface="Verdana"/>
              <a:ea typeface="Verdana"/>
              <a:cs typeface="Verdana"/>
              <a:sym typeface="Verdana"/>
            </a:endParaRPr>
          </a:p>
          <a:p>
            <a:pPr marL="457200" lvl="0" indent="-406400" algn="l" rtl="0">
              <a:lnSpc>
                <a:spcPct val="90000"/>
              </a:lnSpc>
              <a:spcBef>
                <a:spcPts val="1000"/>
              </a:spcBef>
              <a:spcAft>
                <a:spcPts val="0"/>
              </a:spcAft>
              <a:buClr>
                <a:schemeClr val="dk1"/>
              </a:buClr>
              <a:buSzPts val="2800"/>
              <a:buFont typeface="Verdana"/>
              <a:buAutoNum type="arabicPeriod"/>
            </a:pPr>
            <a:r>
              <a:rPr lang="en-US">
                <a:solidFill>
                  <a:schemeClr val="dk1"/>
                </a:solidFill>
                <a:latin typeface="Verdana"/>
                <a:ea typeface="Verdana"/>
                <a:cs typeface="Verdana"/>
                <a:sym typeface="Verdana"/>
              </a:rPr>
              <a:t>Feedback - Provide individual students with feedback on their ability to write to compare and contrast. </a:t>
            </a:r>
            <a:endParaRPr>
              <a:solidFill>
                <a:schemeClr val="dk1"/>
              </a:solidFill>
              <a:latin typeface="Verdana"/>
              <a:ea typeface="Verdana"/>
              <a:cs typeface="Verdana"/>
              <a:sym typeface="Verdana"/>
            </a:endParaRPr>
          </a:p>
        </p:txBody>
      </p:sp>
      <p:sp>
        <p:nvSpPr>
          <p:cNvPr id="216" name="Google Shape;216;ge01b5e215d_1_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e01b5e215d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107" name="Google Shape;107;ge01b5e215d_0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a:t>Kendall Hunt, Educational Specialist Middle School Literacy</a:t>
            </a:r>
            <a:endParaRPr/>
          </a:p>
          <a:p>
            <a:pPr marL="0" lvl="0" indent="0" algn="l" rtl="0">
              <a:lnSpc>
                <a:spcPct val="90000"/>
              </a:lnSpc>
              <a:spcBef>
                <a:spcPts val="0"/>
              </a:spcBef>
              <a:spcAft>
                <a:spcPts val="0"/>
              </a:spcAft>
              <a:buSzPct val="195446"/>
              <a:buNone/>
            </a:pPr>
            <a:r>
              <a:rPr lang="en-US" sz="3411"/>
              <a:t>Henrico County Public Schools</a:t>
            </a:r>
            <a:endParaRPr sz="3411"/>
          </a:p>
          <a:p>
            <a:pPr marL="0" lvl="0" indent="0" algn="l" rtl="0">
              <a:lnSpc>
                <a:spcPct val="90000"/>
              </a:lnSpc>
              <a:spcBef>
                <a:spcPts val="0"/>
              </a:spcBef>
              <a:spcAft>
                <a:spcPts val="0"/>
              </a:spcAft>
              <a:buSzPct val="195446"/>
              <a:buNone/>
            </a:pPr>
            <a:r>
              <a:rPr lang="en-US" sz="3411"/>
              <a:t>kbhunt@henrico.k12.va.us</a:t>
            </a:r>
            <a:endParaRPr sz="341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e01b5e215d_1_12"/>
          <p:cNvSpPr txBox="1">
            <a:spLocks noGrp="1"/>
          </p:cNvSpPr>
          <p:nvPr>
            <p:ph type="title"/>
          </p:nvPr>
        </p:nvSpPr>
        <p:spPr>
          <a:xfrm>
            <a:off x="614100" y="114300"/>
            <a:ext cx="10963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sz="3200" dirty="0">
                <a:latin typeface="Verdana"/>
                <a:ea typeface="Verdana"/>
                <a:cs typeface="Verdana"/>
                <a:sym typeface="Verdana"/>
              </a:rPr>
              <a:t>Mini-lessons and Formative </a:t>
            </a:r>
            <a:r>
              <a:rPr lang="en-US" sz="3200" dirty="0" smtClean="0">
                <a:latin typeface="Verdana"/>
                <a:ea typeface="Verdana"/>
                <a:cs typeface="Verdana"/>
                <a:sym typeface="Verdana"/>
              </a:rPr>
              <a:t>Assessments (3 of 3)</a:t>
            </a:r>
            <a:endParaRPr sz="3200" dirty="0">
              <a:latin typeface="Verdana"/>
              <a:ea typeface="Verdana"/>
              <a:cs typeface="Verdana"/>
              <a:sym typeface="Verdana"/>
            </a:endParaRPr>
          </a:p>
        </p:txBody>
      </p:sp>
      <p:sp>
        <p:nvSpPr>
          <p:cNvPr id="222" name="Google Shape;222;ge01b5e215d_1_12"/>
          <p:cNvSpPr txBox="1">
            <a:spLocks noGrp="1"/>
          </p:cNvSpPr>
          <p:nvPr>
            <p:ph type="body" idx="1"/>
          </p:nvPr>
        </p:nvSpPr>
        <p:spPr>
          <a:xfrm>
            <a:off x="838200" y="1454725"/>
            <a:ext cx="10515600" cy="4722000"/>
          </a:xfrm>
          <a:prstGeom prst="rect">
            <a:avLst/>
          </a:prstGeom>
          <a:noFill/>
          <a:ln>
            <a:noFill/>
          </a:ln>
        </p:spPr>
        <p:txBody>
          <a:bodyPr spcFirstLastPara="1" wrap="square" lIns="91425" tIns="45700" rIns="91425" bIns="45700" anchor="t" anchorCtr="0">
            <a:normAutofit fontScale="85000" lnSpcReduction="20000"/>
          </a:bodyPr>
          <a:lstStyle/>
          <a:p>
            <a:pPr marL="457200" lvl="0" indent="-393065" algn="l" rtl="0">
              <a:lnSpc>
                <a:spcPct val="90000"/>
              </a:lnSpc>
              <a:spcBef>
                <a:spcPts val="1000"/>
              </a:spcBef>
              <a:spcAft>
                <a:spcPts val="0"/>
              </a:spcAft>
              <a:buClr>
                <a:schemeClr val="dk1"/>
              </a:buClr>
              <a:buSzPct val="100000"/>
              <a:buFont typeface="Verdana"/>
              <a:buAutoNum type="arabicPeriod"/>
            </a:pPr>
            <a:r>
              <a:rPr lang="en-US" dirty="0">
                <a:solidFill>
                  <a:schemeClr val="dk1"/>
                </a:solidFill>
                <a:latin typeface="Verdana"/>
                <a:ea typeface="Verdana"/>
                <a:cs typeface="Verdana"/>
                <a:sym typeface="Verdana"/>
              </a:rPr>
              <a:t>Mini-lesson on choosing audience and purpose with guided practice (6.7b, 7.7b, 8.7b) Students will learn to choose their audience and purpose for writing in order to select the format of their final product.</a:t>
            </a:r>
            <a:endParaRPr dirty="0">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ct val="69498"/>
              <a:buNone/>
            </a:pPr>
            <a:endParaRPr dirty="0">
              <a:solidFill>
                <a:schemeClr val="dk1"/>
              </a:solidFill>
              <a:latin typeface="Verdana"/>
              <a:ea typeface="Verdana"/>
              <a:cs typeface="Verdana"/>
              <a:sym typeface="Verdana"/>
            </a:endParaRPr>
          </a:p>
          <a:p>
            <a:pPr marL="457200" lvl="0" indent="-393065" algn="l" rtl="0">
              <a:lnSpc>
                <a:spcPct val="90000"/>
              </a:lnSpc>
              <a:spcBef>
                <a:spcPts val="1000"/>
              </a:spcBef>
              <a:spcAft>
                <a:spcPts val="0"/>
              </a:spcAft>
              <a:buClr>
                <a:schemeClr val="dk1"/>
              </a:buClr>
              <a:buSzPct val="100000"/>
              <a:buFont typeface="Verdana"/>
              <a:buAutoNum type="arabicPeriod"/>
            </a:pPr>
            <a:r>
              <a:rPr lang="en-US" dirty="0">
                <a:solidFill>
                  <a:schemeClr val="dk1"/>
                </a:solidFill>
                <a:latin typeface="Verdana"/>
                <a:ea typeface="Verdana"/>
                <a:cs typeface="Verdana"/>
                <a:sym typeface="Verdana"/>
              </a:rPr>
              <a:t>Application of choosing an audience and purpose for writing by selecting a format of their final product.</a:t>
            </a:r>
            <a:endParaRPr dirty="0">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ct val="69498"/>
              <a:buNone/>
            </a:pPr>
            <a:r>
              <a:rPr lang="en-US" dirty="0">
                <a:solidFill>
                  <a:schemeClr val="dk1"/>
                </a:solidFill>
                <a:latin typeface="Verdana"/>
                <a:ea typeface="Verdana"/>
                <a:cs typeface="Verdana"/>
                <a:sym typeface="Verdana"/>
              </a:rPr>
              <a:t>Formative assessment - How well were they able to select an audience and purpose and match this to a format for their final product?</a:t>
            </a:r>
            <a:endParaRPr dirty="0">
              <a:solidFill>
                <a:schemeClr val="dk1"/>
              </a:solidFill>
              <a:latin typeface="Verdana"/>
              <a:ea typeface="Verdana"/>
              <a:cs typeface="Verdana"/>
              <a:sym typeface="Verdana"/>
            </a:endParaRPr>
          </a:p>
          <a:p>
            <a:pPr marL="457200" lvl="0" indent="0" algn="l" rtl="0">
              <a:lnSpc>
                <a:spcPct val="90000"/>
              </a:lnSpc>
              <a:spcBef>
                <a:spcPts val="1000"/>
              </a:spcBef>
              <a:spcAft>
                <a:spcPts val="0"/>
              </a:spcAft>
              <a:buSzPct val="69498"/>
              <a:buNone/>
            </a:pPr>
            <a:endParaRPr dirty="0">
              <a:solidFill>
                <a:schemeClr val="dk1"/>
              </a:solidFill>
              <a:latin typeface="Verdana"/>
              <a:ea typeface="Verdana"/>
              <a:cs typeface="Verdana"/>
              <a:sym typeface="Verdana"/>
            </a:endParaRPr>
          </a:p>
          <a:p>
            <a:pPr marL="457200" lvl="0" indent="-393065" algn="l" rtl="0">
              <a:lnSpc>
                <a:spcPct val="90000"/>
              </a:lnSpc>
              <a:spcBef>
                <a:spcPts val="1000"/>
              </a:spcBef>
              <a:spcAft>
                <a:spcPts val="0"/>
              </a:spcAft>
              <a:buClr>
                <a:schemeClr val="dk1"/>
              </a:buClr>
              <a:buSzPct val="100000"/>
              <a:buFont typeface="Verdana"/>
              <a:buAutoNum type="arabicPeriod"/>
            </a:pPr>
            <a:r>
              <a:rPr lang="en-US" dirty="0">
                <a:solidFill>
                  <a:schemeClr val="dk1"/>
                </a:solidFill>
                <a:latin typeface="Verdana"/>
                <a:ea typeface="Verdana"/>
                <a:cs typeface="Verdana"/>
                <a:sym typeface="Verdana"/>
              </a:rPr>
              <a:t>Feedback - Provide individual students with feedback on their ability to select an audience and purpose and match this to a format for their final product.</a:t>
            </a:r>
            <a:endParaRPr dirty="0">
              <a:solidFill>
                <a:schemeClr val="dk1"/>
              </a:solidFill>
              <a:latin typeface="Verdana"/>
              <a:ea typeface="Verdana"/>
              <a:cs typeface="Verdana"/>
              <a:sym typeface="Verdana"/>
            </a:endParaRPr>
          </a:p>
        </p:txBody>
      </p:sp>
      <p:sp>
        <p:nvSpPr>
          <p:cNvPr id="223" name="Google Shape;223;ge01b5e215d_1_1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d7e4266132_1_0"/>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u="sng">
                <a:solidFill>
                  <a:schemeClr val="hlink"/>
                </a:solidFill>
                <a:latin typeface="Verdana"/>
                <a:ea typeface="Verdana"/>
                <a:cs typeface="Verdana"/>
                <a:sym typeface="Verdana"/>
                <a:hlinkClick r:id="rId3"/>
              </a:rPr>
              <a:t>Single Point Rubric</a:t>
            </a:r>
            <a:endParaRPr>
              <a:latin typeface="Verdana"/>
              <a:ea typeface="Verdana"/>
              <a:cs typeface="Verdana"/>
              <a:sym typeface="Verdana"/>
            </a:endParaRPr>
          </a:p>
          <a:p>
            <a:pPr marL="0" lvl="0" indent="0" algn="ctr" rtl="0">
              <a:lnSpc>
                <a:spcPct val="90000"/>
              </a:lnSpc>
              <a:spcBef>
                <a:spcPts val="0"/>
              </a:spcBef>
              <a:spcAft>
                <a:spcPts val="0"/>
              </a:spcAft>
              <a:buClr>
                <a:schemeClr val="accent1"/>
              </a:buClr>
              <a:buSzPts val="6000"/>
              <a:buFont typeface="Trebuchet MS"/>
              <a:buNone/>
            </a:pPr>
            <a:r>
              <a:rPr lang="en-US" sz="2950">
                <a:latin typeface="Verdana"/>
                <a:ea typeface="Verdana"/>
                <a:cs typeface="Verdana"/>
                <a:sym typeface="Verdana"/>
              </a:rPr>
              <a:t>single point rubric for a performance task</a:t>
            </a:r>
            <a:endParaRPr sz="2950">
              <a:latin typeface="Verdana"/>
              <a:ea typeface="Verdana"/>
              <a:cs typeface="Verdana"/>
              <a:sym typeface="Verdana"/>
            </a:endParaRPr>
          </a:p>
        </p:txBody>
      </p:sp>
      <p:pic>
        <p:nvPicPr>
          <p:cNvPr id="229" name="Google Shape;229;gd7e4266132_1_0" descr="VDOE Logo"/>
          <p:cNvPicPr preferRelativeResize="0"/>
          <p:nvPr/>
        </p:nvPicPr>
        <p:blipFill rotWithShape="1">
          <a:blip r:embed="rId4">
            <a:alphaModFix/>
          </a:blip>
          <a:srcRect/>
          <a:stretch/>
        </p:blipFill>
        <p:spPr>
          <a:xfrm>
            <a:off x="309896" y="217955"/>
            <a:ext cx="2531807" cy="843935"/>
          </a:xfrm>
          <a:prstGeom prst="rect">
            <a:avLst/>
          </a:prstGeom>
          <a:noFill/>
          <a:ln>
            <a:noFill/>
          </a:ln>
        </p:spPr>
      </p:pic>
      <p:sp>
        <p:nvSpPr>
          <p:cNvPr id="230" name="Google Shape;230;gd7e4266132_1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d7e4266132_2_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Single Point Rubric (part 1 of 2)</a:t>
            </a:r>
            <a:endParaRPr>
              <a:latin typeface="Verdana"/>
              <a:ea typeface="Verdana"/>
              <a:cs typeface="Verdana"/>
              <a:sym typeface="Verdana"/>
            </a:endParaRPr>
          </a:p>
        </p:txBody>
      </p:sp>
      <p:sp>
        <p:nvSpPr>
          <p:cNvPr id="236" name="Google Shape;236;gd7e4266132_2_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solidFill>
                  <a:schemeClr val="dk1"/>
                </a:solidFill>
                <a:latin typeface="Verdana"/>
                <a:ea typeface="Verdana"/>
                <a:cs typeface="Verdana"/>
                <a:sym typeface="Verdana"/>
              </a:rPr>
              <a:t>Rationale for using a single point rubric:</a:t>
            </a:r>
            <a:endParaRPr>
              <a:solidFill>
                <a:schemeClr val="dk1"/>
              </a:solidFill>
              <a:latin typeface="Verdana"/>
              <a:ea typeface="Verdana"/>
              <a:cs typeface="Verdana"/>
              <a:sym typeface="Verdana"/>
            </a:endParaRPr>
          </a:p>
          <a:p>
            <a:pPr marL="457200" lvl="0" indent="-342900" algn="l" rtl="0">
              <a:lnSpc>
                <a:spcPct val="90000"/>
              </a:lnSpc>
              <a:spcBef>
                <a:spcPts val="1000"/>
              </a:spcBef>
              <a:spcAft>
                <a:spcPts val="0"/>
              </a:spcAft>
              <a:buClr>
                <a:schemeClr val="dk1"/>
              </a:buClr>
              <a:buSzPts val="1800"/>
              <a:buFont typeface="Verdana"/>
              <a:buChar char="•"/>
            </a:pPr>
            <a:r>
              <a:rPr lang="en-US">
                <a:solidFill>
                  <a:schemeClr val="dk1"/>
                </a:solidFill>
                <a:latin typeface="Verdana"/>
                <a:ea typeface="Verdana"/>
                <a:cs typeface="Verdana"/>
                <a:sym typeface="Verdana"/>
              </a:rPr>
              <a:t>Aligned to standards - not holistic scoring</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Allows teachers to provide students with meaningful feedback related to learning targets and success criteria.</a:t>
            </a: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r>
              <a:rPr lang="en-US">
                <a:solidFill>
                  <a:schemeClr val="dk1"/>
                </a:solidFill>
                <a:latin typeface="Verdana"/>
                <a:ea typeface="Verdana"/>
                <a:cs typeface="Verdana"/>
                <a:sym typeface="Verdana"/>
              </a:rPr>
              <a:t>All teachers used the same rubric, and we were able to collect data on student performance across the school division.</a:t>
            </a:r>
            <a:endParaRPr>
              <a:solidFill>
                <a:schemeClr val="dk1"/>
              </a:solidFill>
              <a:latin typeface="Verdana"/>
              <a:ea typeface="Verdana"/>
              <a:cs typeface="Verdana"/>
              <a:sym typeface="Verdana"/>
            </a:endParaRPr>
          </a:p>
        </p:txBody>
      </p:sp>
      <p:sp>
        <p:nvSpPr>
          <p:cNvPr id="237" name="Google Shape;237;gd7e4266132_2_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d7e4266132_2_32"/>
          <p:cNvSpPr txBox="1">
            <a:spLocks noGrp="1"/>
          </p:cNvSpPr>
          <p:nvPr>
            <p:ph type="title"/>
          </p:nvPr>
        </p:nvSpPr>
        <p:spPr>
          <a:xfrm>
            <a:off x="838200" y="1802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Single Point Rubric (part 2 of 2)</a:t>
            </a:r>
            <a:endParaRPr>
              <a:latin typeface="Verdana"/>
              <a:ea typeface="Verdana"/>
              <a:cs typeface="Verdana"/>
              <a:sym typeface="Verdana"/>
            </a:endParaRPr>
          </a:p>
        </p:txBody>
      </p:sp>
      <p:sp>
        <p:nvSpPr>
          <p:cNvPr id="243" name="Google Shape;243;gd7e4266132_2_32"/>
          <p:cNvSpPr txBox="1">
            <a:spLocks noGrp="1"/>
          </p:cNvSpPr>
          <p:nvPr>
            <p:ph type="body" idx="1"/>
          </p:nvPr>
        </p:nvSpPr>
        <p:spPr>
          <a:xfrm>
            <a:off x="838200" y="143745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600" b="1">
                <a:solidFill>
                  <a:schemeClr val="dk1"/>
                </a:solidFill>
                <a:latin typeface="Verdana"/>
                <a:ea typeface="Verdana"/>
                <a:cs typeface="Verdana"/>
                <a:sym typeface="Verdana"/>
              </a:rPr>
              <a:t>Integrated SOL Strands</a:t>
            </a:r>
            <a:endParaRPr sz="2600" b="1">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endParaRPr sz="2400">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r>
              <a:rPr lang="en-US" sz="2400" b="1">
                <a:solidFill>
                  <a:schemeClr val="dk1"/>
                </a:solidFill>
                <a:latin typeface="Verdana"/>
                <a:ea typeface="Verdana"/>
                <a:cs typeface="Verdana"/>
                <a:sym typeface="Verdana"/>
              </a:rPr>
              <a:t>Communication</a:t>
            </a:r>
            <a:endParaRPr sz="2400" b="1">
              <a:solidFill>
                <a:schemeClr val="dk1"/>
              </a:solidFill>
              <a:latin typeface="Verdana"/>
              <a:ea typeface="Verdana"/>
              <a:cs typeface="Verdana"/>
              <a:sym typeface="Verdana"/>
            </a:endParaRPr>
          </a:p>
          <a:p>
            <a:pPr marL="457200" lvl="0" indent="-381000" algn="l" rtl="0">
              <a:lnSpc>
                <a:spcPct val="9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Creating and delivering a multimodal presentation</a:t>
            </a:r>
            <a:endParaRPr sz="2400">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endParaRPr sz="2400">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r>
              <a:rPr lang="en-US" sz="2400" b="1">
                <a:solidFill>
                  <a:schemeClr val="dk1"/>
                </a:solidFill>
                <a:latin typeface="Verdana"/>
                <a:ea typeface="Verdana"/>
                <a:cs typeface="Verdana"/>
                <a:sym typeface="Verdana"/>
              </a:rPr>
              <a:t>Reading</a:t>
            </a:r>
            <a:endParaRPr sz="2400" b="1">
              <a:solidFill>
                <a:schemeClr val="dk1"/>
              </a:solidFill>
              <a:latin typeface="Verdana"/>
              <a:ea typeface="Verdana"/>
              <a:cs typeface="Verdana"/>
              <a:sym typeface="Verdana"/>
            </a:endParaRPr>
          </a:p>
          <a:p>
            <a:pPr marL="457200" lvl="0" indent="-381000" algn="l" rtl="0">
              <a:lnSpc>
                <a:spcPct val="9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Comparing/contrasting fiction and nonfiction</a:t>
            </a:r>
            <a:endParaRPr sz="2400">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endParaRPr sz="2400">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r>
              <a:rPr lang="en-US" sz="2400" b="1">
                <a:solidFill>
                  <a:schemeClr val="dk1"/>
                </a:solidFill>
                <a:latin typeface="Verdana"/>
                <a:ea typeface="Verdana"/>
                <a:cs typeface="Verdana"/>
                <a:sym typeface="Verdana"/>
              </a:rPr>
              <a:t>Writing</a:t>
            </a:r>
            <a:endParaRPr sz="2400" b="1">
              <a:solidFill>
                <a:schemeClr val="dk1"/>
              </a:solidFill>
              <a:latin typeface="Verdana"/>
              <a:ea typeface="Verdana"/>
              <a:cs typeface="Verdana"/>
              <a:sym typeface="Verdana"/>
            </a:endParaRPr>
          </a:p>
          <a:p>
            <a:pPr marL="457200" lvl="0" indent="-381000" algn="l" rtl="0">
              <a:lnSpc>
                <a:spcPct val="9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Prewriting</a:t>
            </a:r>
            <a:endParaRPr sz="2400">
              <a:solidFill>
                <a:schemeClr val="dk1"/>
              </a:solidFill>
              <a:latin typeface="Verdana"/>
              <a:ea typeface="Verdana"/>
              <a:cs typeface="Verdana"/>
              <a:sym typeface="Verdana"/>
            </a:endParaRPr>
          </a:p>
          <a:p>
            <a:pPr marL="457200" lvl="0" indent="-381000" algn="l" rtl="0">
              <a:lnSpc>
                <a:spcPct val="9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Drafting - the draft leads to the final product</a:t>
            </a:r>
            <a:endParaRPr sz="2400">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endParaRPr sz="2400">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endParaRPr>
              <a:solidFill>
                <a:schemeClr val="dk1"/>
              </a:solidFill>
              <a:latin typeface="Verdana"/>
              <a:ea typeface="Verdana"/>
              <a:cs typeface="Verdana"/>
              <a:sym typeface="Verdana"/>
            </a:endParaRPr>
          </a:p>
        </p:txBody>
      </p:sp>
      <p:sp>
        <p:nvSpPr>
          <p:cNvPr id="244" name="Google Shape;244;gd7e4266132_2_3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d7e4266132_2_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Additional Supports for Teachers</a:t>
            </a:r>
            <a:endParaRPr>
              <a:latin typeface="Verdana"/>
              <a:ea typeface="Verdana"/>
              <a:cs typeface="Verdana"/>
              <a:sym typeface="Verdana"/>
            </a:endParaRPr>
          </a:p>
        </p:txBody>
      </p:sp>
      <p:sp>
        <p:nvSpPr>
          <p:cNvPr id="250" name="Google Shape;250;gd7e4266132_2_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Launching the task presentation</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Suggested unit pacing to include all components of the task</a:t>
            </a:r>
            <a:endParaRPr sz="2400">
              <a:solidFill>
                <a:schemeClr val="dk1"/>
              </a:solidFill>
              <a:latin typeface="Verdana"/>
              <a:ea typeface="Verdana"/>
              <a:cs typeface="Verdana"/>
              <a:sym typeface="Verdana"/>
            </a:endParaRPr>
          </a:p>
          <a:p>
            <a:pPr marL="914400" lvl="1" indent="-381000" algn="l" rtl="0">
              <a:lnSpc>
                <a:spcPct val="150000"/>
              </a:lnSpc>
              <a:spcBef>
                <a:spcPts val="0"/>
              </a:spcBef>
              <a:spcAft>
                <a:spcPts val="0"/>
              </a:spcAft>
              <a:buClr>
                <a:schemeClr val="accent1"/>
              </a:buClr>
              <a:buSzPts val="2400"/>
              <a:buFont typeface="Verdana"/>
              <a:buChar char="•"/>
            </a:pPr>
            <a:r>
              <a:rPr lang="en-US">
                <a:solidFill>
                  <a:schemeClr val="accent1"/>
                </a:solidFill>
                <a:latin typeface="Verdana"/>
                <a:ea typeface="Verdana"/>
                <a:cs typeface="Verdana"/>
                <a:sym typeface="Verdana"/>
              </a:rPr>
              <a:t>Sample lesson plans were created and shared</a:t>
            </a:r>
            <a:endParaRPr>
              <a:solidFill>
                <a:schemeClr val="accent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Student planner includes embedded formative assessments</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Final product exemplars</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Possible Specially Designed Instruction (SDI) to support the task </a:t>
            </a:r>
            <a:endParaRPr sz="2400">
              <a:solidFill>
                <a:schemeClr val="dk1"/>
              </a:solidFill>
              <a:latin typeface="Verdana"/>
              <a:ea typeface="Verdana"/>
              <a:cs typeface="Verdana"/>
              <a:sym typeface="Verdana"/>
            </a:endParaRPr>
          </a:p>
        </p:txBody>
      </p:sp>
      <p:sp>
        <p:nvSpPr>
          <p:cNvPr id="251" name="Google Shape;251;gd7e4266132_2_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d7e4266132_2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Additional Scaffolds for Students</a:t>
            </a:r>
            <a:endParaRPr>
              <a:latin typeface="Verdana"/>
              <a:ea typeface="Verdana"/>
              <a:cs typeface="Verdana"/>
              <a:sym typeface="Verdana"/>
            </a:endParaRPr>
          </a:p>
        </p:txBody>
      </p:sp>
      <p:sp>
        <p:nvSpPr>
          <p:cNvPr id="257" name="Google Shape;257;gd7e4266132_2_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Student planner - using the planner as a formative assessment</a:t>
            </a:r>
            <a:endParaRPr sz="2400">
              <a:solidFill>
                <a:schemeClr val="dk1"/>
              </a:solidFill>
              <a:latin typeface="Verdana"/>
              <a:ea typeface="Verdana"/>
              <a:cs typeface="Verdana"/>
              <a:sym typeface="Verdana"/>
            </a:endParaRPr>
          </a:p>
          <a:p>
            <a:pPr marL="914400" lvl="1" indent="-381000" algn="l" rtl="0">
              <a:lnSpc>
                <a:spcPct val="150000"/>
              </a:lnSpc>
              <a:spcBef>
                <a:spcPts val="0"/>
              </a:spcBef>
              <a:spcAft>
                <a:spcPts val="0"/>
              </a:spcAft>
              <a:buSzPts val="2400"/>
              <a:buFont typeface="Verdana"/>
              <a:buChar char="•"/>
            </a:pPr>
            <a:r>
              <a:rPr lang="en-US">
                <a:latin typeface="Verdana"/>
                <a:ea typeface="Verdana"/>
                <a:cs typeface="Verdana"/>
                <a:sym typeface="Verdana"/>
              </a:rPr>
              <a:t>Quick writes that build the task</a:t>
            </a:r>
            <a:endParaRPr>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Student exemplars</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Possible Specially Designed Instruction (SDI)</a:t>
            </a:r>
            <a:endParaRPr sz="2400">
              <a:solidFill>
                <a:schemeClr val="dk1"/>
              </a:solidFill>
              <a:latin typeface="Verdana"/>
              <a:ea typeface="Verdana"/>
              <a:cs typeface="Verdana"/>
              <a:sym typeface="Verdana"/>
            </a:endParaRPr>
          </a:p>
        </p:txBody>
      </p:sp>
      <p:sp>
        <p:nvSpPr>
          <p:cNvPr id="258" name="Google Shape;258;gd7e4266132_2_1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d7e4266132_2_20"/>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u="sng">
                <a:solidFill>
                  <a:schemeClr val="hlink"/>
                </a:solidFill>
                <a:latin typeface="Verdana"/>
                <a:ea typeface="Verdana"/>
                <a:cs typeface="Verdana"/>
                <a:sym typeface="Verdana"/>
                <a:hlinkClick r:id="rId3"/>
              </a:rPr>
              <a:t>Student Planner</a:t>
            </a:r>
            <a:endParaRPr>
              <a:latin typeface="Verdana"/>
              <a:ea typeface="Verdana"/>
              <a:cs typeface="Verdana"/>
              <a:sym typeface="Verdana"/>
            </a:endParaRPr>
          </a:p>
          <a:p>
            <a:pPr marL="0" lvl="0" indent="0" algn="ctr" rtl="0">
              <a:lnSpc>
                <a:spcPct val="90000"/>
              </a:lnSpc>
              <a:spcBef>
                <a:spcPts val="0"/>
              </a:spcBef>
              <a:spcAft>
                <a:spcPts val="0"/>
              </a:spcAft>
              <a:buClr>
                <a:schemeClr val="accent1"/>
              </a:buClr>
              <a:buSzPts val="6000"/>
              <a:buFont typeface="Trebuchet MS"/>
              <a:buNone/>
            </a:pPr>
            <a:r>
              <a:rPr lang="en-US" sz="2950">
                <a:latin typeface="Verdana"/>
                <a:ea typeface="Verdana"/>
                <a:cs typeface="Verdana"/>
                <a:sym typeface="Verdana"/>
              </a:rPr>
              <a:t>Student planner for performance task</a:t>
            </a:r>
            <a:endParaRPr sz="2950">
              <a:latin typeface="Verdana"/>
              <a:ea typeface="Verdana"/>
              <a:cs typeface="Verdana"/>
              <a:sym typeface="Verdana"/>
            </a:endParaRPr>
          </a:p>
        </p:txBody>
      </p:sp>
      <p:pic>
        <p:nvPicPr>
          <p:cNvPr id="264" name="Google Shape;264;gd7e4266132_2_20" descr="VDOE Logo"/>
          <p:cNvPicPr preferRelativeResize="0"/>
          <p:nvPr/>
        </p:nvPicPr>
        <p:blipFill rotWithShape="1">
          <a:blip r:embed="rId4">
            <a:alphaModFix/>
          </a:blip>
          <a:srcRect/>
          <a:stretch/>
        </p:blipFill>
        <p:spPr>
          <a:xfrm>
            <a:off x="309896" y="217955"/>
            <a:ext cx="2531807" cy="843935"/>
          </a:xfrm>
          <a:prstGeom prst="rect">
            <a:avLst/>
          </a:prstGeom>
          <a:noFill/>
          <a:ln>
            <a:noFill/>
          </a:ln>
        </p:spPr>
      </p:pic>
      <p:sp>
        <p:nvSpPr>
          <p:cNvPr id="265" name="Google Shape;265;gd7e4266132_2_2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d7e4266132_2_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The Student Planner</a:t>
            </a:r>
            <a:endParaRPr>
              <a:latin typeface="Verdana"/>
              <a:ea typeface="Verdana"/>
              <a:cs typeface="Verdana"/>
              <a:sym typeface="Verdana"/>
            </a:endParaRPr>
          </a:p>
        </p:txBody>
      </p:sp>
      <p:sp>
        <p:nvSpPr>
          <p:cNvPr id="271" name="Google Shape;271;gd7e4266132_2_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50000"/>
              </a:lnSpc>
              <a:spcBef>
                <a:spcPts val="100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The student planner is used as a formative assessment with opportunities for feedback throughout the process.</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The student planner serves as a visual reminder of the steps needed to complete the performance task.</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The student planner helps students organize their thinking.</a:t>
            </a:r>
            <a:endParaRPr sz="2400">
              <a:solidFill>
                <a:schemeClr val="dk1"/>
              </a:solidFill>
              <a:latin typeface="Verdana"/>
              <a:ea typeface="Verdana"/>
              <a:cs typeface="Verdana"/>
              <a:sym typeface="Verdana"/>
            </a:endParaRPr>
          </a:p>
          <a:p>
            <a:pPr marL="457200" lvl="0" indent="-381000" algn="l" rtl="0">
              <a:lnSpc>
                <a:spcPct val="150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The student planner is a tool for conferring.</a:t>
            </a:r>
            <a:endParaRPr sz="2400">
              <a:solidFill>
                <a:schemeClr val="dk1"/>
              </a:solidFill>
              <a:latin typeface="Verdana"/>
              <a:ea typeface="Verdana"/>
              <a:cs typeface="Verdana"/>
              <a:sym typeface="Verdana"/>
            </a:endParaRPr>
          </a:p>
        </p:txBody>
      </p:sp>
      <p:sp>
        <p:nvSpPr>
          <p:cNvPr id="272" name="Google Shape;272;gd7e4266132_2_4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b67e2a709e_0_0"/>
          <p:cNvSpPr txBox="1">
            <a:spLocks noGrp="1"/>
          </p:cNvSpPr>
          <p:nvPr>
            <p:ph type="ctrTitle"/>
          </p:nvPr>
        </p:nvSpPr>
        <p:spPr>
          <a:xfrm>
            <a:off x="1524000" y="2080966"/>
            <a:ext cx="91440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u="sng">
                <a:solidFill>
                  <a:schemeClr val="hlink"/>
                </a:solidFill>
                <a:latin typeface="Verdana"/>
                <a:ea typeface="Verdana"/>
                <a:cs typeface="Verdana"/>
                <a:sym typeface="Verdana"/>
                <a:hlinkClick r:id="rId3"/>
              </a:rPr>
              <a:t>Unit Planner</a:t>
            </a:r>
            <a:endParaRPr>
              <a:latin typeface="Verdana"/>
              <a:ea typeface="Verdana"/>
              <a:cs typeface="Verdana"/>
              <a:sym typeface="Verdana"/>
            </a:endParaRPr>
          </a:p>
          <a:p>
            <a:pPr marL="0" lvl="0" indent="0" algn="ctr" rtl="0">
              <a:lnSpc>
                <a:spcPct val="90000"/>
              </a:lnSpc>
              <a:spcBef>
                <a:spcPts val="0"/>
              </a:spcBef>
              <a:spcAft>
                <a:spcPts val="0"/>
              </a:spcAft>
              <a:buClr>
                <a:schemeClr val="accent1"/>
              </a:buClr>
              <a:buSzPts val="6000"/>
              <a:buFont typeface="Trebuchet MS"/>
              <a:buNone/>
            </a:pPr>
            <a:r>
              <a:rPr lang="en-US" sz="2950">
                <a:latin typeface="Verdana"/>
                <a:ea typeface="Verdana"/>
                <a:cs typeface="Verdana"/>
                <a:sym typeface="Verdana"/>
              </a:rPr>
              <a:t>Unit planner for implementing this performance task</a:t>
            </a:r>
            <a:endParaRPr sz="2950">
              <a:latin typeface="Verdana"/>
              <a:ea typeface="Verdana"/>
              <a:cs typeface="Verdana"/>
              <a:sym typeface="Verdana"/>
            </a:endParaRPr>
          </a:p>
        </p:txBody>
      </p:sp>
      <p:pic>
        <p:nvPicPr>
          <p:cNvPr id="278" name="Google Shape;278;gb67e2a709e_0_0" descr="VDOE Logo"/>
          <p:cNvPicPr preferRelativeResize="0"/>
          <p:nvPr/>
        </p:nvPicPr>
        <p:blipFill rotWithShape="1">
          <a:blip r:embed="rId4">
            <a:alphaModFix/>
          </a:blip>
          <a:srcRect/>
          <a:stretch/>
        </p:blipFill>
        <p:spPr>
          <a:xfrm>
            <a:off x="309896" y="217955"/>
            <a:ext cx="2531807" cy="843935"/>
          </a:xfrm>
          <a:prstGeom prst="rect">
            <a:avLst/>
          </a:prstGeom>
          <a:noFill/>
          <a:ln>
            <a:noFill/>
          </a:ln>
        </p:spPr>
      </p:pic>
      <p:sp>
        <p:nvSpPr>
          <p:cNvPr id="279" name="Google Shape;279;gb67e2a709e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d7e4266132_2_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Possible Texts to Support this Task</a:t>
            </a:r>
            <a:endParaRPr>
              <a:latin typeface="Verdana"/>
              <a:ea typeface="Verdana"/>
              <a:cs typeface="Verdana"/>
              <a:sym typeface="Verdana"/>
            </a:endParaRPr>
          </a:p>
        </p:txBody>
      </p:sp>
      <p:sp>
        <p:nvSpPr>
          <p:cNvPr id="285" name="Google Shape;285;gd7e4266132_2_26"/>
          <p:cNvSpPr txBox="1">
            <a:spLocks noGrp="1"/>
          </p:cNvSpPr>
          <p:nvPr>
            <p:ph type="body" idx="1"/>
          </p:nvPr>
        </p:nvSpPr>
        <p:spPr>
          <a:xfrm>
            <a:off x="838200" y="1825625"/>
            <a:ext cx="11049300" cy="435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a:solidFill>
                  <a:schemeClr val="dk1"/>
                </a:solidFill>
                <a:latin typeface="Verdana"/>
                <a:ea typeface="Verdana"/>
                <a:cs typeface="Verdana"/>
                <a:sym typeface="Verdana"/>
              </a:rPr>
              <a:t>“Tuesday of the Other June” by Norma Fox Mazer (fiction)</a:t>
            </a: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r>
              <a:rPr lang="en-US">
                <a:solidFill>
                  <a:schemeClr val="dk1"/>
                </a:solidFill>
                <a:latin typeface="Verdana"/>
                <a:ea typeface="Verdana"/>
                <a:cs typeface="Verdana"/>
                <a:sym typeface="Verdana"/>
              </a:rPr>
              <a:t>“Inside Out” by Francisco Jimenez (narrative nonfiction)</a:t>
            </a: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ts val="1800"/>
              <a:buNone/>
            </a:pPr>
            <a:endParaRPr>
              <a:solidFill>
                <a:schemeClr val="dk1"/>
              </a:solidFill>
              <a:latin typeface="Verdana"/>
              <a:ea typeface="Verdana"/>
              <a:cs typeface="Verdana"/>
              <a:sym typeface="Verdana"/>
            </a:endParaRPr>
          </a:p>
          <a:p>
            <a:pPr marL="457200" lvl="0" indent="-342900" algn="l" rtl="0">
              <a:lnSpc>
                <a:spcPct val="90000"/>
              </a:lnSpc>
              <a:spcBef>
                <a:spcPts val="1000"/>
              </a:spcBef>
              <a:spcAft>
                <a:spcPts val="0"/>
              </a:spcAft>
              <a:buClr>
                <a:schemeClr val="dk1"/>
              </a:buClr>
              <a:buSzPts val="1800"/>
              <a:buFont typeface="Verdana"/>
              <a:buChar char="•"/>
            </a:pPr>
            <a:r>
              <a:rPr lang="en-US">
                <a:solidFill>
                  <a:schemeClr val="dk1"/>
                </a:solidFill>
                <a:latin typeface="Verdana"/>
                <a:ea typeface="Verdana"/>
                <a:cs typeface="Verdana"/>
                <a:sym typeface="Verdana"/>
              </a:rPr>
              <a:t>Both characters experience bullying </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Both characters show perseverance (trait or quality)</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Both characters find their voice in the end </a:t>
            </a: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Clr>
                <a:schemeClr val="dk1"/>
              </a:buClr>
              <a:buSzPts val="1100"/>
              <a:buFont typeface="Arial"/>
              <a:buNone/>
            </a:pPr>
            <a:endParaRPr>
              <a:solidFill>
                <a:schemeClr val="dk1"/>
              </a:solidFill>
            </a:endParaRPr>
          </a:p>
        </p:txBody>
      </p:sp>
      <p:sp>
        <p:nvSpPr>
          <p:cNvPr id="286" name="Google Shape;286;gd7e4266132_2_2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e01b5e215d_1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114" name="Google Shape;114;ge01b5e215d_1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sz="5400"/>
              <a:t>Kaytlin Yachim, Literacy Coach</a:t>
            </a:r>
            <a:endParaRPr sz="2700"/>
          </a:p>
          <a:p>
            <a:pPr marL="0" lvl="0" indent="0" algn="l" rtl="0">
              <a:lnSpc>
                <a:spcPct val="90000"/>
              </a:lnSpc>
              <a:spcBef>
                <a:spcPts val="0"/>
              </a:spcBef>
              <a:spcAft>
                <a:spcPts val="0"/>
              </a:spcAft>
              <a:buSzPts val="6000"/>
              <a:buNone/>
            </a:pPr>
            <a:r>
              <a:rPr lang="en-US" sz="3000"/>
              <a:t>Henrico County Public Schools</a:t>
            </a:r>
            <a:endParaRPr sz="3000"/>
          </a:p>
          <a:p>
            <a:pPr marL="0" lvl="0" indent="0" algn="l" rtl="0">
              <a:lnSpc>
                <a:spcPct val="90000"/>
              </a:lnSpc>
              <a:spcBef>
                <a:spcPts val="0"/>
              </a:spcBef>
              <a:spcAft>
                <a:spcPts val="0"/>
              </a:spcAft>
              <a:buSzPts val="6000"/>
              <a:buNone/>
            </a:pPr>
            <a:r>
              <a:rPr lang="en-US" sz="3000"/>
              <a:t>kmyachim@henrico.k12.va.us</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d7e4266132_2_38"/>
          <p:cNvSpPr txBox="1">
            <a:spLocks noGrp="1"/>
          </p:cNvSpPr>
          <p:nvPr>
            <p:ph type="title"/>
          </p:nvPr>
        </p:nvSpPr>
        <p:spPr>
          <a:xfrm>
            <a:off x="741350" y="746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Lessons Learned (part 1 of 2)</a:t>
            </a:r>
            <a:endParaRPr/>
          </a:p>
        </p:txBody>
      </p:sp>
      <p:sp>
        <p:nvSpPr>
          <p:cNvPr id="293" name="Google Shape;293;gd7e4266132_2_38"/>
          <p:cNvSpPr txBox="1">
            <a:spLocks noGrp="1"/>
          </p:cNvSpPr>
          <p:nvPr>
            <p:ph type="body" idx="1"/>
          </p:nvPr>
        </p:nvSpPr>
        <p:spPr>
          <a:xfrm>
            <a:off x="838200" y="1185550"/>
            <a:ext cx="10515600" cy="5514600"/>
          </a:xfrm>
          <a:prstGeom prst="rect">
            <a:avLst/>
          </a:prstGeom>
          <a:noFill/>
          <a:ln>
            <a:noFill/>
          </a:ln>
        </p:spPr>
        <p:txBody>
          <a:bodyPr spcFirstLastPara="1" wrap="square" lIns="91425" tIns="45700" rIns="91425" bIns="45700" anchor="t" anchorCtr="0">
            <a:normAutofit fontScale="85000" lnSpcReduction="20000"/>
          </a:bodyPr>
          <a:lstStyle/>
          <a:p>
            <a:pPr marL="457200" lvl="0" indent="-364172" algn="l" rtl="0">
              <a:lnSpc>
                <a:spcPct val="90000"/>
              </a:lnSpc>
              <a:spcBef>
                <a:spcPts val="1000"/>
              </a:spcBef>
              <a:spcAft>
                <a:spcPts val="0"/>
              </a:spcAft>
              <a:buClr>
                <a:schemeClr val="dk1"/>
              </a:buClr>
              <a:buSzPct val="100000"/>
              <a:buFont typeface="Verdana"/>
              <a:buChar char="•"/>
            </a:pPr>
            <a:r>
              <a:rPr lang="en-US" sz="3050">
                <a:solidFill>
                  <a:schemeClr val="dk1"/>
                </a:solidFill>
                <a:latin typeface="Verdana"/>
                <a:ea typeface="Verdana"/>
                <a:cs typeface="Verdana"/>
                <a:sym typeface="Verdana"/>
              </a:rPr>
              <a:t>Students did very well when given a choice in final product.</a:t>
            </a:r>
            <a:endParaRPr sz="3050">
              <a:solidFill>
                <a:schemeClr val="dk1"/>
              </a:solidFill>
              <a:latin typeface="Verdana"/>
              <a:ea typeface="Verdana"/>
              <a:cs typeface="Verdana"/>
              <a:sym typeface="Verdana"/>
            </a:endParaRPr>
          </a:p>
          <a:p>
            <a:pPr marL="914400" lvl="1" indent="-364172" algn="l" rtl="0">
              <a:lnSpc>
                <a:spcPct val="90000"/>
              </a:lnSpc>
              <a:spcBef>
                <a:spcPts val="500"/>
              </a:spcBef>
              <a:spcAft>
                <a:spcPts val="0"/>
              </a:spcAft>
              <a:buClr>
                <a:schemeClr val="accent1"/>
              </a:buClr>
              <a:buSzPct val="100000"/>
              <a:buFont typeface="Verdana"/>
              <a:buChar char="•"/>
            </a:pPr>
            <a:r>
              <a:rPr lang="en-US" sz="3050">
                <a:solidFill>
                  <a:schemeClr val="accent1"/>
                </a:solidFill>
                <a:latin typeface="Verdana"/>
                <a:ea typeface="Verdana"/>
                <a:cs typeface="Verdana"/>
                <a:sym typeface="Verdana"/>
              </a:rPr>
              <a:t>Students were able to write for authentic purposes and a real audience. </a:t>
            </a:r>
            <a:endParaRPr sz="3050">
              <a:solidFill>
                <a:schemeClr val="accent1"/>
              </a:solidFill>
              <a:latin typeface="Verdana"/>
              <a:ea typeface="Verdana"/>
              <a:cs typeface="Verdana"/>
              <a:sym typeface="Verdana"/>
            </a:endParaRPr>
          </a:p>
          <a:p>
            <a:pPr marL="914400" lvl="1" indent="-364172" algn="l" rtl="0">
              <a:lnSpc>
                <a:spcPct val="90000"/>
              </a:lnSpc>
              <a:spcBef>
                <a:spcPts val="500"/>
              </a:spcBef>
              <a:spcAft>
                <a:spcPts val="0"/>
              </a:spcAft>
              <a:buClr>
                <a:schemeClr val="accent1"/>
              </a:buClr>
              <a:buSzPct val="100000"/>
              <a:buFont typeface="Verdana"/>
              <a:buChar char="•"/>
            </a:pPr>
            <a:r>
              <a:rPr lang="en-US" sz="3050">
                <a:solidFill>
                  <a:schemeClr val="accent1"/>
                </a:solidFill>
                <a:latin typeface="Verdana"/>
                <a:ea typeface="Verdana"/>
                <a:cs typeface="Verdana"/>
                <a:sym typeface="Verdana"/>
              </a:rPr>
              <a:t>Students value voice and choice in the classroom.</a:t>
            </a:r>
            <a:endParaRPr sz="3050">
              <a:solidFill>
                <a:schemeClr val="accent1"/>
              </a:solidFill>
              <a:latin typeface="Verdana"/>
              <a:ea typeface="Verdana"/>
              <a:cs typeface="Verdana"/>
              <a:sym typeface="Verdana"/>
            </a:endParaRPr>
          </a:p>
          <a:p>
            <a:pPr marL="457200" lvl="0" indent="-364172" algn="l" rtl="0">
              <a:lnSpc>
                <a:spcPct val="90000"/>
              </a:lnSpc>
              <a:spcBef>
                <a:spcPts val="1000"/>
              </a:spcBef>
              <a:spcAft>
                <a:spcPts val="0"/>
              </a:spcAft>
              <a:buClr>
                <a:schemeClr val="dk1"/>
              </a:buClr>
              <a:buSzPct val="100000"/>
              <a:buFont typeface="Verdana"/>
              <a:buChar char="•"/>
            </a:pPr>
            <a:r>
              <a:rPr lang="en-US" sz="3050">
                <a:solidFill>
                  <a:schemeClr val="dk1"/>
                </a:solidFill>
                <a:latin typeface="Verdana"/>
                <a:ea typeface="Verdana"/>
                <a:cs typeface="Verdana"/>
                <a:sym typeface="Verdana"/>
              </a:rPr>
              <a:t>The performance task encouraged collaboration between the classroom teacher, exceptional education teachers, coaches, and librarians.</a:t>
            </a:r>
            <a:endParaRPr sz="3050">
              <a:solidFill>
                <a:schemeClr val="dk1"/>
              </a:solidFill>
              <a:latin typeface="Verdana"/>
              <a:ea typeface="Verdana"/>
              <a:cs typeface="Verdana"/>
              <a:sym typeface="Verdana"/>
            </a:endParaRPr>
          </a:p>
          <a:p>
            <a:pPr marL="914400" lvl="1" indent="-364172" algn="l" rtl="0">
              <a:lnSpc>
                <a:spcPct val="90000"/>
              </a:lnSpc>
              <a:spcBef>
                <a:spcPts val="500"/>
              </a:spcBef>
              <a:spcAft>
                <a:spcPts val="0"/>
              </a:spcAft>
              <a:buClr>
                <a:schemeClr val="accent1"/>
              </a:buClr>
              <a:buSzPct val="100000"/>
              <a:buFont typeface="Verdana"/>
              <a:buChar char="•"/>
            </a:pPr>
            <a:r>
              <a:rPr lang="en-US" sz="3050">
                <a:solidFill>
                  <a:schemeClr val="accent1"/>
                </a:solidFill>
                <a:latin typeface="Verdana"/>
                <a:ea typeface="Verdana"/>
                <a:cs typeface="Verdana"/>
                <a:sym typeface="Verdana"/>
              </a:rPr>
              <a:t>Strengthens the culture of literacy within the school.</a:t>
            </a:r>
            <a:endParaRPr sz="3050">
              <a:solidFill>
                <a:schemeClr val="accent1"/>
              </a:solidFill>
              <a:latin typeface="Verdana"/>
              <a:ea typeface="Verdana"/>
              <a:cs typeface="Verdana"/>
              <a:sym typeface="Verdana"/>
            </a:endParaRPr>
          </a:p>
          <a:p>
            <a:pPr marL="457200" lvl="0" indent="-364172" algn="l" rtl="0">
              <a:lnSpc>
                <a:spcPct val="90000"/>
              </a:lnSpc>
              <a:spcBef>
                <a:spcPts val="1000"/>
              </a:spcBef>
              <a:spcAft>
                <a:spcPts val="0"/>
              </a:spcAft>
              <a:buClr>
                <a:schemeClr val="dk1"/>
              </a:buClr>
              <a:buSzPct val="100000"/>
              <a:buFont typeface="Verdana"/>
              <a:buChar char="•"/>
            </a:pPr>
            <a:r>
              <a:rPr lang="en-US" sz="3050">
                <a:solidFill>
                  <a:schemeClr val="dk1"/>
                </a:solidFill>
                <a:latin typeface="Verdana"/>
                <a:ea typeface="Verdana"/>
                <a:cs typeface="Verdana"/>
                <a:sym typeface="Verdana"/>
              </a:rPr>
              <a:t>The performance task served as a model for using paired texts and integrating SOL strands.</a:t>
            </a:r>
            <a:endParaRPr sz="3050">
              <a:solidFill>
                <a:schemeClr val="dk1"/>
              </a:solidFill>
              <a:latin typeface="Verdana"/>
              <a:ea typeface="Verdana"/>
              <a:cs typeface="Verdana"/>
              <a:sym typeface="Verdana"/>
            </a:endParaRPr>
          </a:p>
          <a:p>
            <a:pPr marL="914400" lvl="1" indent="-364172" algn="l" rtl="0">
              <a:lnSpc>
                <a:spcPct val="90000"/>
              </a:lnSpc>
              <a:spcBef>
                <a:spcPts val="500"/>
              </a:spcBef>
              <a:spcAft>
                <a:spcPts val="0"/>
              </a:spcAft>
              <a:buClr>
                <a:schemeClr val="accent1"/>
              </a:buClr>
              <a:buSzPct val="100000"/>
              <a:buFont typeface="Verdana"/>
              <a:buChar char="•"/>
            </a:pPr>
            <a:r>
              <a:rPr lang="en-US" sz="3050">
                <a:solidFill>
                  <a:schemeClr val="accent1"/>
                </a:solidFill>
                <a:latin typeface="Verdana"/>
                <a:ea typeface="Verdana"/>
                <a:cs typeface="Verdana"/>
                <a:sym typeface="Verdana"/>
              </a:rPr>
              <a:t>Implementation of the performance tasks served as job embedded professional learning for ELA teachers.</a:t>
            </a:r>
            <a:endParaRPr sz="3050">
              <a:solidFill>
                <a:schemeClr val="accent1"/>
              </a:solidFill>
              <a:latin typeface="Verdana"/>
              <a:ea typeface="Verdana"/>
              <a:cs typeface="Verdana"/>
              <a:sym typeface="Verdana"/>
            </a:endParaRPr>
          </a:p>
          <a:p>
            <a:pPr marL="457200" lvl="0" indent="-364172" algn="l" rtl="0">
              <a:lnSpc>
                <a:spcPct val="90000"/>
              </a:lnSpc>
              <a:spcBef>
                <a:spcPts val="1000"/>
              </a:spcBef>
              <a:spcAft>
                <a:spcPts val="0"/>
              </a:spcAft>
              <a:buClr>
                <a:schemeClr val="dk1"/>
              </a:buClr>
              <a:buSzPct val="100000"/>
              <a:buFont typeface="Verdana"/>
              <a:buChar char="•"/>
            </a:pPr>
            <a:r>
              <a:rPr lang="en-US" sz="3050">
                <a:solidFill>
                  <a:schemeClr val="dk1"/>
                </a:solidFill>
                <a:latin typeface="Verdana"/>
                <a:ea typeface="Verdana"/>
                <a:cs typeface="Verdana"/>
                <a:sym typeface="Verdana"/>
              </a:rPr>
              <a:t>Writing doesn’t always have to be an essay</a:t>
            </a:r>
            <a:endParaRPr sz="3050">
              <a:solidFill>
                <a:schemeClr val="dk1"/>
              </a:solidFill>
              <a:latin typeface="Verdana"/>
              <a:ea typeface="Verdana"/>
              <a:cs typeface="Verdana"/>
              <a:sym typeface="Verdana"/>
            </a:endParaRPr>
          </a:p>
          <a:p>
            <a:pPr marL="914400" lvl="1" indent="-364172" algn="l" rtl="0">
              <a:lnSpc>
                <a:spcPct val="90000"/>
              </a:lnSpc>
              <a:spcBef>
                <a:spcPts val="500"/>
              </a:spcBef>
              <a:spcAft>
                <a:spcPts val="0"/>
              </a:spcAft>
              <a:buClr>
                <a:schemeClr val="accent1"/>
              </a:buClr>
              <a:buSzPct val="100000"/>
              <a:buFont typeface="Verdana"/>
              <a:buChar char="•"/>
            </a:pPr>
            <a:r>
              <a:rPr lang="en-US" sz="3050">
                <a:solidFill>
                  <a:schemeClr val="accent1"/>
                </a:solidFill>
                <a:latin typeface="Verdana"/>
                <a:ea typeface="Verdana"/>
                <a:cs typeface="Verdana"/>
                <a:sym typeface="Verdana"/>
              </a:rPr>
              <a:t>Writing to create an authentic product doesn’t always result in a 3-5 paragraph essay</a:t>
            </a:r>
            <a:endParaRPr sz="3050">
              <a:solidFill>
                <a:schemeClr val="accent1"/>
              </a:solidFill>
              <a:latin typeface="Verdana"/>
              <a:ea typeface="Verdana"/>
              <a:cs typeface="Verdana"/>
              <a:sym typeface="Verdana"/>
            </a:endParaRPr>
          </a:p>
          <a:p>
            <a:pPr marL="0" lvl="0" indent="0" algn="l" rtl="0">
              <a:lnSpc>
                <a:spcPct val="90000"/>
              </a:lnSpc>
              <a:spcBef>
                <a:spcPts val="1000"/>
              </a:spcBef>
              <a:spcAft>
                <a:spcPts val="0"/>
              </a:spcAft>
              <a:buSzPct val="91836"/>
              <a:buNone/>
            </a:pPr>
            <a:endParaRPr>
              <a:solidFill>
                <a:schemeClr val="dk1"/>
              </a:solidFill>
              <a:latin typeface="Verdana"/>
              <a:ea typeface="Verdana"/>
              <a:cs typeface="Verdana"/>
              <a:sym typeface="Verdana"/>
            </a:endParaRPr>
          </a:p>
          <a:p>
            <a:pPr marL="0" lvl="0" indent="0" algn="l" rtl="0">
              <a:lnSpc>
                <a:spcPct val="90000"/>
              </a:lnSpc>
              <a:spcBef>
                <a:spcPts val="1000"/>
              </a:spcBef>
              <a:spcAft>
                <a:spcPts val="0"/>
              </a:spcAft>
              <a:buSzPct val="91836"/>
              <a:buNone/>
            </a:pPr>
            <a:endParaRPr>
              <a:latin typeface="Verdana"/>
              <a:ea typeface="Verdana"/>
              <a:cs typeface="Verdana"/>
              <a:sym typeface="Verdana"/>
            </a:endParaRPr>
          </a:p>
          <a:p>
            <a:pPr marL="0" lvl="0" indent="0" algn="l" rtl="0">
              <a:lnSpc>
                <a:spcPct val="90000"/>
              </a:lnSpc>
              <a:spcBef>
                <a:spcPts val="1000"/>
              </a:spcBef>
              <a:spcAft>
                <a:spcPts val="0"/>
              </a:spcAft>
              <a:buSzPct val="91836"/>
              <a:buNone/>
            </a:pPr>
            <a:endParaRPr>
              <a:latin typeface="Verdana"/>
              <a:ea typeface="Verdana"/>
              <a:cs typeface="Verdana"/>
              <a:sym typeface="Verdana"/>
            </a:endParaRPr>
          </a:p>
        </p:txBody>
      </p:sp>
      <p:sp>
        <p:nvSpPr>
          <p:cNvPr id="294" name="Google Shape;294;gd7e4266132_2_3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d7e4266132_2_54"/>
          <p:cNvSpPr txBox="1">
            <a:spLocks noGrp="1"/>
          </p:cNvSpPr>
          <p:nvPr>
            <p:ph type="title"/>
          </p:nvPr>
        </p:nvSpPr>
        <p:spPr>
          <a:xfrm>
            <a:off x="73352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Lessons Learned (part 2 of 2)</a:t>
            </a:r>
            <a:endParaRPr/>
          </a:p>
        </p:txBody>
      </p:sp>
      <p:sp>
        <p:nvSpPr>
          <p:cNvPr id="301" name="Google Shape;301;gd7e4266132_2_54"/>
          <p:cNvSpPr txBox="1">
            <a:spLocks noGrp="1"/>
          </p:cNvSpPr>
          <p:nvPr>
            <p:ph type="body" idx="1"/>
          </p:nvPr>
        </p:nvSpPr>
        <p:spPr>
          <a:xfrm>
            <a:off x="616925" y="1211950"/>
            <a:ext cx="11219700" cy="5531700"/>
          </a:xfrm>
          <a:prstGeom prst="rect">
            <a:avLst/>
          </a:prstGeom>
          <a:noFill/>
          <a:ln>
            <a:noFill/>
          </a:ln>
        </p:spPr>
        <p:txBody>
          <a:bodyPr spcFirstLastPara="1" wrap="square" lIns="91425" tIns="45700" rIns="91425" bIns="45700" anchor="t" anchorCtr="0">
            <a:normAutofit fontScale="70000" lnSpcReduction="20000"/>
          </a:bodyPr>
          <a:lstStyle/>
          <a:p>
            <a:pPr marL="457200" lvl="0" indent="-392112" algn="l" rtl="0">
              <a:lnSpc>
                <a:spcPct val="100000"/>
              </a:lnSpc>
              <a:spcBef>
                <a:spcPts val="1000"/>
              </a:spcBef>
              <a:spcAft>
                <a:spcPts val="0"/>
              </a:spcAft>
              <a:buClr>
                <a:schemeClr val="dk1"/>
              </a:buClr>
              <a:buSzPct val="100000"/>
              <a:buFont typeface="Verdana"/>
              <a:buChar char="•"/>
            </a:pPr>
            <a:r>
              <a:rPr lang="en-US" sz="4120">
                <a:solidFill>
                  <a:schemeClr val="dk1"/>
                </a:solidFill>
                <a:latin typeface="Verdana"/>
                <a:ea typeface="Verdana"/>
                <a:cs typeface="Verdana"/>
                <a:sym typeface="Verdana"/>
              </a:rPr>
              <a:t>This process has highlighted our students’ weaknesses in basic writing skills.</a:t>
            </a:r>
            <a:endParaRPr sz="4120">
              <a:solidFill>
                <a:schemeClr val="dk1"/>
              </a:solidFill>
              <a:latin typeface="Verdana"/>
              <a:ea typeface="Verdana"/>
              <a:cs typeface="Verdana"/>
              <a:sym typeface="Verdana"/>
            </a:endParaRPr>
          </a:p>
          <a:p>
            <a:pPr marL="914400" lvl="1" indent="-392112" algn="l" rtl="0">
              <a:lnSpc>
                <a:spcPct val="100000"/>
              </a:lnSpc>
              <a:spcBef>
                <a:spcPts val="0"/>
              </a:spcBef>
              <a:spcAft>
                <a:spcPts val="0"/>
              </a:spcAft>
              <a:buClr>
                <a:schemeClr val="accent1"/>
              </a:buClr>
              <a:buSzPct val="100000"/>
              <a:buFont typeface="Verdana"/>
              <a:buChar char="•"/>
            </a:pPr>
            <a:r>
              <a:rPr lang="en-US" sz="4120">
                <a:solidFill>
                  <a:schemeClr val="accent1"/>
                </a:solidFill>
                <a:latin typeface="Verdana"/>
                <a:ea typeface="Verdana"/>
                <a:cs typeface="Verdana"/>
                <a:sym typeface="Verdana"/>
              </a:rPr>
              <a:t>We are planning for intervention/remediation to support students’ writing skills.</a:t>
            </a:r>
            <a:endParaRPr sz="4120">
              <a:solidFill>
                <a:schemeClr val="accent1"/>
              </a:solidFill>
              <a:latin typeface="Verdana"/>
              <a:ea typeface="Verdana"/>
              <a:cs typeface="Verdana"/>
              <a:sym typeface="Verdana"/>
            </a:endParaRPr>
          </a:p>
          <a:p>
            <a:pPr marL="457200" lvl="0" indent="-392112" algn="l" rtl="0">
              <a:lnSpc>
                <a:spcPct val="100000"/>
              </a:lnSpc>
              <a:spcBef>
                <a:spcPts val="0"/>
              </a:spcBef>
              <a:spcAft>
                <a:spcPts val="0"/>
              </a:spcAft>
              <a:buClr>
                <a:schemeClr val="dk1"/>
              </a:buClr>
              <a:buSzPct val="100000"/>
              <a:buFont typeface="Verdana"/>
              <a:buChar char="•"/>
            </a:pPr>
            <a:r>
              <a:rPr lang="en-US" sz="4120">
                <a:solidFill>
                  <a:schemeClr val="dk1"/>
                </a:solidFill>
                <a:latin typeface="Verdana"/>
                <a:ea typeface="Verdana"/>
                <a:cs typeface="Verdana"/>
                <a:sym typeface="Verdana"/>
              </a:rPr>
              <a:t>Final products need to be revised to reflect additional student choice and multimodal options.</a:t>
            </a:r>
            <a:endParaRPr sz="4120">
              <a:solidFill>
                <a:schemeClr val="dk1"/>
              </a:solidFill>
              <a:latin typeface="Verdana"/>
              <a:ea typeface="Verdana"/>
              <a:cs typeface="Verdana"/>
              <a:sym typeface="Verdana"/>
            </a:endParaRPr>
          </a:p>
          <a:p>
            <a:pPr marL="914400" lvl="1" indent="-392112" algn="l" rtl="0">
              <a:lnSpc>
                <a:spcPct val="100000"/>
              </a:lnSpc>
              <a:spcBef>
                <a:spcPts val="0"/>
              </a:spcBef>
              <a:spcAft>
                <a:spcPts val="0"/>
              </a:spcAft>
              <a:buClr>
                <a:schemeClr val="accent1"/>
              </a:buClr>
              <a:buSzPct val="100000"/>
              <a:buFont typeface="Verdana"/>
              <a:buChar char="•"/>
            </a:pPr>
            <a:r>
              <a:rPr lang="en-US" sz="4120">
                <a:solidFill>
                  <a:schemeClr val="accent1"/>
                </a:solidFill>
                <a:latin typeface="Verdana"/>
                <a:ea typeface="Verdana"/>
                <a:cs typeface="Verdana"/>
                <a:sym typeface="Verdana"/>
              </a:rPr>
              <a:t>The task that we have shared with you today originally required an essay and not the multimodal presentations.</a:t>
            </a:r>
            <a:endParaRPr sz="4120">
              <a:solidFill>
                <a:schemeClr val="accent1"/>
              </a:solidFill>
              <a:latin typeface="Verdana"/>
              <a:ea typeface="Verdana"/>
              <a:cs typeface="Verdana"/>
              <a:sym typeface="Verdana"/>
            </a:endParaRPr>
          </a:p>
          <a:p>
            <a:pPr marL="457200" lvl="0" indent="-392112" algn="l" rtl="0">
              <a:lnSpc>
                <a:spcPct val="100000"/>
              </a:lnSpc>
              <a:spcBef>
                <a:spcPts val="0"/>
              </a:spcBef>
              <a:spcAft>
                <a:spcPts val="0"/>
              </a:spcAft>
              <a:buClr>
                <a:schemeClr val="dk1"/>
              </a:buClr>
              <a:buSzPct val="100000"/>
              <a:buFont typeface="Verdana"/>
              <a:buChar char="•"/>
            </a:pPr>
            <a:r>
              <a:rPr lang="en-US" sz="4120">
                <a:solidFill>
                  <a:schemeClr val="dk1"/>
                </a:solidFill>
                <a:latin typeface="Verdana"/>
                <a:ea typeface="Verdana"/>
                <a:cs typeface="Verdana"/>
                <a:sym typeface="Verdana"/>
              </a:rPr>
              <a:t>We provided many supports for teachers since this was our first year with division-wide performance task. </a:t>
            </a:r>
            <a:endParaRPr sz="4120">
              <a:solidFill>
                <a:schemeClr val="dk1"/>
              </a:solidFill>
              <a:latin typeface="Verdana"/>
              <a:ea typeface="Verdana"/>
              <a:cs typeface="Verdana"/>
              <a:sym typeface="Verdana"/>
            </a:endParaRPr>
          </a:p>
          <a:p>
            <a:pPr marL="914400" lvl="1" indent="-392112" algn="l" rtl="0">
              <a:lnSpc>
                <a:spcPct val="100000"/>
              </a:lnSpc>
              <a:spcBef>
                <a:spcPts val="0"/>
              </a:spcBef>
              <a:spcAft>
                <a:spcPts val="0"/>
              </a:spcAft>
              <a:buClr>
                <a:schemeClr val="accent1"/>
              </a:buClr>
              <a:buSzPct val="100000"/>
              <a:buFont typeface="Verdana"/>
              <a:buChar char="•"/>
            </a:pPr>
            <a:r>
              <a:rPr lang="en-US" sz="4120">
                <a:solidFill>
                  <a:schemeClr val="accent1"/>
                </a:solidFill>
                <a:latin typeface="Verdana"/>
                <a:ea typeface="Verdana"/>
                <a:cs typeface="Verdana"/>
                <a:sym typeface="Verdana"/>
              </a:rPr>
              <a:t>We need to build capacity in our teachers to implement instruction that supports the tasks.</a:t>
            </a:r>
            <a:r>
              <a:rPr lang="en-US" sz="3800">
                <a:solidFill>
                  <a:schemeClr val="dk1"/>
                </a:solidFill>
                <a:latin typeface="Verdana"/>
                <a:ea typeface="Verdana"/>
                <a:cs typeface="Verdana"/>
                <a:sym typeface="Verdana"/>
              </a:rPr>
              <a:t> </a:t>
            </a:r>
            <a:r>
              <a:rPr lang="en-US" sz="3800">
                <a:solidFill>
                  <a:schemeClr val="accent1"/>
                </a:solidFill>
                <a:latin typeface="Verdana"/>
                <a:ea typeface="Verdana"/>
                <a:cs typeface="Verdana"/>
                <a:sym typeface="Verdana"/>
              </a:rPr>
              <a:t>Additional professional learning has been planned.</a:t>
            </a:r>
            <a:endParaRPr sz="3800">
              <a:solidFill>
                <a:schemeClr val="accent1"/>
              </a:solidFill>
              <a:latin typeface="Verdana"/>
              <a:ea typeface="Verdana"/>
              <a:cs typeface="Verdana"/>
              <a:sym typeface="Verdana"/>
            </a:endParaRPr>
          </a:p>
          <a:p>
            <a:pPr marL="0" lvl="0" indent="0" algn="l" rtl="0">
              <a:lnSpc>
                <a:spcPct val="90000"/>
              </a:lnSpc>
              <a:spcBef>
                <a:spcPts val="1000"/>
              </a:spcBef>
              <a:spcAft>
                <a:spcPts val="0"/>
              </a:spcAft>
              <a:buSzPct val="102857"/>
              <a:buNone/>
            </a:pPr>
            <a:endParaRPr>
              <a:latin typeface="Verdana"/>
              <a:ea typeface="Verdana"/>
              <a:cs typeface="Verdana"/>
              <a:sym typeface="Verdana"/>
            </a:endParaRPr>
          </a:p>
          <a:p>
            <a:pPr marL="0" lvl="0" indent="0" algn="l" rtl="0">
              <a:lnSpc>
                <a:spcPct val="90000"/>
              </a:lnSpc>
              <a:spcBef>
                <a:spcPts val="1000"/>
              </a:spcBef>
              <a:spcAft>
                <a:spcPts val="0"/>
              </a:spcAft>
              <a:buSzPct val="102857"/>
              <a:buNone/>
            </a:pPr>
            <a:endParaRPr>
              <a:latin typeface="Verdana"/>
              <a:ea typeface="Verdana"/>
              <a:cs typeface="Verdana"/>
              <a:sym typeface="Verdana"/>
            </a:endParaRPr>
          </a:p>
        </p:txBody>
      </p:sp>
      <p:sp>
        <p:nvSpPr>
          <p:cNvPr id="302" name="Google Shape;302;gd7e4266132_2_5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a:t>Disclaimer</a:t>
            </a:r>
            <a:endParaRPr/>
          </a:p>
        </p:txBody>
      </p:sp>
      <p:sp>
        <p:nvSpPr>
          <p:cNvPr id="308" name="Google Shape;308;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accent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ctrTitle"/>
          </p:nvPr>
        </p:nvSpPr>
        <p:spPr>
          <a:xfrm>
            <a:off x="1524000" y="2080966"/>
            <a:ext cx="9144000" cy="19097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a:latin typeface="Verdana"/>
                <a:ea typeface="Verdana"/>
                <a:cs typeface="Verdana"/>
                <a:sym typeface="Verdana"/>
              </a:rPr>
              <a:t>Part 1: Our Journey with Performance Tasks</a:t>
            </a:r>
            <a:endParaRPr>
              <a:latin typeface="Verdana"/>
              <a:ea typeface="Verdana"/>
              <a:cs typeface="Verdana"/>
              <a:sym typeface="Verdana"/>
            </a:endParaRPr>
          </a:p>
        </p:txBody>
      </p:sp>
      <p:pic>
        <p:nvPicPr>
          <p:cNvPr id="120" name="Google Shape;120;p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
        <p:nvSpPr>
          <p:cNvPr id="121" name="Google Shape;121;p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Performance Tasks</a:t>
            </a:r>
            <a:endParaRPr>
              <a:latin typeface="Verdana"/>
              <a:ea typeface="Verdana"/>
              <a:cs typeface="Verdana"/>
              <a:sym typeface="Verdana"/>
            </a:endParaRPr>
          </a:p>
        </p:txBody>
      </p:sp>
      <p:sp>
        <p:nvSpPr>
          <p:cNvPr id="127" name="Google Shape;12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2700">
                <a:solidFill>
                  <a:schemeClr val="dk1"/>
                </a:solidFill>
                <a:highlight>
                  <a:srgbClr val="FFFFFF"/>
                </a:highlight>
                <a:latin typeface="Verdana"/>
                <a:ea typeface="Verdana"/>
                <a:cs typeface="Verdana"/>
                <a:sym typeface="Verdana"/>
              </a:rPr>
              <a:t>Any learning activity, assessment or application of knowledge and skills to a problem or situation in which students demonstrate their understanding and proficiency with an authentic task that is tailored to a specific audience and assessed by clear standards and outcomes.</a:t>
            </a:r>
            <a:endParaRPr sz="2700">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db27080126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Rationale for Performance Tasks</a:t>
            </a:r>
            <a:endParaRPr>
              <a:latin typeface="Verdana"/>
              <a:ea typeface="Verdana"/>
              <a:cs typeface="Verdana"/>
              <a:sym typeface="Verdana"/>
            </a:endParaRPr>
          </a:p>
        </p:txBody>
      </p:sp>
      <p:sp>
        <p:nvSpPr>
          <p:cNvPr id="133" name="Google Shape;133;gdb27080126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0000" lnSpcReduction="20000"/>
          </a:bodyPr>
          <a:lstStyle/>
          <a:p>
            <a:pPr marL="228600" lvl="0" indent="-210820" algn="l" rtl="0">
              <a:lnSpc>
                <a:spcPct val="90000"/>
              </a:lnSpc>
              <a:spcBef>
                <a:spcPts val="0"/>
              </a:spcBef>
              <a:spcAft>
                <a:spcPts val="0"/>
              </a:spcAft>
              <a:buClr>
                <a:schemeClr val="accent1"/>
              </a:buClr>
              <a:buSzPct val="100000"/>
              <a:buFont typeface="Verdana"/>
              <a:buChar char="•"/>
            </a:pPr>
            <a:r>
              <a:rPr lang="en-US" sz="3600">
                <a:latin typeface="Verdana"/>
                <a:ea typeface="Verdana"/>
                <a:cs typeface="Verdana"/>
                <a:sym typeface="Verdana"/>
              </a:rPr>
              <a:t> Deeper Learning - Henrico Learner Profile. </a:t>
            </a:r>
            <a:endParaRPr sz="3600">
              <a:latin typeface="Verdana"/>
              <a:ea typeface="Verdana"/>
              <a:cs typeface="Verdana"/>
              <a:sym typeface="Verdana"/>
            </a:endParaRPr>
          </a:p>
          <a:p>
            <a:pPr marL="914400" lvl="1" indent="-364172" algn="l" rtl="0">
              <a:lnSpc>
                <a:spcPct val="90000"/>
              </a:lnSpc>
              <a:spcBef>
                <a:spcPts val="0"/>
              </a:spcBef>
              <a:spcAft>
                <a:spcPts val="0"/>
              </a:spcAft>
              <a:buSzPct val="100000"/>
              <a:buFont typeface="Verdana"/>
              <a:buChar char="•"/>
            </a:pPr>
            <a:r>
              <a:rPr lang="en-US" sz="3050">
                <a:latin typeface="Verdana"/>
                <a:ea typeface="Verdana"/>
                <a:cs typeface="Verdana"/>
                <a:sym typeface="Verdana"/>
              </a:rPr>
              <a:t>Henrico Learner Profile includes the following attributes of a learner: critical thinker, quality character, communicator, global citizen, collaborator, creative thinker.</a:t>
            </a:r>
            <a:endParaRPr sz="3050">
              <a:latin typeface="Verdana"/>
              <a:ea typeface="Verdana"/>
              <a:cs typeface="Verdana"/>
              <a:sym typeface="Verdana"/>
            </a:endParaRPr>
          </a:p>
          <a:p>
            <a:pPr marL="914400" lvl="0" indent="0" algn="l" rtl="0">
              <a:lnSpc>
                <a:spcPct val="90000"/>
              </a:lnSpc>
              <a:spcBef>
                <a:spcPts val="0"/>
              </a:spcBef>
              <a:spcAft>
                <a:spcPts val="0"/>
              </a:spcAft>
              <a:buSzPct val="91836"/>
              <a:buNone/>
            </a:pPr>
            <a:endParaRPr>
              <a:latin typeface="Verdana"/>
              <a:ea typeface="Verdana"/>
              <a:cs typeface="Verdana"/>
              <a:sym typeface="Verdana"/>
            </a:endParaRPr>
          </a:p>
          <a:p>
            <a:pPr marL="228600" lvl="0" indent="-208597" algn="l" rtl="0">
              <a:lnSpc>
                <a:spcPct val="90000"/>
              </a:lnSpc>
              <a:spcBef>
                <a:spcPts val="1000"/>
              </a:spcBef>
              <a:spcAft>
                <a:spcPts val="0"/>
              </a:spcAft>
              <a:buClr>
                <a:schemeClr val="accent1"/>
              </a:buClr>
              <a:buSzPct val="100000"/>
              <a:buFont typeface="Verdana"/>
              <a:buChar char="•"/>
            </a:pPr>
            <a:r>
              <a:rPr lang="en-US" sz="3550">
                <a:latin typeface="Verdana"/>
                <a:ea typeface="Verdana"/>
                <a:cs typeface="Verdana"/>
                <a:sym typeface="Verdana"/>
              </a:rPr>
              <a:t> Application of knowledge and skills</a:t>
            </a:r>
            <a:endParaRPr sz="3550">
              <a:latin typeface="Verdana"/>
              <a:ea typeface="Verdana"/>
              <a:cs typeface="Verdana"/>
              <a:sym typeface="Verdana"/>
            </a:endParaRPr>
          </a:p>
          <a:p>
            <a:pPr marL="457200" lvl="0" indent="0" algn="l" rtl="0">
              <a:lnSpc>
                <a:spcPct val="90000"/>
              </a:lnSpc>
              <a:spcBef>
                <a:spcPts val="1000"/>
              </a:spcBef>
              <a:spcAft>
                <a:spcPts val="0"/>
              </a:spcAft>
              <a:buSzPct val="72434"/>
              <a:buNone/>
            </a:pPr>
            <a:endParaRPr sz="3550">
              <a:latin typeface="Verdana"/>
              <a:ea typeface="Verdana"/>
              <a:cs typeface="Verdana"/>
              <a:sym typeface="Verdana"/>
            </a:endParaRPr>
          </a:p>
          <a:p>
            <a:pPr marL="228600" lvl="0" indent="-208597" algn="l" rtl="0">
              <a:lnSpc>
                <a:spcPct val="90000"/>
              </a:lnSpc>
              <a:spcBef>
                <a:spcPts val="1000"/>
              </a:spcBef>
              <a:spcAft>
                <a:spcPts val="0"/>
              </a:spcAft>
              <a:buClr>
                <a:schemeClr val="accent1"/>
              </a:buClr>
              <a:buSzPct val="100000"/>
              <a:buFont typeface="Verdana"/>
              <a:buChar char="•"/>
            </a:pPr>
            <a:r>
              <a:rPr lang="en-US" sz="3550">
                <a:latin typeface="Verdana"/>
                <a:ea typeface="Verdana"/>
                <a:cs typeface="Verdana"/>
                <a:sym typeface="Verdana"/>
              </a:rPr>
              <a:t> Balanced assessments</a:t>
            </a:r>
            <a:endParaRPr sz="3550">
              <a:latin typeface="Verdana"/>
              <a:ea typeface="Verdana"/>
              <a:cs typeface="Verdana"/>
              <a:sym typeface="Verdana"/>
            </a:endParaRPr>
          </a:p>
          <a:p>
            <a:pPr marL="0" lvl="0" indent="0" algn="l" rtl="0">
              <a:lnSpc>
                <a:spcPct val="90000"/>
              </a:lnSpc>
              <a:spcBef>
                <a:spcPts val="1000"/>
              </a:spcBef>
              <a:spcAft>
                <a:spcPts val="0"/>
              </a:spcAft>
              <a:buSzPct val="72434"/>
              <a:buNone/>
            </a:pPr>
            <a:endParaRPr sz="3550">
              <a:latin typeface="Verdana"/>
              <a:ea typeface="Verdana"/>
              <a:cs typeface="Verdana"/>
              <a:sym typeface="Verdana"/>
            </a:endParaRPr>
          </a:p>
          <a:p>
            <a:pPr marL="228600" lvl="0" indent="-208597" algn="l" rtl="0">
              <a:lnSpc>
                <a:spcPct val="90000"/>
              </a:lnSpc>
              <a:spcBef>
                <a:spcPts val="1000"/>
              </a:spcBef>
              <a:spcAft>
                <a:spcPts val="0"/>
              </a:spcAft>
              <a:buSzPct val="100000"/>
              <a:buFont typeface="Verdana"/>
              <a:buChar char="•"/>
            </a:pPr>
            <a:r>
              <a:rPr lang="en-US" sz="3550">
                <a:latin typeface="Verdana"/>
                <a:ea typeface="Verdana"/>
                <a:cs typeface="Verdana"/>
                <a:sym typeface="Verdana"/>
              </a:rPr>
              <a:t> Aligned, common assessments</a:t>
            </a:r>
            <a:endParaRPr sz="3550">
              <a:latin typeface="Verdana"/>
              <a:ea typeface="Verdana"/>
              <a:cs typeface="Verdana"/>
              <a:sym typeface="Verdana"/>
            </a:endParaRPr>
          </a:p>
          <a:p>
            <a:pPr marL="0" lvl="0" indent="0" algn="l" rtl="0">
              <a:lnSpc>
                <a:spcPct val="90000"/>
              </a:lnSpc>
              <a:spcBef>
                <a:spcPts val="1000"/>
              </a:spcBef>
              <a:spcAft>
                <a:spcPts val="0"/>
              </a:spcAft>
              <a:buSzPct val="72434"/>
              <a:buNone/>
            </a:pPr>
            <a:endParaRPr sz="3550">
              <a:latin typeface="Verdana"/>
              <a:ea typeface="Verdana"/>
              <a:cs typeface="Verdana"/>
              <a:sym typeface="Verdana"/>
            </a:endParaRPr>
          </a:p>
          <a:p>
            <a:pPr marL="457200" lvl="0" indent="-386397" algn="l" rtl="0">
              <a:lnSpc>
                <a:spcPct val="90000"/>
              </a:lnSpc>
              <a:spcBef>
                <a:spcPts val="1000"/>
              </a:spcBef>
              <a:spcAft>
                <a:spcPts val="0"/>
              </a:spcAft>
              <a:buSzPct val="100000"/>
              <a:buFont typeface="Verdana"/>
              <a:buChar char="•"/>
            </a:pPr>
            <a:r>
              <a:rPr lang="en-US" sz="3550">
                <a:latin typeface="Verdana"/>
                <a:ea typeface="Verdana"/>
                <a:cs typeface="Verdana"/>
                <a:sym typeface="Verdana"/>
              </a:rPr>
              <a:t>Best practice and benefits students </a:t>
            </a:r>
            <a:endParaRPr sz="3550">
              <a:latin typeface="Verdana"/>
              <a:ea typeface="Verdana"/>
              <a:cs typeface="Verdana"/>
              <a:sym typeface="Verdana"/>
            </a:endParaRPr>
          </a:p>
          <a:p>
            <a:pPr marL="0" lvl="0" indent="0" algn="l" rtl="0">
              <a:lnSpc>
                <a:spcPct val="90000"/>
              </a:lnSpc>
              <a:spcBef>
                <a:spcPts val="1000"/>
              </a:spcBef>
              <a:spcAft>
                <a:spcPts val="0"/>
              </a:spcAft>
              <a:buSzPct val="91836"/>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A Collaborative Effort</a:t>
            </a:r>
            <a:endParaRPr>
              <a:latin typeface="Verdana"/>
              <a:ea typeface="Verdana"/>
              <a:cs typeface="Verdana"/>
              <a:sym typeface="Verdana"/>
            </a:endParaRPr>
          </a:p>
        </p:txBody>
      </p:sp>
      <p:sp>
        <p:nvSpPr>
          <p:cNvPr id="139" name="Google Shape;13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500"/>
              </a:spcBef>
              <a:spcAft>
                <a:spcPts val="0"/>
              </a:spcAft>
              <a:buClr>
                <a:schemeClr val="dk1"/>
              </a:buClr>
              <a:buSzPts val="1800"/>
              <a:buFont typeface="Verdana"/>
              <a:buChar char="•"/>
            </a:pPr>
            <a:r>
              <a:rPr lang="en-US">
                <a:solidFill>
                  <a:schemeClr val="dk1"/>
                </a:solidFill>
                <a:latin typeface="Verdana"/>
                <a:ea typeface="Verdana"/>
                <a:cs typeface="Verdana"/>
                <a:sym typeface="Verdana"/>
              </a:rPr>
              <a:t>Literacy coaches</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English department chairs</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English teachers</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Exceptional education specialist</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International Baccalaureate (IB) teachers and specialist</a:t>
            </a:r>
            <a:endParaRPr>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latin typeface="Verdana"/>
                <a:ea typeface="Verdana"/>
                <a:cs typeface="Verdana"/>
                <a:sym typeface="Verdana"/>
              </a:rPr>
              <a:t>Backwards Design</a:t>
            </a:r>
            <a:endParaRPr>
              <a:latin typeface="Verdana"/>
              <a:ea typeface="Verdana"/>
              <a:cs typeface="Verdana"/>
              <a:sym typeface="Verdana"/>
            </a:endParaRPr>
          </a:p>
        </p:txBody>
      </p:sp>
      <p:sp>
        <p:nvSpPr>
          <p:cNvPr id="145" name="Google Shape;14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Year-at-a-Glance pacing</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Unit pacing with integrated SOL strands</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Unit themes</a:t>
            </a:r>
            <a:endParaRPr>
              <a:solidFill>
                <a:schemeClr val="dk1"/>
              </a:solidFill>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Built a task for each unit </a:t>
            </a:r>
            <a:endParaRPr>
              <a:solidFill>
                <a:schemeClr val="dk1"/>
              </a:solidFill>
              <a:latin typeface="Verdana"/>
              <a:ea typeface="Verdana"/>
              <a:cs typeface="Verdana"/>
              <a:sym typeface="Verdana"/>
            </a:endParaRPr>
          </a:p>
          <a:p>
            <a:pPr marL="914400" lvl="1" indent="-342900" algn="l" rtl="0">
              <a:lnSpc>
                <a:spcPct val="90000"/>
              </a:lnSpc>
              <a:spcBef>
                <a:spcPts val="0"/>
              </a:spcBef>
              <a:spcAft>
                <a:spcPts val="0"/>
              </a:spcAft>
              <a:buClr>
                <a:schemeClr val="dk1"/>
              </a:buClr>
              <a:buSzPts val="1800"/>
              <a:buFont typeface="Verdana"/>
              <a:buChar char="•"/>
            </a:pPr>
            <a:r>
              <a:rPr lang="en-US">
                <a:latin typeface="Verdana"/>
                <a:ea typeface="Verdana"/>
                <a:cs typeface="Verdana"/>
                <a:sym typeface="Verdana"/>
              </a:rPr>
              <a:t>S</a:t>
            </a:r>
            <a:r>
              <a:rPr lang="en-US">
                <a:solidFill>
                  <a:schemeClr val="dk1"/>
                </a:solidFill>
                <a:latin typeface="Verdana"/>
                <a:ea typeface="Verdana"/>
                <a:cs typeface="Verdana"/>
                <a:sym typeface="Verdana"/>
              </a:rPr>
              <a:t>ingle point rubric</a:t>
            </a:r>
            <a:endParaRPr>
              <a:solidFill>
                <a:schemeClr val="dk1"/>
              </a:solidFill>
              <a:latin typeface="Verdana"/>
              <a:ea typeface="Verdana"/>
              <a:cs typeface="Verdana"/>
              <a:sym typeface="Verdana"/>
            </a:endParaRPr>
          </a:p>
          <a:p>
            <a:pPr marL="914400" lvl="1" indent="-342900" algn="l" rtl="0">
              <a:lnSpc>
                <a:spcPct val="90000"/>
              </a:lnSpc>
              <a:spcBef>
                <a:spcPts val="0"/>
              </a:spcBef>
              <a:spcAft>
                <a:spcPts val="0"/>
              </a:spcAft>
              <a:buSzPts val="1800"/>
              <a:buFont typeface="Verdana"/>
              <a:buChar char="•"/>
            </a:pPr>
            <a:r>
              <a:rPr lang="en-US">
                <a:latin typeface="Verdana"/>
                <a:ea typeface="Verdana"/>
                <a:cs typeface="Verdana"/>
                <a:sym typeface="Verdana"/>
              </a:rPr>
              <a:t>Integrated SOL strands</a:t>
            </a:r>
            <a:endParaRPr>
              <a:latin typeface="Verdana"/>
              <a:ea typeface="Verdana"/>
              <a:cs typeface="Verdana"/>
              <a:sym typeface="Verdana"/>
            </a:endParaRPr>
          </a:p>
          <a:p>
            <a:pPr marL="457200" lvl="0" indent="-342900" algn="l" rtl="0">
              <a:lnSpc>
                <a:spcPct val="90000"/>
              </a:lnSpc>
              <a:spcBef>
                <a:spcPts val="0"/>
              </a:spcBef>
              <a:spcAft>
                <a:spcPts val="0"/>
              </a:spcAft>
              <a:buClr>
                <a:schemeClr val="dk1"/>
              </a:buClr>
              <a:buSzPts val="1800"/>
              <a:buFont typeface="Verdana"/>
              <a:buChar char="•"/>
            </a:pPr>
            <a:r>
              <a:rPr lang="en-US">
                <a:solidFill>
                  <a:schemeClr val="dk1"/>
                </a:solidFill>
                <a:latin typeface="Verdana"/>
                <a:ea typeface="Verdana"/>
                <a:cs typeface="Verdana"/>
                <a:sym typeface="Verdana"/>
              </a:rPr>
              <a:t>Created supporting materials for each task</a:t>
            </a:r>
            <a:endParaRPr>
              <a:solidFill>
                <a:schemeClr val="dk1"/>
              </a:solidFill>
              <a:latin typeface="Verdana"/>
              <a:ea typeface="Verdana"/>
              <a:cs typeface="Verdana"/>
              <a:sym typeface="Verdana"/>
            </a:endParaRPr>
          </a:p>
          <a:p>
            <a:pPr marL="914400" lvl="1" indent="-342900" algn="l" rtl="0">
              <a:lnSpc>
                <a:spcPct val="90000"/>
              </a:lnSpc>
              <a:spcBef>
                <a:spcPts val="0"/>
              </a:spcBef>
              <a:spcAft>
                <a:spcPts val="0"/>
              </a:spcAft>
              <a:buClr>
                <a:schemeClr val="dk1"/>
              </a:buClr>
              <a:buSzPts val="1800"/>
              <a:buFont typeface="Verdana"/>
              <a:buChar char="•"/>
            </a:pPr>
            <a:r>
              <a:rPr lang="en-US">
                <a:latin typeface="Verdana"/>
                <a:ea typeface="Verdana"/>
                <a:cs typeface="Verdana"/>
                <a:sym typeface="Verdana"/>
              </a:rPr>
              <a:t>Instructional supports for teachers</a:t>
            </a:r>
            <a:endParaRPr>
              <a:latin typeface="Verdana"/>
              <a:ea typeface="Verdana"/>
              <a:cs typeface="Verdana"/>
              <a:sym typeface="Verdana"/>
            </a:endParaRPr>
          </a:p>
          <a:p>
            <a:pPr marL="914400" lvl="1" indent="-342900" algn="l" rtl="0">
              <a:lnSpc>
                <a:spcPct val="90000"/>
              </a:lnSpc>
              <a:spcBef>
                <a:spcPts val="0"/>
              </a:spcBef>
              <a:spcAft>
                <a:spcPts val="0"/>
              </a:spcAft>
              <a:buClr>
                <a:schemeClr val="dk1"/>
              </a:buClr>
              <a:buSzPts val="1800"/>
              <a:buFont typeface="Verdana"/>
              <a:buChar char="•"/>
            </a:pPr>
            <a:r>
              <a:rPr lang="en-US">
                <a:latin typeface="Verdana"/>
                <a:ea typeface="Verdana"/>
                <a:cs typeface="Verdana"/>
                <a:sym typeface="Verdana"/>
              </a:rPr>
              <a:t>Supports for students</a:t>
            </a:r>
            <a:r>
              <a:rPr lang="en-US">
                <a:solidFill>
                  <a:schemeClr val="dk1"/>
                </a:solidFill>
                <a:latin typeface="Verdana"/>
                <a:ea typeface="Verdana"/>
                <a:cs typeface="Verdana"/>
                <a:sym typeface="Verdana"/>
              </a:rPr>
              <a:t> </a:t>
            </a:r>
            <a:endParaRPr>
              <a:solidFill>
                <a:schemeClr val="dk1"/>
              </a:solidFill>
              <a:latin typeface="Verdana"/>
              <a:ea typeface="Verdana"/>
              <a:cs typeface="Verdana"/>
              <a:sym typeface="Verdana"/>
            </a:endParaRPr>
          </a:p>
          <a:p>
            <a:pPr marL="457200" lvl="0" indent="0" algn="l" rtl="0">
              <a:lnSpc>
                <a:spcPct val="90000"/>
              </a:lnSpc>
              <a:spcBef>
                <a:spcPts val="0"/>
              </a:spcBef>
              <a:spcAft>
                <a:spcPts val="0"/>
              </a:spcAft>
              <a:buSzPts val="1800"/>
              <a:buNone/>
            </a:pPr>
            <a:endParaRPr>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232425" y="2972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Unit Themes</a:t>
            </a:r>
            <a:endParaRPr/>
          </a:p>
        </p:txBody>
      </p:sp>
      <p:graphicFrame>
        <p:nvGraphicFramePr>
          <p:cNvPr id="151" name="Google Shape;151;p6" descr="unit themes"/>
          <p:cNvGraphicFramePr/>
          <p:nvPr>
            <p:extLst>
              <p:ext uri="{D42A27DB-BD31-4B8C-83A1-F6EECF244321}">
                <p14:modId xmlns:p14="http://schemas.microsoft.com/office/powerpoint/2010/main" val="261319164"/>
              </p:ext>
            </p:extLst>
          </p:nvPr>
        </p:nvGraphicFramePr>
        <p:xfrm>
          <a:off x="346725" y="1119200"/>
          <a:ext cx="11498550" cy="5486340"/>
        </p:xfrm>
        <a:graphic>
          <a:graphicData uri="http://schemas.openxmlformats.org/drawingml/2006/table">
            <a:tbl>
              <a:tblPr firstRow="1">
                <a:noFill/>
                <a:tableStyleId>{FCF9BAD8-BB08-4860-9C61-C093104D63EB}</a:tableStyleId>
              </a:tblPr>
              <a:tblGrid>
                <a:gridCol w="3832850">
                  <a:extLst>
                    <a:ext uri="{9D8B030D-6E8A-4147-A177-3AD203B41FA5}">
                      <a16:colId xmlns:a16="http://schemas.microsoft.com/office/drawing/2014/main" val="20000"/>
                    </a:ext>
                  </a:extLst>
                </a:gridCol>
                <a:gridCol w="3832850">
                  <a:extLst>
                    <a:ext uri="{9D8B030D-6E8A-4147-A177-3AD203B41FA5}">
                      <a16:colId xmlns:a16="http://schemas.microsoft.com/office/drawing/2014/main" val="20001"/>
                    </a:ext>
                  </a:extLst>
                </a:gridCol>
                <a:gridCol w="3832850">
                  <a:extLst>
                    <a:ext uri="{9D8B030D-6E8A-4147-A177-3AD203B41FA5}">
                      <a16:colId xmlns:a16="http://schemas.microsoft.com/office/drawing/2014/main" val="20002"/>
                    </a:ext>
                  </a:extLst>
                </a:gridCol>
              </a:tblGrid>
              <a:tr h="548600">
                <a:tc>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latin typeface="Verdana"/>
                          <a:ea typeface="Verdana"/>
                          <a:cs typeface="Verdana"/>
                          <a:sym typeface="Verdana"/>
                        </a:rPr>
                        <a:t>6th grade</a:t>
                      </a:r>
                      <a:endParaRPr sz="2800" b="1" u="none" strike="noStrike" cap="none">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latin typeface="Verdana"/>
                          <a:ea typeface="Verdana"/>
                          <a:cs typeface="Verdana"/>
                          <a:sym typeface="Verdana"/>
                        </a:rPr>
                        <a:t>7th grade</a:t>
                      </a:r>
                      <a:endParaRPr sz="2800" b="1" u="none" strike="noStrike" cap="none">
                        <a:latin typeface="Verdana"/>
                        <a:ea typeface="Verdana"/>
                        <a:cs typeface="Verdana"/>
                        <a:sym typeface="Verdana"/>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dirty="0">
                          <a:latin typeface="Verdana"/>
                          <a:ea typeface="Verdana"/>
                          <a:cs typeface="Verdana"/>
                          <a:sym typeface="Verdana"/>
                        </a:rPr>
                        <a:t>8th grade</a:t>
                      </a:r>
                      <a:endParaRPr sz="2800" b="1" u="none" strike="noStrike" cap="none" dirty="0">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3840450">
                <a:tc>
                  <a:txBody>
                    <a:bodyPr/>
                    <a:lstStyle/>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a:latin typeface="Verdana"/>
                          <a:ea typeface="Verdana"/>
                          <a:cs typeface="Verdana"/>
                          <a:sym typeface="Verdana"/>
                        </a:rPr>
                        <a:t>Stories We Tell</a:t>
                      </a:r>
                      <a:endParaRPr sz="2800" u="none" strike="noStrike" cap="none">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a:latin typeface="Verdana"/>
                          <a:ea typeface="Verdana"/>
                          <a:cs typeface="Verdana"/>
                          <a:sym typeface="Verdana"/>
                        </a:rPr>
                        <a:t>How People Grow and Change</a:t>
                      </a:r>
                      <a:endParaRPr sz="2800" u="none" strike="noStrike" cap="none">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a:latin typeface="Verdana"/>
                          <a:ea typeface="Verdana"/>
                          <a:cs typeface="Verdana"/>
                          <a:sym typeface="Verdana"/>
                        </a:rPr>
                        <a:t>Working Through Challenges</a:t>
                      </a:r>
                      <a:endParaRPr sz="2800" u="none" strike="noStrike" cap="none">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a:latin typeface="Verdana"/>
                          <a:ea typeface="Verdana"/>
                          <a:cs typeface="Verdana"/>
                          <a:sym typeface="Verdana"/>
                        </a:rPr>
                        <a:t>Courage and Discovering Your Voice</a:t>
                      </a:r>
                      <a:endParaRPr sz="2800" u="none" strike="noStrike" cap="none">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800"/>
                        <a:buFont typeface="Arial"/>
                        <a:buNone/>
                      </a:pPr>
                      <a:endParaRPr sz="2800" u="none" strike="noStrike" cap="none">
                        <a:latin typeface="Verdana"/>
                        <a:ea typeface="Verdana"/>
                        <a:cs typeface="Verdana"/>
                        <a:sym typeface="Verdana"/>
                      </a:endParaRPr>
                    </a:p>
                  </a:txBody>
                  <a:tcPr marL="91425" marR="91425" marT="91425" marB="91425"/>
                </a:tc>
                <a:tc>
                  <a:txBody>
                    <a:bodyPr/>
                    <a:lstStyle/>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a:latin typeface="Verdana"/>
                          <a:ea typeface="Verdana"/>
                          <a:cs typeface="Verdana"/>
                          <a:sym typeface="Verdana"/>
                        </a:rPr>
                        <a:t>Who Am I? Who Are You? Who Are We?</a:t>
                      </a:r>
                      <a:endParaRPr sz="2800" u="none" strike="noStrike" cap="none">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a:latin typeface="Verdana"/>
                          <a:ea typeface="Verdana"/>
                          <a:cs typeface="Verdana"/>
                          <a:sym typeface="Verdana"/>
                        </a:rPr>
                        <a:t>Recognizing Injustice and Responding with Social Change</a:t>
                      </a:r>
                      <a:endParaRPr sz="2800" u="none" strike="noStrike" cap="none">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a:latin typeface="Verdana"/>
                          <a:ea typeface="Verdana"/>
                          <a:cs typeface="Verdana"/>
                          <a:sym typeface="Verdana"/>
                        </a:rPr>
                        <a:t>Being Courageous</a:t>
                      </a:r>
                      <a:endParaRPr sz="2800" u="none" strike="noStrike" cap="none">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a:latin typeface="Verdana"/>
                          <a:ea typeface="Verdana"/>
                          <a:cs typeface="Verdana"/>
                          <a:sym typeface="Verdana"/>
                        </a:rPr>
                        <a:t>Mysteries of the World</a:t>
                      </a:r>
                      <a:endParaRPr sz="2800" u="none" strike="noStrike" cap="none">
                        <a:latin typeface="Verdana"/>
                        <a:ea typeface="Verdana"/>
                        <a:cs typeface="Verdana"/>
                        <a:sym typeface="Verdana"/>
                      </a:endParaRPr>
                    </a:p>
                  </a:txBody>
                  <a:tcPr marL="91425" marR="91425" marT="91425" marB="91425"/>
                </a:tc>
                <a:tc>
                  <a:txBody>
                    <a:bodyPr/>
                    <a:lstStyle/>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dirty="0">
                          <a:latin typeface="Verdana"/>
                          <a:ea typeface="Verdana"/>
                          <a:cs typeface="Verdana"/>
                          <a:sym typeface="Verdana"/>
                        </a:rPr>
                        <a:t>Finding Your Path</a:t>
                      </a:r>
                      <a:endParaRPr sz="2800" u="none" strike="noStrike" cap="none" dirty="0">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dirty="0">
                          <a:latin typeface="Verdana"/>
                          <a:ea typeface="Verdana"/>
                          <a:cs typeface="Verdana"/>
                          <a:sym typeface="Verdana"/>
                        </a:rPr>
                        <a:t>Literacy to See the World</a:t>
                      </a:r>
                      <a:endParaRPr sz="2800" u="none" strike="noStrike" cap="none" dirty="0">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dirty="0">
                          <a:latin typeface="Verdana"/>
                          <a:ea typeface="Verdana"/>
                          <a:cs typeface="Verdana"/>
                          <a:sym typeface="Verdana"/>
                        </a:rPr>
                        <a:t>The Thrill of Horror</a:t>
                      </a:r>
                      <a:endParaRPr sz="2800" u="none" strike="noStrike" cap="none" dirty="0">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Char char="●"/>
                      </a:pPr>
                      <a:r>
                        <a:rPr lang="en-US" sz="2800" u="none" strike="noStrike" cap="none" dirty="0">
                          <a:latin typeface="Verdana"/>
                          <a:ea typeface="Verdana"/>
                          <a:cs typeface="Verdana"/>
                          <a:sym typeface="Verdana"/>
                        </a:rPr>
                        <a:t>Looking To The Future</a:t>
                      </a:r>
                      <a:endParaRPr sz="2800" u="none" strike="noStrike" cap="none" dirty="0">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1612</Words>
  <Application>Microsoft Office PowerPoint</Application>
  <PresentationFormat>Widescreen</PresentationFormat>
  <Paragraphs>203</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Trebuchet MS</vt:lpstr>
      <vt:lpstr>Verdana</vt:lpstr>
      <vt:lpstr>VDOE</vt:lpstr>
      <vt:lpstr>Implementing Performance Tasks with Integrated Strands</vt:lpstr>
      <vt:lpstr>Kendall Hunt, Educational Specialist Middle School Literacy Henrico County Public Schools kbhunt@henrico.k12.va.us</vt:lpstr>
      <vt:lpstr>Kaytlin Yachim, Literacy Coach Henrico County Public Schools kmyachim@henrico.k12.va.us</vt:lpstr>
      <vt:lpstr>Part 1: Our Journey with Performance Tasks</vt:lpstr>
      <vt:lpstr>Performance Tasks</vt:lpstr>
      <vt:lpstr>Rationale for Performance Tasks</vt:lpstr>
      <vt:lpstr>A Collaborative Effort</vt:lpstr>
      <vt:lpstr>Backwards Design</vt:lpstr>
      <vt:lpstr>Unit Themes</vt:lpstr>
      <vt:lpstr>Part 2: Performance Tasks</vt:lpstr>
      <vt:lpstr>Student Directions student directions for a performance task</vt:lpstr>
      <vt:lpstr>Task Context (part 1 of 3)</vt:lpstr>
      <vt:lpstr>Task Context (part 2 of 3)</vt:lpstr>
      <vt:lpstr>Task Context (part 3 of 3)</vt:lpstr>
      <vt:lpstr>Final Product</vt:lpstr>
      <vt:lpstr>Materials</vt:lpstr>
      <vt:lpstr>Time Requirements</vt:lpstr>
      <vt:lpstr>Mini-lessons and Formative Assessments (1 of 3)</vt:lpstr>
      <vt:lpstr>Mini-lessons and Formative Assessments (2 of 3)</vt:lpstr>
      <vt:lpstr>Mini-lessons and Formative Assessments (3 of 3)</vt:lpstr>
      <vt:lpstr>Single Point Rubric single point rubric for a performance task</vt:lpstr>
      <vt:lpstr>Single Point Rubric (part 1 of 2)</vt:lpstr>
      <vt:lpstr>Single Point Rubric (part 2 of 2)</vt:lpstr>
      <vt:lpstr>Additional Supports for Teachers</vt:lpstr>
      <vt:lpstr>Additional Scaffolds for Students</vt:lpstr>
      <vt:lpstr>Student Planner Student planner for performance task</vt:lpstr>
      <vt:lpstr>The Student Planner</vt:lpstr>
      <vt:lpstr>Unit Planner Unit planner for implementing this performance task</vt:lpstr>
      <vt:lpstr>Possible Texts to Support this Task</vt:lpstr>
      <vt:lpstr>Lessons Learned (part 1 of 2)</vt:lpstr>
      <vt:lpstr>Lessons Learned (part 2 of 2)</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Performance Tasks with Integrated Strands</dc:title>
  <dc:creator>Timothy Nuthall</dc:creator>
  <cp:lastModifiedBy>Nogueras, Jill (DOE)</cp:lastModifiedBy>
  <cp:revision>3</cp:revision>
  <dcterms:created xsi:type="dcterms:W3CDTF">2020-06-29T15:52:04Z</dcterms:created>
  <dcterms:modified xsi:type="dcterms:W3CDTF">2021-08-18T17:44:08Z</dcterms:modified>
</cp:coreProperties>
</file>