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Lst>
  <p:notesMasterIdLst>
    <p:notesMasterId r:id="rId4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i8PfK+aZgfuzXTPXiz0PtR8xAW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C22536"/>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1507416"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rebuchet MS"/>
                <a:ea typeface="Trebuchet MS"/>
                <a:cs typeface="Trebuchet MS"/>
                <a:sym typeface="Trebuchet MS"/>
              </a:rPr>
              <a:t>‹#›</a:t>
            </a:fld>
            <a:endParaRPr sz="1200" b="0" i="0" u="none" strike="noStrike" cap="none">
              <a:solidFill>
                <a:schemeClr val="dk1"/>
              </a:solidFill>
              <a:latin typeface="Trebuchet MS"/>
              <a:ea typeface="Trebuchet MS"/>
              <a:cs typeface="Trebuchet MS"/>
              <a:sym typeface="Trebuchet MS"/>
            </a:endParaRPr>
          </a:p>
        </p:txBody>
      </p:sp>
      <p:pic>
        <p:nvPicPr>
          <p:cNvPr id="9" name="Google Shape;9;n" descr="Virginia Department of Education"/>
          <p:cNvPicPr preferRelativeResize="0"/>
          <p:nvPr/>
        </p:nvPicPr>
        <p:blipFill rotWithShape="1">
          <a:blip r:embed="rId2">
            <a:alphaModFix/>
          </a:blip>
          <a:srcRect/>
          <a:stretch/>
        </p:blipFill>
        <p:spPr>
          <a:xfrm rot="-5400000">
            <a:off x="-3294337" y="4376445"/>
            <a:ext cx="7047450" cy="403060"/>
          </a:xfrm>
          <a:prstGeom prst="rect">
            <a:avLst/>
          </a:prstGeom>
          <a:noFill/>
          <a:ln>
            <a:noFill/>
          </a:ln>
        </p:spPr>
      </p:pic>
      <p:pic>
        <p:nvPicPr>
          <p:cNvPr id="10" name="Google Shape;10;n" descr="VDOE Logo"/>
          <p:cNvPicPr preferRelativeResize="0"/>
          <p:nvPr/>
        </p:nvPicPr>
        <p:blipFill rotWithShape="1">
          <a:blip r:embed="rId3">
            <a:alphaModFix/>
          </a:blip>
          <a:srcRect/>
          <a:stretch/>
        </p:blipFill>
        <p:spPr>
          <a:xfrm>
            <a:off x="5392029" y="8699765"/>
            <a:ext cx="1376362" cy="458787"/>
          </a:xfrm>
          <a:prstGeom prst="rect">
            <a:avLst/>
          </a:prstGeom>
          <a:noFill/>
          <a:ln>
            <a:noFill/>
          </a:ln>
        </p:spPr>
      </p:pic>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dcf1f1130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gdcf1f1130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7b21408693_0_1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g7b21408693_0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7b21408693_0_1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7b21408693_0_1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7b21408693_0_1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g7b21408693_0_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7b21408693_0_1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g7b21408693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dcf1f11301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dcf1f11301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7b21408693_0_1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g7b21408693_0_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7b21408693_0_1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6" name="Google Shape;296;g7b21408693_0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dc52a1b793_1_3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gdc52a1b793_1_3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dc52a1b793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gdc52a1b793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dcf87fcf6e_1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gdcf87fcf6e_1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dcf1f11301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gdcf1f11301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7b21408693_0_1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 name="Google Shape;326;g7b21408693_0_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7b21408693_0_1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3" name="Google Shape;333;g7b21408693_0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7b21408693_0_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1" name="Google Shape;341;g7b21408693_0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7b21408693_0_1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g7b21408693_0_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7b21408693_0_2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5" name="Google Shape;355;g7b21408693_0_2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7b21408693_0_1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3" name="Google Shape;363;g7b21408693_0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d7f2270df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0" name="Google Shape;370;gd7f2270df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dc52a1b793_1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gdc52a1b793_1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dc52a1b793_1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5" name="Google Shape;385;gdc52a1b793_1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7b21408693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g7b21408693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dc52a1b793_1_2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3" name="Google Shape;393;gdc52a1b793_1_2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dc52a1b793_1_3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1" name="Google Shape;401;gdc52a1b793_1_3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dc52a1b793_1_3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9" name="Google Shape;409;gdc52a1b793_1_3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dc52a1b793_1_3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7" name="Google Shape;417;gdc52a1b793_1_3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7b21408693_0_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5" name="Google Shape;425;g7b21408693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7b21408693_0_1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1" name="Google Shape;431;g7b21408693_0_1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dc52a1b793_1_1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8" name="Google Shape;438;gdc52a1b793_1_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dc52a1b793_1_6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0" name="Google Shape;450;gdc52a1b793_1_6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dc52a1b793_1_4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6" name="Google Shape;456;gdc52a1b793_1_4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7b21408693_0_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2" name="Google Shape;462;g7b21408693_0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dc52a1b79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gdc52a1b79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7b21408693_0_2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0" name="Google Shape;470;g7b21408693_0_2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7b21408693_0_1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g7b21408693_0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dc52a1b793_1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gdc52a1b793_1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7b21408693_0_1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g7b21408693_0_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7b21408693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g7b21408693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7b21408693_0_1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g7b21408693_0_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8"/>
        <p:cNvGrpSpPr/>
        <p:nvPr/>
      </p:nvGrpSpPr>
      <p:grpSpPr>
        <a:xfrm>
          <a:off x="0" y="0"/>
          <a:ext cx="0" cy="0"/>
          <a:chOff x="0" y="0"/>
          <a:chExt cx="0" cy="0"/>
        </a:xfrm>
      </p:grpSpPr>
      <p:pic>
        <p:nvPicPr>
          <p:cNvPr id="19" name="Google Shape;19;p23" descr="A picture containing photo, newspaper, different, many&#10;&#10;Description automatically generated"/>
          <p:cNvPicPr preferRelativeResize="0"/>
          <p:nvPr/>
        </p:nvPicPr>
        <p:blipFill rotWithShape="1">
          <a:blip r:embed="rId2">
            <a:alphaModFix amt="20000"/>
          </a:blip>
          <a:srcRect/>
          <a:stretch/>
        </p:blipFill>
        <p:spPr>
          <a:xfrm>
            <a:off x="0" y="1673"/>
            <a:ext cx="12192000" cy="6854653"/>
          </a:xfrm>
          <a:prstGeom prst="rect">
            <a:avLst/>
          </a:prstGeom>
          <a:noFill/>
          <a:ln>
            <a:noFill/>
          </a:ln>
        </p:spPr>
      </p:pic>
      <p:sp>
        <p:nvSpPr>
          <p:cNvPr id="20" name="Google Shape;20;p23"/>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3"/>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
        <p:nvSpPr>
          <p:cNvPr id="23" name="Google Shape;23;p23"/>
          <p:cNvSpPr txBox="1">
            <a:spLocks noGrp="1"/>
          </p:cNvSpPr>
          <p:nvPr>
            <p:ph type="ctrTitle"/>
          </p:nvPr>
        </p:nvSpPr>
        <p:spPr>
          <a:xfrm>
            <a:off x="1524000" y="2235199"/>
            <a:ext cx="9144000" cy="2387600"/>
          </a:xfrm>
          <a:prstGeom prst="rect">
            <a:avLst/>
          </a:prstGeom>
          <a:solidFill>
            <a:schemeClr val="lt1">
              <a:alpha val="61568"/>
            </a:schemeClr>
          </a:solidFill>
          <a:ln w="79375" cap="rnd" cmpd="sng">
            <a:solidFill>
              <a:srgbClr val="C00000">
                <a:alpha val="77647"/>
              </a:srgbClr>
            </a:solidFill>
            <a:prstDash val="solid"/>
            <a:round/>
            <a:headEnd type="none" w="sm" len="sm"/>
            <a:tailEnd type="none" w="sm" len="sm"/>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3"/>
          <p:cNvSpPr txBox="1">
            <a:spLocks noGrp="1"/>
          </p:cNvSpPr>
          <p:nvPr>
            <p:ph type="subTitle" idx="1"/>
          </p:nvPr>
        </p:nvSpPr>
        <p:spPr>
          <a:xfrm>
            <a:off x="1445341" y="4714875"/>
            <a:ext cx="9144000" cy="102861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accent1"/>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C2253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
        <p:cNvGrpSpPr/>
        <p:nvPr/>
      </p:nvGrpSpPr>
      <p:grpSpPr>
        <a:xfrm>
          <a:off x="0" y="0"/>
          <a:ext cx="0" cy="0"/>
          <a:chOff x="0" y="0"/>
          <a:chExt cx="0" cy="0"/>
        </a:xfrm>
      </p:grpSpPr>
      <p:sp>
        <p:nvSpPr>
          <p:cNvPr id="79" name="Google Shape;79;p30"/>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0"/>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33"/>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3"/>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8"/>
        <p:cNvGrpSpPr/>
        <p:nvPr/>
      </p:nvGrpSpPr>
      <p:grpSpPr>
        <a:xfrm>
          <a:off x="0" y="0"/>
          <a:ext cx="0" cy="0"/>
          <a:chOff x="0" y="0"/>
          <a:chExt cx="0" cy="0"/>
        </a:xfrm>
      </p:grpSpPr>
      <p:sp>
        <p:nvSpPr>
          <p:cNvPr id="89" name="Google Shape;89;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4"/>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4"/>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pic>
        <p:nvPicPr>
          <p:cNvPr id="94" name="Google Shape;94;p34"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2"/>
        <p:cNvGrpSpPr/>
        <p:nvPr/>
      </p:nvGrpSpPr>
      <p:grpSpPr>
        <a:xfrm>
          <a:off x="0" y="0"/>
          <a:ext cx="0" cy="0"/>
          <a:chOff x="0" y="0"/>
          <a:chExt cx="0" cy="0"/>
        </a:xfrm>
      </p:grpSpPr>
      <p:sp>
        <p:nvSpPr>
          <p:cNvPr id="103" name="Google Shape;103;gdc52a1b793_1_497"/>
          <p:cNvSpPr txBox="1">
            <a:spLocks noGrp="1"/>
          </p:cNvSpPr>
          <p:nvPr>
            <p:ph type="dt" idx="10"/>
          </p:nvPr>
        </p:nvSpPr>
        <p:spPr>
          <a:xfrm>
            <a:off x="8610600" y="6311900"/>
            <a:ext cx="27432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gdc52a1b793_1_49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gdc52a1b793_1_497"/>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6"/>
        <p:cNvGrpSpPr/>
        <p:nvPr/>
      </p:nvGrpSpPr>
      <p:grpSpPr>
        <a:xfrm>
          <a:off x="0" y="0"/>
          <a:ext cx="0" cy="0"/>
          <a:chOff x="0" y="0"/>
          <a:chExt cx="0" cy="0"/>
        </a:xfrm>
      </p:grpSpPr>
      <p:sp>
        <p:nvSpPr>
          <p:cNvPr id="107" name="Google Shape;107;gdc52a1b793_1_46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gdc52a1b793_1_46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gdc52a1b793_1_464"/>
          <p:cNvSpPr txBox="1">
            <a:spLocks noGrp="1"/>
          </p:cNvSpPr>
          <p:nvPr>
            <p:ph type="dt" idx="10"/>
          </p:nvPr>
        </p:nvSpPr>
        <p:spPr>
          <a:xfrm>
            <a:off x="8610600" y="6311900"/>
            <a:ext cx="27432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gdc52a1b793_1_46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gdc52a1b793_1_464"/>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24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12"/>
        <p:cNvGrpSpPr/>
        <p:nvPr/>
      </p:nvGrpSpPr>
      <p:grpSpPr>
        <a:xfrm>
          <a:off x="0" y="0"/>
          <a:ext cx="0" cy="0"/>
          <a:chOff x="0" y="0"/>
          <a:chExt cx="0" cy="0"/>
        </a:xfrm>
      </p:grpSpPr>
      <p:pic>
        <p:nvPicPr>
          <p:cNvPr id="113" name="Google Shape;113;gdc52a1b793_1_451" descr="A picture containing photo, newspaper, different, many&#10;&#10;Description automatically generated"/>
          <p:cNvPicPr preferRelativeResize="0"/>
          <p:nvPr/>
        </p:nvPicPr>
        <p:blipFill rotWithShape="1">
          <a:blip r:embed="rId2">
            <a:alphaModFix amt="20000"/>
          </a:blip>
          <a:srcRect/>
          <a:stretch/>
        </p:blipFill>
        <p:spPr>
          <a:xfrm>
            <a:off x="0" y="1673"/>
            <a:ext cx="12192001" cy="6854653"/>
          </a:xfrm>
          <a:prstGeom prst="rect">
            <a:avLst/>
          </a:prstGeom>
          <a:noFill/>
          <a:ln>
            <a:noFill/>
          </a:ln>
        </p:spPr>
      </p:pic>
      <p:sp>
        <p:nvSpPr>
          <p:cNvPr id="114" name="Google Shape;114;gdc52a1b793_1_451"/>
          <p:cNvSpPr txBox="1">
            <a:spLocks noGrp="1"/>
          </p:cNvSpPr>
          <p:nvPr>
            <p:ph type="dt" idx="10"/>
          </p:nvPr>
        </p:nvSpPr>
        <p:spPr>
          <a:xfrm>
            <a:off x="8610600" y="6311900"/>
            <a:ext cx="27432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gdc52a1b793_1_45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gdc52a1b793_1_451"/>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
        <p:nvSpPr>
          <p:cNvPr id="117" name="Google Shape;117;gdc52a1b793_1_451"/>
          <p:cNvSpPr txBox="1">
            <a:spLocks noGrp="1"/>
          </p:cNvSpPr>
          <p:nvPr>
            <p:ph type="ctrTitle"/>
          </p:nvPr>
        </p:nvSpPr>
        <p:spPr>
          <a:xfrm>
            <a:off x="1524000" y="2235199"/>
            <a:ext cx="9144000" cy="2387700"/>
          </a:xfrm>
          <a:prstGeom prst="rect">
            <a:avLst/>
          </a:prstGeom>
          <a:solidFill>
            <a:schemeClr val="lt1">
              <a:alpha val="61960"/>
            </a:schemeClr>
          </a:solidFill>
          <a:ln w="79375" cap="rnd" cmpd="sng">
            <a:solidFill>
              <a:srgbClr val="C00000">
                <a:alpha val="78039"/>
              </a:srgbClr>
            </a:solidFill>
            <a:prstDash val="solid"/>
            <a:round/>
            <a:headEnd type="none" w="sm" len="sm"/>
            <a:tailEnd type="none" w="sm" len="sm"/>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gdc52a1b793_1_451"/>
          <p:cNvSpPr txBox="1">
            <a:spLocks noGrp="1"/>
          </p:cNvSpPr>
          <p:nvPr>
            <p:ph type="subTitle" idx="1"/>
          </p:nvPr>
        </p:nvSpPr>
        <p:spPr>
          <a:xfrm>
            <a:off x="1445341" y="4714875"/>
            <a:ext cx="9144000" cy="1028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accent1"/>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C2253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9"/>
        <p:cNvGrpSpPr/>
        <p:nvPr/>
      </p:nvGrpSpPr>
      <p:grpSpPr>
        <a:xfrm>
          <a:off x="0" y="0"/>
          <a:ext cx="0" cy="0"/>
          <a:chOff x="0" y="0"/>
          <a:chExt cx="0" cy="0"/>
        </a:xfrm>
      </p:grpSpPr>
      <p:sp>
        <p:nvSpPr>
          <p:cNvPr id="120" name="Google Shape;120;gdc52a1b793_1_458"/>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gdc52a1b793_1_458"/>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accent1"/>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C2253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2" name="Google Shape;122;gdc52a1b793_1_458"/>
          <p:cNvSpPr txBox="1">
            <a:spLocks noGrp="1"/>
          </p:cNvSpPr>
          <p:nvPr>
            <p:ph type="dt" idx="10"/>
          </p:nvPr>
        </p:nvSpPr>
        <p:spPr>
          <a:xfrm>
            <a:off x="8610600" y="6311900"/>
            <a:ext cx="27432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gdc52a1b793_1_45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gdc52a1b793_1_458"/>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5"/>
        <p:cNvGrpSpPr/>
        <p:nvPr/>
      </p:nvGrpSpPr>
      <p:grpSpPr>
        <a:xfrm>
          <a:off x="0" y="0"/>
          <a:ext cx="0" cy="0"/>
          <a:chOff x="0" y="0"/>
          <a:chExt cx="0" cy="0"/>
        </a:xfrm>
      </p:grpSpPr>
      <p:sp>
        <p:nvSpPr>
          <p:cNvPr id="126" name="Google Shape;126;gdc52a1b793_1_47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gdc52a1b793_1_470"/>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28" name="Google Shape;128;gdc52a1b793_1_470"/>
          <p:cNvSpPr txBox="1">
            <a:spLocks noGrp="1"/>
          </p:cNvSpPr>
          <p:nvPr>
            <p:ph type="dt" idx="10"/>
          </p:nvPr>
        </p:nvSpPr>
        <p:spPr>
          <a:xfrm>
            <a:off x="8610600" y="6311900"/>
            <a:ext cx="27432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gdc52a1b793_1_47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gdc52a1b793_1_470"/>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1"/>
        <p:cNvGrpSpPr/>
        <p:nvPr/>
      </p:nvGrpSpPr>
      <p:grpSpPr>
        <a:xfrm>
          <a:off x="0" y="0"/>
          <a:ext cx="0" cy="0"/>
          <a:chOff x="0" y="0"/>
          <a:chExt cx="0" cy="0"/>
        </a:xfrm>
      </p:grpSpPr>
      <p:sp>
        <p:nvSpPr>
          <p:cNvPr id="132" name="Google Shape;132;gdc52a1b793_1_47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gdc52a1b793_1_476"/>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gdc52a1b793_1_476"/>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gdc52a1b793_1_476"/>
          <p:cNvSpPr txBox="1">
            <a:spLocks noGrp="1"/>
          </p:cNvSpPr>
          <p:nvPr>
            <p:ph type="dt" idx="10"/>
          </p:nvPr>
        </p:nvSpPr>
        <p:spPr>
          <a:xfrm>
            <a:off x="8610600" y="6311900"/>
            <a:ext cx="27432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gdc52a1b793_1_47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gdc52a1b793_1_476"/>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8"/>
        <p:cNvGrpSpPr/>
        <p:nvPr/>
      </p:nvGrpSpPr>
      <p:grpSpPr>
        <a:xfrm>
          <a:off x="0" y="0"/>
          <a:ext cx="0" cy="0"/>
          <a:chOff x="0" y="0"/>
          <a:chExt cx="0" cy="0"/>
        </a:xfrm>
      </p:grpSpPr>
      <p:sp>
        <p:nvSpPr>
          <p:cNvPr id="139" name="Google Shape;139;gdc52a1b793_1_483"/>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gdc52a1b793_1_483"/>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accent1"/>
              </a:buClr>
              <a:buSzPts val="1800"/>
              <a:buNone/>
              <a:defRPr sz="1800" b="1"/>
            </a:lvl3pPr>
            <a:lvl4pPr marL="1828800" lvl="3" indent="-228600" algn="l">
              <a:lnSpc>
                <a:spcPct val="90000"/>
              </a:lnSpc>
              <a:spcBef>
                <a:spcPts val="500"/>
              </a:spcBef>
              <a:spcAft>
                <a:spcPts val="0"/>
              </a:spcAft>
              <a:buClr>
                <a:srgbClr val="3F3F3F"/>
              </a:buClr>
              <a:buSzPts val="1600"/>
              <a:buNone/>
              <a:defRPr sz="1600" b="1"/>
            </a:lvl4pPr>
            <a:lvl5pPr marL="2286000" lvl="4" indent="-228600" algn="l">
              <a:lnSpc>
                <a:spcPct val="90000"/>
              </a:lnSpc>
              <a:spcBef>
                <a:spcPts val="500"/>
              </a:spcBef>
              <a:spcAft>
                <a:spcPts val="0"/>
              </a:spcAft>
              <a:buClr>
                <a:srgbClr val="C2253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1" name="Google Shape;141;gdc52a1b793_1_483"/>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gdc52a1b793_1_483"/>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accent1"/>
              </a:buClr>
              <a:buSzPts val="1800"/>
              <a:buNone/>
              <a:defRPr sz="1800" b="1"/>
            </a:lvl3pPr>
            <a:lvl4pPr marL="1828800" lvl="3" indent="-228600" algn="l">
              <a:lnSpc>
                <a:spcPct val="90000"/>
              </a:lnSpc>
              <a:spcBef>
                <a:spcPts val="500"/>
              </a:spcBef>
              <a:spcAft>
                <a:spcPts val="0"/>
              </a:spcAft>
              <a:buClr>
                <a:srgbClr val="3F3F3F"/>
              </a:buClr>
              <a:buSzPts val="1600"/>
              <a:buNone/>
              <a:defRPr sz="1600" b="1"/>
            </a:lvl4pPr>
            <a:lvl5pPr marL="2286000" lvl="4" indent="-228600" algn="l">
              <a:lnSpc>
                <a:spcPct val="90000"/>
              </a:lnSpc>
              <a:spcBef>
                <a:spcPts val="500"/>
              </a:spcBef>
              <a:spcAft>
                <a:spcPts val="0"/>
              </a:spcAft>
              <a:buClr>
                <a:srgbClr val="C2253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3" name="Google Shape;143;gdc52a1b793_1_483"/>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gdc52a1b793_1_483"/>
          <p:cNvSpPr txBox="1">
            <a:spLocks noGrp="1"/>
          </p:cNvSpPr>
          <p:nvPr>
            <p:ph type="dt" idx="10"/>
          </p:nvPr>
        </p:nvSpPr>
        <p:spPr>
          <a:xfrm>
            <a:off x="8610600" y="6311900"/>
            <a:ext cx="27432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gdc52a1b793_1_48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gdc52a1b793_1_483"/>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8" name="Google Shape;28;p26"/>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6"/>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7"/>
        <p:cNvGrpSpPr/>
        <p:nvPr/>
      </p:nvGrpSpPr>
      <p:grpSpPr>
        <a:xfrm>
          <a:off x="0" y="0"/>
          <a:ext cx="0" cy="0"/>
          <a:chOff x="0" y="0"/>
          <a:chExt cx="0" cy="0"/>
        </a:xfrm>
      </p:grpSpPr>
      <p:sp>
        <p:nvSpPr>
          <p:cNvPr id="148" name="Google Shape;148;gdc52a1b793_1_49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gdc52a1b793_1_492"/>
          <p:cNvSpPr txBox="1">
            <a:spLocks noGrp="1"/>
          </p:cNvSpPr>
          <p:nvPr>
            <p:ph type="dt" idx="10"/>
          </p:nvPr>
        </p:nvSpPr>
        <p:spPr>
          <a:xfrm>
            <a:off x="8610600" y="6311900"/>
            <a:ext cx="27432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gdc52a1b793_1_49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gdc52a1b793_1_492"/>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2"/>
        <p:cNvGrpSpPr/>
        <p:nvPr/>
      </p:nvGrpSpPr>
      <p:grpSpPr>
        <a:xfrm>
          <a:off x="0" y="0"/>
          <a:ext cx="0" cy="0"/>
          <a:chOff x="0" y="0"/>
          <a:chExt cx="0" cy="0"/>
        </a:xfrm>
      </p:grpSpPr>
      <p:sp>
        <p:nvSpPr>
          <p:cNvPr id="153" name="Google Shape;153;gdc52a1b793_1_501"/>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gdc52a1b793_1_501"/>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accent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accent1"/>
              </a:buClr>
              <a:buSzPts val="2400"/>
              <a:buChar char="•"/>
              <a:defRPr sz="2400"/>
            </a:lvl3pPr>
            <a:lvl4pPr marL="1828800" lvl="3" indent="-355600" algn="l">
              <a:lnSpc>
                <a:spcPct val="90000"/>
              </a:lnSpc>
              <a:spcBef>
                <a:spcPts val="500"/>
              </a:spcBef>
              <a:spcAft>
                <a:spcPts val="0"/>
              </a:spcAft>
              <a:buClr>
                <a:srgbClr val="3F3F3F"/>
              </a:buClr>
              <a:buSzPts val="2000"/>
              <a:buChar char="•"/>
              <a:defRPr sz="2000"/>
            </a:lvl4pPr>
            <a:lvl5pPr marL="2286000" lvl="4" indent="-355600" algn="l">
              <a:lnSpc>
                <a:spcPct val="90000"/>
              </a:lnSpc>
              <a:spcBef>
                <a:spcPts val="500"/>
              </a:spcBef>
              <a:spcAft>
                <a:spcPts val="0"/>
              </a:spcAft>
              <a:buClr>
                <a:srgbClr val="C22536"/>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55" name="Google Shape;155;gdc52a1b793_1_501"/>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accent1"/>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C2253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6" name="Google Shape;156;gdc52a1b793_1_501"/>
          <p:cNvSpPr txBox="1">
            <a:spLocks noGrp="1"/>
          </p:cNvSpPr>
          <p:nvPr>
            <p:ph type="dt" idx="10"/>
          </p:nvPr>
        </p:nvSpPr>
        <p:spPr>
          <a:xfrm>
            <a:off x="8610600" y="6311900"/>
            <a:ext cx="27432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gdc52a1b793_1_50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gdc52a1b793_1_501"/>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9"/>
        <p:cNvGrpSpPr/>
        <p:nvPr/>
      </p:nvGrpSpPr>
      <p:grpSpPr>
        <a:xfrm>
          <a:off x="0" y="0"/>
          <a:ext cx="0" cy="0"/>
          <a:chOff x="0" y="0"/>
          <a:chExt cx="0" cy="0"/>
        </a:xfrm>
      </p:grpSpPr>
      <p:sp>
        <p:nvSpPr>
          <p:cNvPr id="160" name="Google Shape;160;gdc52a1b793_1_508"/>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gdc52a1b793_1_508"/>
          <p:cNvSpPr>
            <a:spLocks noGrp="1"/>
          </p:cNvSpPr>
          <p:nvPr>
            <p:ph type="pic" idx="2"/>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accent1"/>
              </a:buClr>
              <a:buSzPts val="3200"/>
              <a:buFont typeface="Arial"/>
              <a:buNone/>
              <a:defRPr sz="3200" b="0" i="0" u="none" strike="noStrike" cap="none">
                <a:solidFill>
                  <a:schemeClr val="accent1"/>
                </a:solidFill>
                <a:latin typeface="Trebuchet MS"/>
                <a:ea typeface="Trebuchet MS"/>
                <a:cs typeface="Trebuchet MS"/>
                <a:sym typeface="Trebuchet MS"/>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Trebuchet MS"/>
                <a:ea typeface="Trebuchet MS"/>
                <a:cs typeface="Trebuchet MS"/>
                <a:sym typeface="Trebuchet MS"/>
              </a:defRPr>
            </a:lvl2pPr>
            <a:lvl3pPr marR="0" lvl="2" algn="l" rtl="0">
              <a:lnSpc>
                <a:spcPct val="90000"/>
              </a:lnSpc>
              <a:spcBef>
                <a:spcPts val="500"/>
              </a:spcBef>
              <a:spcAft>
                <a:spcPts val="0"/>
              </a:spcAft>
              <a:buClr>
                <a:schemeClr val="accent1"/>
              </a:buClr>
              <a:buSzPts val="2400"/>
              <a:buFont typeface="Arial"/>
              <a:buNone/>
              <a:defRPr sz="2400" b="1" i="0" u="none" strike="noStrike" cap="none">
                <a:solidFill>
                  <a:schemeClr val="accent1"/>
                </a:solidFill>
                <a:latin typeface="Trebuchet MS"/>
                <a:ea typeface="Trebuchet MS"/>
                <a:cs typeface="Trebuchet MS"/>
                <a:sym typeface="Trebuchet MS"/>
              </a:defRPr>
            </a:lvl3pPr>
            <a:lvl4pPr marR="0" lvl="3" algn="l" rtl="0">
              <a:lnSpc>
                <a:spcPct val="90000"/>
              </a:lnSpc>
              <a:spcBef>
                <a:spcPts val="500"/>
              </a:spcBef>
              <a:spcAft>
                <a:spcPts val="0"/>
              </a:spcAft>
              <a:buClr>
                <a:srgbClr val="3F3F3F"/>
              </a:buClr>
              <a:buSzPts val="2000"/>
              <a:buFont typeface="Arial"/>
              <a:buNone/>
              <a:defRPr sz="2000" b="1" i="0" u="none" strike="noStrike" cap="none">
                <a:solidFill>
                  <a:srgbClr val="3F3F3F"/>
                </a:solidFill>
                <a:latin typeface="Times New Roman"/>
                <a:ea typeface="Times New Roman"/>
                <a:cs typeface="Times New Roman"/>
                <a:sym typeface="Times New Roman"/>
              </a:defRPr>
            </a:lvl4pPr>
            <a:lvl5pPr marR="0" lvl="4" algn="l" rtl="0">
              <a:lnSpc>
                <a:spcPct val="90000"/>
              </a:lnSpc>
              <a:spcBef>
                <a:spcPts val="500"/>
              </a:spcBef>
              <a:spcAft>
                <a:spcPts val="0"/>
              </a:spcAft>
              <a:buClr>
                <a:srgbClr val="C22536"/>
              </a:buClr>
              <a:buSzPts val="2000"/>
              <a:buFont typeface="Arial"/>
              <a:buNone/>
              <a:defRPr sz="2000" b="0" i="1" u="none" strike="noStrike" cap="none">
                <a:solidFill>
                  <a:srgbClr val="C22536"/>
                </a:solidFill>
                <a:latin typeface="Trebuchet MS"/>
                <a:ea typeface="Trebuchet MS"/>
                <a:cs typeface="Trebuchet MS"/>
                <a:sym typeface="Trebuchet M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62" name="Google Shape;162;gdc52a1b793_1_508"/>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accent1"/>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C2253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63" name="Google Shape;163;gdc52a1b793_1_508"/>
          <p:cNvSpPr txBox="1">
            <a:spLocks noGrp="1"/>
          </p:cNvSpPr>
          <p:nvPr>
            <p:ph type="dt" idx="10"/>
          </p:nvPr>
        </p:nvSpPr>
        <p:spPr>
          <a:xfrm>
            <a:off x="8610600" y="6311900"/>
            <a:ext cx="27432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gdc52a1b793_1_50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gdc52a1b793_1_508"/>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6"/>
        <p:cNvGrpSpPr/>
        <p:nvPr/>
      </p:nvGrpSpPr>
      <p:grpSpPr>
        <a:xfrm>
          <a:off x="0" y="0"/>
          <a:ext cx="0" cy="0"/>
          <a:chOff x="0" y="0"/>
          <a:chExt cx="0" cy="0"/>
        </a:xfrm>
      </p:grpSpPr>
      <p:sp>
        <p:nvSpPr>
          <p:cNvPr id="167" name="Google Shape;167;gdc52a1b793_1_51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gdc52a1b793_1_515"/>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gdc52a1b793_1_515"/>
          <p:cNvSpPr txBox="1">
            <a:spLocks noGrp="1"/>
          </p:cNvSpPr>
          <p:nvPr>
            <p:ph type="dt" idx="10"/>
          </p:nvPr>
        </p:nvSpPr>
        <p:spPr>
          <a:xfrm>
            <a:off x="8610600" y="6311900"/>
            <a:ext cx="27432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gdc52a1b793_1_5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gdc52a1b793_1_515"/>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2"/>
        <p:cNvGrpSpPr/>
        <p:nvPr/>
      </p:nvGrpSpPr>
      <p:grpSpPr>
        <a:xfrm>
          <a:off x="0" y="0"/>
          <a:ext cx="0" cy="0"/>
          <a:chOff x="0" y="0"/>
          <a:chExt cx="0" cy="0"/>
        </a:xfrm>
      </p:grpSpPr>
      <p:sp>
        <p:nvSpPr>
          <p:cNvPr id="173" name="Google Shape;173;gdc52a1b793_1_521"/>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gdc52a1b793_1_521"/>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gdc52a1b793_1_521"/>
          <p:cNvSpPr txBox="1">
            <a:spLocks noGrp="1"/>
          </p:cNvSpPr>
          <p:nvPr>
            <p:ph type="dt" idx="10"/>
          </p:nvPr>
        </p:nvSpPr>
        <p:spPr>
          <a:xfrm>
            <a:off x="8610600" y="6311900"/>
            <a:ext cx="27432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gdc52a1b793_1_52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gdc52a1b793_1_521"/>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pic>
        <p:nvPicPr>
          <p:cNvPr id="178" name="Google Shape;178;gdc52a1b793_1_521" descr="Virginia Department of Education"/>
          <p:cNvPicPr preferRelativeResize="0"/>
          <p:nvPr/>
        </p:nvPicPr>
        <p:blipFill rotWithShape="1">
          <a:blip r:embed="rId2">
            <a:alphaModFix/>
          </a:blip>
          <a:srcRect/>
          <a:stretch/>
        </p:blipFill>
        <p:spPr>
          <a:xfrm rot="-5400000">
            <a:off x="-3027419" y="3223350"/>
            <a:ext cx="6664604" cy="38116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7"/>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7"/>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8"/>
        <p:cNvGrpSpPr/>
        <p:nvPr/>
      </p:nvGrpSpPr>
      <p:grpSpPr>
        <a:xfrm>
          <a:off x="0" y="0"/>
          <a:ext cx="0" cy="0"/>
          <a:chOff x="0" y="0"/>
          <a:chExt cx="0" cy="0"/>
        </a:xfrm>
      </p:grpSpPr>
      <p:sp>
        <p:nvSpPr>
          <p:cNvPr id="39" name="Google Shape;39;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accent1"/>
              </a:buClr>
              <a:buSzPts val="3200"/>
              <a:buFont typeface="Arial"/>
              <a:buNone/>
              <a:defRPr sz="3200" b="0" i="0" u="none" strike="noStrike" cap="none">
                <a:solidFill>
                  <a:schemeClr val="accent1"/>
                </a:solidFill>
                <a:latin typeface="Trebuchet MS"/>
                <a:ea typeface="Trebuchet MS"/>
                <a:cs typeface="Trebuchet MS"/>
                <a:sym typeface="Trebuchet MS"/>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Trebuchet MS"/>
                <a:ea typeface="Trebuchet MS"/>
                <a:cs typeface="Trebuchet MS"/>
                <a:sym typeface="Trebuchet MS"/>
              </a:defRPr>
            </a:lvl2pPr>
            <a:lvl3pPr marR="0" lvl="2" algn="l" rtl="0">
              <a:lnSpc>
                <a:spcPct val="90000"/>
              </a:lnSpc>
              <a:spcBef>
                <a:spcPts val="500"/>
              </a:spcBef>
              <a:spcAft>
                <a:spcPts val="0"/>
              </a:spcAft>
              <a:buClr>
                <a:schemeClr val="accent1"/>
              </a:buClr>
              <a:buSzPts val="2400"/>
              <a:buFont typeface="Arial"/>
              <a:buNone/>
              <a:defRPr sz="2400" b="1" i="0" u="none" strike="noStrike" cap="none">
                <a:solidFill>
                  <a:schemeClr val="accent1"/>
                </a:solidFill>
                <a:latin typeface="Trebuchet MS"/>
                <a:ea typeface="Trebuchet MS"/>
                <a:cs typeface="Trebuchet MS"/>
                <a:sym typeface="Trebuchet MS"/>
              </a:defRPr>
            </a:lvl3pPr>
            <a:lvl4pPr marR="0" lvl="3" algn="l" rtl="0">
              <a:lnSpc>
                <a:spcPct val="90000"/>
              </a:lnSpc>
              <a:spcBef>
                <a:spcPts val="500"/>
              </a:spcBef>
              <a:spcAft>
                <a:spcPts val="0"/>
              </a:spcAft>
              <a:buClr>
                <a:srgbClr val="3F3F3F"/>
              </a:buClr>
              <a:buSzPts val="2000"/>
              <a:buFont typeface="Arial"/>
              <a:buNone/>
              <a:defRPr sz="2000" b="1" i="0" u="none" strike="noStrike" cap="none">
                <a:solidFill>
                  <a:srgbClr val="3F3F3F"/>
                </a:solidFill>
                <a:latin typeface="Times New Roman"/>
                <a:ea typeface="Times New Roman"/>
                <a:cs typeface="Times New Roman"/>
                <a:sym typeface="Times New Roman"/>
              </a:defRPr>
            </a:lvl4pPr>
            <a:lvl5pPr marR="0" lvl="4" algn="l" rtl="0">
              <a:lnSpc>
                <a:spcPct val="90000"/>
              </a:lnSpc>
              <a:spcBef>
                <a:spcPts val="500"/>
              </a:spcBef>
              <a:spcAft>
                <a:spcPts val="0"/>
              </a:spcAft>
              <a:buClr>
                <a:srgbClr val="C22536"/>
              </a:buClr>
              <a:buSzPts val="2000"/>
              <a:buFont typeface="Arial"/>
              <a:buNone/>
              <a:defRPr sz="2000" b="0" i="1" u="none" strike="noStrike" cap="none">
                <a:solidFill>
                  <a:srgbClr val="C22536"/>
                </a:solidFill>
                <a:latin typeface="Trebuchet MS"/>
                <a:ea typeface="Trebuchet MS"/>
                <a:cs typeface="Trebuchet MS"/>
                <a:sym typeface="Trebuchet M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41" name="Google Shape;41;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accent1"/>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C2253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2" name="Google Shape;42;p32"/>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2"/>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5"/>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5"/>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2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1"/>
        <p:cNvGrpSpPr/>
        <p:nvPr/>
      </p:nvGrpSpPr>
      <p:grpSpPr>
        <a:xfrm>
          <a:off x="0" y="0"/>
          <a:ext cx="0" cy="0"/>
          <a:chOff x="0" y="0"/>
          <a:chExt cx="0" cy="0"/>
        </a:xfrm>
      </p:grpSpPr>
      <p:sp>
        <p:nvSpPr>
          <p:cNvPr id="52" name="Google Shape;52;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accent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accent1"/>
              </a:buClr>
              <a:buSzPts val="2400"/>
              <a:buChar char="•"/>
              <a:defRPr sz="2400"/>
            </a:lvl3pPr>
            <a:lvl4pPr marL="1828800" lvl="3" indent="-355600" algn="l">
              <a:lnSpc>
                <a:spcPct val="90000"/>
              </a:lnSpc>
              <a:spcBef>
                <a:spcPts val="500"/>
              </a:spcBef>
              <a:spcAft>
                <a:spcPts val="0"/>
              </a:spcAft>
              <a:buClr>
                <a:srgbClr val="3F3F3F"/>
              </a:buClr>
              <a:buSzPts val="2000"/>
              <a:buChar char="•"/>
              <a:defRPr sz="2000"/>
            </a:lvl4pPr>
            <a:lvl5pPr marL="2286000" lvl="4" indent="-355600" algn="l">
              <a:lnSpc>
                <a:spcPct val="90000"/>
              </a:lnSpc>
              <a:spcBef>
                <a:spcPts val="500"/>
              </a:spcBef>
              <a:spcAft>
                <a:spcPts val="0"/>
              </a:spcAft>
              <a:buClr>
                <a:srgbClr val="C22536"/>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4" name="Google Shape;54;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accent1"/>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C2253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5" name="Google Shape;55;p31"/>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1"/>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8"/>
        <p:cNvGrpSpPr/>
        <p:nvPr/>
      </p:nvGrpSpPr>
      <p:grpSpPr>
        <a:xfrm>
          <a:off x="0" y="0"/>
          <a:ext cx="0" cy="0"/>
          <a:chOff x="0" y="0"/>
          <a:chExt cx="0" cy="0"/>
        </a:xfrm>
      </p:grpSpPr>
      <p:sp>
        <p:nvSpPr>
          <p:cNvPr id="59" name="Google Shape;59;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accent1"/>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C2253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1" name="Google Shape;61;p24"/>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4"/>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4"/>
        <p:cNvGrpSpPr/>
        <p:nvPr/>
      </p:nvGrpSpPr>
      <p:grpSpPr>
        <a:xfrm>
          <a:off x="0" y="0"/>
          <a:ext cx="0" cy="0"/>
          <a:chOff x="0" y="0"/>
          <a:chExt cx="0" cy="0"/>
        </a:xfrm>
      </p:grpSpPr>
      <p:sp>
        <p:nvSpPr>
          <p:cNvPr id="65" name="Google Shape;65;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accent1"/>
              </a:buClr>
              <a:buSzPts val="1800"/>
              <a:buNone/>
              <a:defRPr sz="1800" b="1"/>
            </a:lvl3pPr>
            <a:lvl4pPr marL="1828800" lvl="3" indent="-228600" algn="l">
              <a:lnSpc>
                <a:spcPct val="90000"/>
              </a:lnSpc>
              <a:spcBef>
                <a:spcPts val="500"/>
              </a:spcBef>
              <a:spcAft>
                <a:spcPts val="0"/>
              </a:spcAft>
              <a:buClr>
                <a:srgbClr val="3F3F3F"/>
              </a:buClr>
              <a:buSzPts val="1600"/>
              <a:buNone/>
              <a:defRPr sz="1600" b="1"/>
            </a:lvl4pPr>
            <a:lvl5pPr marL="2286000" lvl="4" indent="-228600" algn="l">
              <a:lnSpc>
                <a:spcPct val="90000"/>
              </a:lnSpc>
              <a:spcBef>
                <a:spcPts val="500"/>
              </a:spcBef>
              <a:spcAft>
                <a:spcPts val="0"/>
              </a:spcAft>
              <a:buClr>
                <a:srgbClr val="C2253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7" name="Google Shape;67;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accent1"/>
              </a:buClr>
              <a:buSzPts val="1800"/>
              <a:buNone/>
              <a:defRPr sz="1800" b="1"/>
            </a:lvl3pPr>
            <a:lvl4pPr marL="1828800" lvl="3" indent="-228600" algn="l">
              <a:lnSpc>
                <a:spcPct val="90000"/>
              </a:lnSpc>
              <a:spcBef>
                <a:spcPts val="500"/>
              </a:spcBef>
              <a:spcAft>
                <a:spcPts val="0"/>
              </a:spcAft>
              <a:buClr>
                <a:srgbClr val="3F3F3F"/>
              </a:buClr>
              <a:buSzPts val="1600"/>
              <a:buNone/>
              <a:defRPr sz="1600" b="1"/>
            </a:lvl4pPr>
            <a:lvl5pPr marL="2286000" lvl="4" indent="-228600" algn="l">
              <a:lnSpc>
                <a:spcPct val="90000"/>
              </a:lnSpc>
              <a:spcBef>
                <a:spcPts val="500"/>
              </a:spcBef>
              <a:spcAft>
                <a:spcPts val="0"/>
              </a:spcAft>
              <a:buClr>
                <a:srgbClr val="C2253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9" name="Google Shape;69;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28"/>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8"/>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9"/>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9"/>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
        <p:cNvGrpSpPr/>
        <p:nvPr/>
      </p:nvGrpSpPr>
      <p:grpSpPr>
        <a:xfrm>
          <a:off x="0" y="0"/>
          <a:ext cx="0" cy="0"/>
          <a:chOff x="0" y="0"/>
          <a:chExt cx="0" cy="0"/>
        </a:xfrm>
      </p:grpSpPr>
      <p:pic>
        <p:nvPicPr>
          <p:cNvPr id="12" name="Google Shape;12;p22"/>
          <p:cNvPicPr preferRelativeResize="0"/>
          <p:nvPr/>
        </p:nvPicPr>
        <p:blipFill rotWithShape="1">
          <a:blip r:embed="rId14">
            <a:alphaModFix/>
          </a:blip>
          <a:srcRect/>
          <a:stretch/>
        </p:blipFill>
        <p:spPr>
          <a:xfrm>
            <a:off x="0" y="0"/>
            <a:ext cx="12192000" cy="6858000"/>
          </a:xfrm>
          <a:prstGeom prst="rect">
            <a:avLst/>
          </a:prstGeom>
          <a:noFill/>
          <a:ln>
            <a:noFill/>
          </a:ln>
        </p:spPr>
      </p:pic>
      <p:sp>
        <p:nvSpPr>
          <p:cNvPr id="13" name="Google Shape;1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4" name="Google Shape;14;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Trebuchet MS"/>
                <a:ea typeface="Trebuchet MS"/>
                <a:cs typeface="Trebuchet MS"/>
                <a:sym typeface="Trebuchet M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2pPr>
            <a:lvl3pPr marL="1371600" marR="0" lvl="2" indent="-355600" algn="l" rtl="0">
              <a:lnSpc>
                <a:spcPct val="90000"/>
              </a:lnSpc>
              <a:spcBef>
                <a:spcPts val="500"/>
              </a:spcBef>
              <a:spcAft>
                <a:spcPts val="0"/>
              </a:spcAft>
              <a:buClr>
                <a:schemeClr val="accent1"/>
              </a:buClr>
              <a:buSzPts val="2000"/>
              <a:buFont typeface="Arial"/>
              <a:buChar char="•"/>
              <a:defRPr sz="2000" b="1" i="0" u="none" strike="noStrike" cap="none">
                <a:solidFill>
                  <a:schemeClr val="accent1"/>
                </a:solidFill>
                <a:latin typeface="Trebuchet MS"/>
                <a:ea typeface="Trebuchet MS"/>
                <a:cs typeface="Trebuchet MS"/>
                <a:sym typeface="Trebuchet MS"/>
              </a:defRPr>
            </a:lvl3pPr>
            <a:lvl4pPr marL="1828800" marR="0" lvl="3" indent="-342900" algn="l" rtl="0">
              <a:lnSpc>
                <a:spcPct val="90000"/>
              </a:lnSpc>
              <a:spcBef>
                <a:spcPts val="500"/>
              </a:spcBef>
              <a:spcAft>
                <a:spcPts val="0"/>
              </a:spcAft>
              <a:buClr>
                <a:srgbClr val="3F3F3F"/>
              </a:buClr>
              <a:buSzPts val="1800"/>
              <a:buFont typeface="Arial"/>
              <a:buChar char="•"/>
              <a:defRPr sz="1800" b="1" i="0" u="none" strike="noStrike" cap="none">
                <a:solidFill>
                  <a:srgbClr val="3F3F3F"/>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rgbClr val="C22536"/>
              </a:buClr>
              <a:buSzPts val="1800"/>
              <a:buFont typeface="Arial"/>
              <a:buChar char="•"/>
              <a:defRPr sz="1800" b="0" i="1" u="none" strike="noStrike" cap="none">
                <a:solidFill>
                  <a:srgbClr val="C22536"/>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5" name="Google Shape;15;p22"/>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6" name="Google Shape;1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7" name="Google Shape;17;p22"/>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248">
          <p15:clr>
            <a:srgbClr val="F26B43"/>
          </p15:clr>
        </p15:guide>
        <p15:guide id="2" pos="72">
          <p15:clr>
            <a:srgbClr val="F26B43"/>
          </p15:clr>
        </p15:guide>
        <p15:guide id="3" pos="7608">
          <p15:clr>
            <a:srgbClr val="F26B43"/>
          </p15:clr>
        </p15:guide>
        <p15:guide id="4" orient="horz" pos="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pic>
        <p:nvPicPr>
          <p:cNvPr id="96" name="Google Shape;96;gdc52a1b793_1_444"/>
          <p:cNvPicPr preferRelativeResize="0"/>
          <p:nvPr/>
        </p:nvPicPr>
        <p:blipFill rotWithShape="1">
          <a:blip r:embed="rId14">
            <a:alphaModFix/>
          </a:blip>
          <a:srcRect/>
          <a:stretch/>
        </p:blipFill>
        <p:spPr>
          <a:xfrm>
            <a:off x="0" y="0"/>
            <a:ext cx="12192000" cy="6858001"/>
          </a:xfrm>
          <a:prstGeom prst="rect">
            <a:avLst/>
          </a:prstGeom>
          <a:noFill/>
          <a:ln>
            <a:noFill/>
          </a:ln>
        </p:spPr>
      </p:pic>
      <p:sp>
        <p:nvSpPr>
          <p:cNvPr id="97" name="Google Shape;97;gdc52a1b793_1_44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98" name="Google Shape;98;gdc52a1b793_1_44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Trebuchet MS"/>
                <a:ea typeface="Trebuchet MS"/>
                <a:cs typeface="Trebuchet MS"/>
                <a:sym typeface="Trebuchet M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2pPr>
            <a:lvl3pPr marL="1371600" marR="0" lvl="2" indent="-355600" algn="l" rtl="0">
              <a:lnSpc>
                <a:spcPct val="90000"/>
              </a:lnSpc>
              <a:spcBef>
                <a:spcPts val="500"/>
              </a:spcBef>
              <a:spcAft>
                <a:spcPts val="0"/>
              </a:spcAft>
              <a:buClr>
                <a:schemeClr val="accent1"/>
              </a:buClr>
              <a:buSzPts val="2000"/>
              <a:buFont typeface="Arial"/>
              <a:buChar char="•"/>
              <a:defRPr sz="2000" b="1" i="0" u="none" strike="noStrike" cap="none">
                <a:solidFill>
                  <a:schemeClr val="accent1"/>
                </a:solidFill>
                <a:latin typeface="Trebuchet MS"/>
                <a:ea typeface="Trebuchet MS"/>
                <a:cs typeface="Trebuchet MS"/>
                <a:sym typeface="Trebuchet MS"/>
              </a:defRPr>
            </a:lvl3pPr>
            <a:lvl4pPr marL="1828800" marR="0" lvl="3" indent="-342900" algn="l" rtl="0">
              <a:lnSpc>
                <a:spcPct val="90000"/>
              </a:lnSpc>
              <a:spcBef>
                <a:spcPts val="500"/>
              </a:spcBef>
              <a:spcAft>
                <a:spcPts val="0"/>
              </a:spcAft>
              <a:buClr>
                <a:srgbClr val="3F3F3F"/>
              </a:buClr>
              <a:buSzPts val="1800"/>
              <a:buFont typeface="Arial"/>
              <a:buChar char="•"/>
              <a:defRPr sz="1800" b="1" i="0" u="none" strike="noStrike" cap="none">
                <a:solidFill>
                  <a:srgbClr val="3F3F3F"/>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rgbClr val="C22536"/>
              </a:buClr>
              <a:buSzPts val="1800"/>
              <a:buFont typeface="Arial"/>
              <a:buChar char="•"/>
              <a:defRPr sz="1800" b="0" i="1" u="none" strike="noStrike" cap="none">
                <a:solidFill>
                  <a:srgbClr val="C22536"/>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99" name="Google Shape;99;gdc52a1b793_1_444"/>
          <p:cNvSpPr txBox="1">
            <a:spLocks noGrp="1"/>
          </p:cNvSpPr>
          <p:nvPr>
            <p:ph type="dt" idx="10"/>
          </p:nvPr>
        </p:nvSpPr>
        <p:spPr>
          <a:xfrm>
            <a:off x="8610600" y="6311900"/>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00" name="Google Shape;100;gdc52a1b793_1_44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01" name="Google Shape;101;gdc52a1b793_1_444"/>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248">
          <p15:clr>
            <a:srgbClr val="F26B43"/>
          </p15:clr>
        </p15:guide>
        <p15:guide id="2" pos="72">
          <p15:clr>
            <a:srgbClr val="F26B43"/>
          </p15:clr>
        </p15:guide>
        <p15:guide id="3" pos="7608">
          <p15:clr>
            <a:srgbClr val="F26B43"/>
          </p15:clr>
        </p15:guide>
        <p15:guide id="4" orient="horz" pos="7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hyperlink" Target="mailto:amcclure@harrisonburg.k12.va.us" TargetMode="External"/><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hyperlink" Target="mailto:jmaddox@harrisonburg.k12.va.u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2"/>
        <p:cNvGrpSpPr/>
        <p:nvPr/>
      </p:nvGrpSpPr>
      <p:grpSpPr>
        <a:xfrm>
          <a:off x="0" y="0"/>
          <a:ext cx="0" cy="0"/>
          <a:chOff x="0" y="0"/>
          <a:chExt cx="0" cy="0"/>
        </a:xfrm>
      </p:grpSpPr>
      <p:sp>
        <p:nvSpPr>
          <p:cNvPr id="183" name="Google Shape;183;p1"/>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a:t>
            </a:fld>
            <a:endParaRPr/>
          </a:p>
        </p:txBody>
      </p:sp>
      <p:sp>
        <p:nvSpPr>
          <p:cNvPr id="184" name="Google Shape;184;p1"/>
          <p:cNvSpPr txBox="1">
            <a:spLocks noGrp="1"/>
          </p:cNvSpPr>
          <p:nvPr>
            <p:ph type="ctrTitle"/>
          </p:nvPr>
        </p:nvSpPr>
        <p:spPr>
          <a:xfrm>
            <a:off x="1524000" y="2235199"/>
            <a:ext cx="9144000" cy="2387600"/>
          </a:xfrm>
          <a:prstGeom prst="rect">
            <a:avLst/>
          </a:prstGeom>
          <a:solidFill>
            <a:schemeClr val="lt1">
              <a:alpha val="61568"/>
            </a:schemeClr>
          </a:solidFill>
          <a:ln w="79375" cap="rnd" cmpd="sng">
            <a:solidFill>
              <a:srgbClr val="C00000">
                <a:alpha val="77647"/>
              </a:srgbClr>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6000"/>
              <a:buFont typeface="Trebuchet MS"/>
              <a:buNone/>
            </a:pPr>
            <a:r>
              <a:rPr lang="en-US"/>
              <a:t>“Do Words Matter?”</a:t>
            </a:r>
            <a:endParaRPr/>
          </a:p>
        </p:txBody>
      </p:sp>
      <p:sp>
        <p:nvSpPr>
          <p:cNvPr id="185" name="Google Shape;185;p1"/>
          <p:cNvSpPr txBox="1">
            <a:spLocks noGrp="1"/>
          </p:cNvSpPr>
          <p:nvPr>
            <p:ph type="subTitle" idx="1"/>
          </p:nvPr>
        </p:nvSpPr>
        <p:spPr>
          <a:xfrm>
            <a:off x="1445341" y="4714875"/>
            <a:ext cx="9144000" cy="102861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2400"/>
              <a:buNone/>
            </a:pPr>
            <a:r>
              <a:rPr lang="en-US"/>
              <a:t>Jeanine Maddox and Angela McClure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dcf1f11301_0_0"/>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10</a:t>
            </a:fld>
            <a:endParaRPr/>
          </a:p>
        </p:txBody>
      </p:sp>
      <p:sp>
        <p:nvSpPr>
          <p:cNvPr id="250" name="Google Shape;250;gdcf1f11301_0_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Trebuchet MS"/>
              <a:buNone/>
            </a:pPr>
            <a:r>
              <a:rPr lang="en-US"/>
              <a:t>STUDENT GOAL 1: Connect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7b21408693_0_121"/>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11</a:t>
            </a:fld>
            <a:endParaRPr/>
          </a:p>
        </p:txBody>
      </p:sp>
      <p:sp>
        <p:nvSpPr>
          <p:cNvPr id="256" name="Google Shape;256;g7b21408693_0_12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Student Texts/Sources</a:t>
            </a:r>
            <a:endParaRPr/>
          </a:p>
        </p:txBody>
      </p:sp>
      <p:sp>
        <p:nvSpPr>
          <p:cNvPr id="257" name="Google Shape;257;g7b21408693_0_12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ts val="2800"/>
              <a:buChar char="•"/>
            </a:pPr>
            <a:r>
              <a:rPr lang="en-US"/>
              <a:t>District prompt from our textbook led to...</a:t>
            </a:r>
            <a:endParaRPr/>
          </a:p>
          <a:p>
            <a:pPr marL="685800" lvl="1" indent="-228600" algn="l" rtl="0">
              <a:lnSpc>
                <a:spcPct val="90000"/>
              </a:lnSpc>
              <a:spcBef>
                <a:spcPts val="500"/>
              </a:spcBef>
              <a:spcAft>
                <a:spcPts val="0"/>
              </a:spcAft>
              <a:buClr>
                <a:schemeClr val="dk1"/>
              </a:buClr>
              <a:buSzPts val="2400"/>
              <a:buChar char="•"/>
            </a:pPr>
            <a:r>
              <a:rPr lang="en-US"/>
              <a:t>A few textbook unit resources</a:t>
            </a:r>
            <a:endParaRPr/>
          </a:p>
          <a:p>
            <a:pPr marL="685800" lvl="1" indent="-228600" algn="l" rtl="0">
              <a:lnSpc>
                <a:spcPct val="90000"/>
              </a:lnSpc>
              <a:spcBef>
                <a:spcPts val="500"/>
              </a:spcBef>
              <a:spcAft>
                <a:spcPts val="0"/>
              </a:spcAft>
              <a:buClr>
                <a:schemeClr val="dk1"/>
              </a:buClr>
              <a:buSzPts val="2400"/>
              <a:buChar char="•"/>
            </a:pPr>
            <a:r>
              <a:rPr lang="en-US"/>
              <a:t>Online go-to’s (Newsela, Commonlit, TED Talks, NPR podcasts, Poetry Foundation, YouTube) </a:t>
            </a:r>
            <a:endParaRPr/>
          </a:p>
          <a:p>
            <a:pPr marL="228600" lvl="0" indent="-228600" algn="l" rtl="0">
              <a:lnSpc>
                <a:spcPct val="90000"/>
              </a:lnSpc>
              <a:spcBef>
                <a:spcPts val="1000"/>
              </a:spcBef>
              <a:spcAft>
                <a:spcPts val="0"/>
              </a:spcAft>
              <a:buClr>
                <a:schemeClr val="accent1"/>
              </a:buClr>
              <a:buSzPts val="2800"/>
              <a:buChar char="•"/>
            </a:pPr>
            <a:r>
              <a:rPr lang="en-US"/>
              <a:t>Multimodal Genres	</a:t>
            </a:r>
            <a:endParaRPr/>
          </a:p>
          <a:p>
            <a:pPr marL="685800" lvl="1" indent="-266700" algn="l" rtl="0">
              <a:lnSpc>
                <a:spcPct val="90000"/>
              </a:lnSpc>
              <a:spcBef>
                <a:spcPts val="500"/>
              </a:spcBef>
              <a:spcAft>
                <a:spcPts val="0"/>
              </a:spcAft>
              <a:buSzPts val="2400"/>
              <a:buChar char="•"/>
            </a:pPr>
            <a:r>
              <a:rPr lang="en-US"/>
              <a:t>Fiction, nonfiction, speeches, lyrics/poetry, podcasts, and viewables (murals, ads, graffiti, film)</a:t>
            </a:r>
            <a:endParaRPr/>
          </a:p>
          <a:p>
            <a:pPr marL="685800" lvl="1" indent="-266700" algn="l" rtl="0">
              <a:lnSpc>
                <a:spcPct val="90000"/>
              </a:lnSpc>
              <a:spcBef>
                <a:spcPts val="500"/>
              </a:spcBef>
              <a:spcAft>
                <a:spcPts val="0"/>
              </a:spcAft>
              <a:buSzPts val="2400"/>
              <a:buChar char="•"/>
            </a:pPr>
            <a:r>
              <a:rPr lang="en-US"/>
              <a:t>Grade level and independent reading level text options</a:t>
            </a:r>
            <a:endParaRPr/>
          </a:p>
          <a:p>
            <a:pPr marL="228600" lvl="0" indent="-228600" algn="l" rtl="0">
              <a:lnSpc>
                <a:spcPct val="90000"/>
              </a:lnSpc>
              <a:spcBef>
                <a:spcPts val="1000"/>
              </a:spcBef>
              <a:spcAft>
                <a:spcPts val="0"/>
              </a:spcAft>
              <a:buClr>
                <a:schemeClr val="accent1"/>
              </a:buClr>
              <a:buSzPts val="2800"/>
              <a:buChar char="•"/>
            </a:pPr>
            <a:r>
              <a:rPr lang="en-US"/>
              <a:t>Primary Sources</a:t>
            </a:r>
            <a:endParaRPr/>
          </a:p>
          <a:p>
            <a:pPr marL="685800" lvl="1" indent="-228600" algn="l" rtl="0">
              <a:lnSpc>
                <a:spcPct val="90000"/>
              </a:lnSpc>
              <a:spcBef>
                <a:spcPts val="500"/>
              </a:spcBef>
              <a:spcAft>
                <a:spcPts val="0"/>
              </a:spcAft>
              <a:buClr>
                <a:schemeClr val="dk1"/>
              </a:buClr>
              <a:buSzPts val="2400"/>
              <a:buChar char="•"/>
            </a:pPr>
            <a:r>
              <a:rPr lang="en-US"/>
              <a:t>Personal anecdotes and interviews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7b21408693_0_194"/>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12</a:t>
            </a:fld>
            <a:endParaRPr/>
          </a:p>
        </p:txBody>
      </p:sp>
      <p:sp>
        <p:nvSpPr>
          <p:cNvPr id="263" name="Google Shape;263;g7b21408693_0_194"/>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200"/>
              <a:buFont typeface="Trebuchet MS"/>
              <a:buNone/>
            </a:pPr>
            <a:r>
              <a:rPr lang="en-US"/>
              <a:t>SAMPLE PAGE IN CANVAS LMS</a:t>
            </a:r>
            <a:endParaRPr/>
          </a:p>
        </p:txBody>
      </p:sp>
      <p:pic>
        <p:nvPicPr>
          <p:cNvPr id="264" name="Google Shape;264;g7b21408693_0_194" title="Image of a Canvas LMS page that lists source options for the evidence tracker"/>
          <p:cNvPicPr preferRelativeResize="0">
            <a:picLocks noGrp="1"/>
          </p:cNvPicPr>
          <p:nvPr>
            <p:ph type="pic" idx="2"/>
          </p:nvPr>
        </p:nvPicPr>
        <p:blipFill rotWithShape="1">
          <a:blip r:embed="rId3">
            <a:alphaModFix/>
          </a:blip>
          <a:srcRect l="-995" t="15340" r="34984"/>
          <a:stretch/>
        </p:blipFill>
        <p:spPr>
          <a:xfrm>
            <a:off x="5112200" y="1177500"/>
            <a:ext cx="6735900" cy="4503000"/>
          </a:xfrm>
          <a:prstGeom prst="rect">
            <a:avLst/>
          </a:prstGeom>
          <a:noFill/>
          <a:ln w="9525" cap="flat" cmpd="sng">
            <a:solidFill>
              <a:srgbClr val="000000"/>
            </a:solidFill>
            <a:prstDash val="solid"/>
            <a:round/>
            <a:headEnd type="none" w="sm" len="sm"/>
            <a:tailEnd type="none" w="sm" len="sm"/>
          </a:ln>
        </p:spPr>
      </p:pic>
      <p:sp>
        <p:nvSpPr>
          <p:cNvPr id="265" name="Google Shape;265;g7b21408693_0_194"/>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F150D"/>
              </a:buClr>
              <a:buSzPts val="1600"/>
              <a:buNone/>
            </a:pPr>
            <a:r>
              <a:rPr lang="en-US" sz="2400">
                <a:solidFill>
                  <a:srgbClr val="0F150D"/>
                </a:solidFill>
              </a:rPr>
              <a:t>We designed Canvas pages for each genre and text set. These followed the same order as the students’ Evidence Trackers. </a:t>
            </a:r>
            <a:endParaRPr sz="2400"/>
          </a:p>
          <a:p>
            <a:pPr marL="0" lvl="0" indent="0" algn="l" rtl="0">
              <a:lnSpc>
                <a:spcPct val="90000"/>
              </a:lnSpc>
              <a:spcBef>
                <a:spcPts val="1000"/>
              </a:spcBef>
              <a:spcAft>
                <a:spcPts val="0"/>
              </a:spcAft>
              <a:buClr>
                <a:srgbClr val="0F150D"/>
              </a:buClr>
              <a:buSzPts val="1600"/>
              <a:buNone/>
            </a:pPr>
            <a:r>
              <a:rPr lang="en-US" sz="2400">
                <a:solidFill>
                  <a:srgbClr val="0F150D"/>
                </a:solidFill>
              </a:rPr>
              <a:t>Students were required to complete a minimum of one response per genre. </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7b21408693_0_126"/>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13</a:t>
            </a:fld>
            <a:endParaRPr/>
          </a:p>
        </p:txBody>
      </p:sp>
      <p:sp>
        <p:nvSpPr>
          <p:cNvPr id="271" name="Google Shape;271;g7b21408693_0_12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Student Evidence Tracker</a:t>
            </a:r>
            <a:endParaRPr/>
          </a:p>
        </p:txBody>
      </p:sp>
      <p:sp>
        <p:nvSpPr>
          <p:cNvPr id="272" name="Google Shape;272;g7b21408693_0_12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accent1"/>
              </a:buClr>
              <a:buSzPts val="2800"/>
              <a:buChar char="•"/>
            </a:pPr>
            <a:r>
              <a:rPr lang="en-US"/>
              <a:t>Purpose</a:t>
            </a:r>
            <a:endParaRPr/>
          </a:p>
          <a:p>
            <a:pPr marL="685800" lvl="1" indent="-228600" algn="l" rtl="0">
              <a:lnSpc>
                <a:spcPct val="90000"/>
              </a:lnSpc>
              <a:spcBef>
                <a:spcPts val="500"/>
              </a:spcBef>
              <a:spcAft>
                <a:spcPts val="0"/>
              </a:spcAft>
              <a:buClr>
                <a:schemeClr val="dk1"/>
              </a:buClr>
              <a:buSzPts val="2400"/>
              <a:buChar char="•"/>
            </a:pPr>
            <a:r>
              <a:rPr lang="en-US"/>
              <a:t>The evidence tracker is designed to track students’ thinking as they read and build perspectives about words from each source.</a:t>
            </a:r>
            <a:endParaRPr/>
          </a:p>
          <a:p>
            <a:pPr marL="685800" lvl="1" indent="-228600" algn="l" rtl="0">
              <a:lnSpc>
                <a:spcPct val="90000"/>
              </a:lnSpc>
              <a:spcBef>
                <a:spcPts val="500"/>
              </a:spcBef>
              <a:spcAft>
                <a:spcPts val="0"/>
              </a:spcAft>
              <a:buClr>
                <a:schemeClr val="dk1"/>
              </a:buClr>
              <a:buSzPts val="2400"/>
              <a:buChar char="•"/>
            </a:pPr>
            <a:r>
              <a:rPr lang="en-US"/>
              <a:t>The final piece of the Evidence Tracker is to synthesize reasons for and against the power of words. </a:t>
            </a:r>
            <a:endParaRPr/>
          </a:p>
          <a:p>
            <a:pPr marL="228600" lvl="0" indent="-228600" algn="l" rtl="0">
              <a:lnSpc>
                <a:spcPct val="90000"/>
              </a:lnSpc>
              <a:spcBef>
                <a:spcPts val="1000"/>
              </a:spcBef>
              <a:spcAft>
                <a:spcPts val="0"/>
              </a:spcAft>
              <a:buClr>
                <a:schemeClr val="accent1"/>
              </a:buClr>
              <a:buSzPts val="2800"/>
              <a:buChar char="•"/>
            </a:pPr>
            <a:r>
              <a:rPr lang="en-US"/>
              <a:t>Format	</a:t>
            </a:r>
            <a:endParaRPr/>
          </a:p>
          <a:p>
            <a:pPr marL="685800" lvl="1" indent="-228600" algn="l" rtl="0">
              <a:lnSpc>
                <a:spcPct val="90000"/>
              </a:lnSpc>
              <a:spcBef>
                <a:spcPts val="500"/>
              </a:spcBef>
              <a:spcAft>
                <a:spcPts val="0"/>
              </a:spcAft>
              <a:buClr>
                <a:schemeClr val="dk1"/>
              </a:buClr>
              <a:buSzPts val="2400"/>
              <a:buChar char="•"/>
            </a:pPr>
            <a:r>
              <a:rPr lang="en-US"/>
              <a:t>Suggested options: doc, slide, or web-based applications (ex: Pear Deck)</a:t>
            </a:r>
            <a:endParaRPr/>
          </a:p>
          <a:p>
            <a:pPr marL="685800" lvl="1" indent="-228600" algn="l" rtl="0">
              <a:lnSpc>
                <a:spcPct val="90000"/>
              </a:lnSpc>
              <a:spcBef>
                <a:spcPts val="500"/>
              </a:spcBef>
              <a:spcAft>
                <a:spcPts val="0"/>
              </a:spcAft>
              <a:buClr>
                <a:schemeClr val="dk1"/>
              </a:buClr>
              <a:buSzPts val="2400"/>
              <a:buChar char="•"/>
            </a:pPr>
            <a:r>
              <a:rPr lang="en-US"/>
              <a:t>Students record thoughts on each text choice, as well as determine how that text answers the essential question, “Do words matter?”</a:t>
            </a:r>
            <a:endParaRPr/>
          </a:p>
          <a:p>
            <a:pPr marL="228600" lvl="0" indent="-228600" algn="l" rtl="0">
              <a:lnSpc>
                <a:spcPct val="90000"/>
              </a:lnSpc>
              <a:spcBef>
                <a:spcPts val="1000"/>
              </a:spcBef>
              <a:spcAft>
                <a:spcPts val="0"/>
              </a:spcAft>
              <a:buClr>
                <a:schemeClr val="accent1"/>
              </a:buClr>
              <a:buSzPts val="2800"/>
              <a:buChar char="•"/>
            </a:pPr>
            <a:r>
              <a:rPr lang="en-US"/>
              <a:t>Differentiation</a:t>
            </a:r>
            <a:endParaRPr/>
          </a:p>
          <a:p>
            <a:pPr marL="685800" lvl="1" indent="-228600" algn="l" rtl="0">
              <a:lnSpc>
                <a:spcPct val="90000"/>
              </a:lnSpc>
              <a:spcBef>
                <a:spcPts val="500"/>
              </a:spcBef>
              <a:spcAft>
                <a:spcPts val="0"/>
              </a:spcAft>
              <a:buClr>
                <a:schemeClr val="dk1"/>
              </a:buClr>
              <a:buSzPts val="2400"/>
              <a:buChar char="•"/>
            </a:pPr>
            <a:r>
              <a:rPr lang="en-US"/>
              <a:t>Students could use sentence stems for each response.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7b21408693_0_186"/>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14</a:t>
            </a:fld>
            <a:endParaRPr/>
          </a:p>
        </p:txBody>
      </p:sp>
      <p:sp>
        <p:nvSpPr>
          <p:cNvPr id="278" name="Google Shape;278;g7b21408693_0_186"/>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200"/>
              <a:buFont typeface="Trebuchet MS"/>
              <a:buNone/>
            </a:pPr>
            <a:r>
              <a:rPr lang="en-US"/>
              <a:t>EVIDENCE TRACKER SAMPLE SLIDE</a:t>
            </a:r>
            <a:endParaRPr/>
          </a:p>
        </p:txBody>
      </p:sp>
      <p:pic>
        <p:nvPicPr>
          <p:cNvPr id="279" name="Google Shape;279;g7b21408693_0_186" title="Image of a student response in the Evidence Tracker"/>
          <p:cNvPicPr preferRelativeResize="0">
            <a:picLocks noGrp="1"/>
          </p:cNvPicPr>
          <p:nvPr>
            <p:ph type="pic" idx="2"/>
          </p:nvPr>
        </p:nvPicPr>
        <p:blipFill rotWithShape="1">
          <a:blip r:embed="rId3">
            <a:alphaModFix/>
          </a:blip>
          <a:srcRect l="28236" t="26151" r="15599" b="12862"/>
          <a:stretch/>
        </p:blipFill>
        <p:spPr>
          <a:xfrm>
            <a:off x="5422600" y="1457100"/>
            <a:ext cx="6459000" cy="3943800"/>
          </a:xfrm>
          <a:prstGeom prst="rect">
            <a:avLst/>
          </a:prstGeom>
          <a:noFill/>
          <a:ln w="9525" cap="flat" cmpd="sng">
            <a:solidFill>
              <a:srgbClr val="000000"/>
            </a:solidFill>
            <a:prstDash val="solid"/>
            <a:round/>
            <a:headEnd type="none" w="sm" len="sm"/>
            <a:tailEnd type="none" w="sm" len="sm"/>
          </a:ln>
        </p:spPr>
      </p:pic>
      <p:sp>
        <p:nvSpPr>
          <p:cNvPr id="280" name="Google Shape;280;g7b21408693_0_186"/>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F150D"/>
              </a:buClr>
              <a:buSzPts val="1600"/>
              <a:buNone/>
            </a:pPr>
            <a:r>
              <a:rPr lang="en-US" sz="2400">
                <a:solidFill>
                  <a:srgbClr val="0F150D"/>
                </a:solidFill>
              </a:rPr>
              <a:t>This slide shows a student response after listening to a Podcast from the Podcast Canvas page. All of the required elements of the response are present: </a:t>
            </a:r>
            <a:endParaRPr sz="2400">
              <a:solidFill>
                <a:srgbClr val="0F150D"/>
              </a:solidFill>
            </a:endParaRPr>
          </a:p>
          <a:p>
            <a:pPr marL="457200" lvl="0" indent="-381000" algn="l" rtl="0">
              <a:lnSpc>
                <a:spcPct val="90000"/>
              </a:lnSpc>
              <a:spcBef>
                <a:spcPts val="1000"/>
              </a:spcBef>
              <a:spcAft>
                <a:spcPts val="0"/>
              </a:spcAft>
              <a:buClr>
                <a:srgbClr val="0F150D"/>
              </a:buClr>
              <a:buSzPts val="2400"/>
              <a:buChar char="●"/>
            </a:pPr>
            <a:r>
              <a:rPr lang="en-US" sz="2400">
                <a:solidFill>
                  <a:srgbClr val="0F150D"/>
                </a:solidFill>
              </a:rPr>
              <a:t>Podcast title and link</a:t>
            </a:r>
            <a:endParaRPr sz="2400">
              <a:solidFill>
                <a:srgbClr val="0F150D"/>
              </a:solidFill>
            </a:endParaRPr>
          </a:p>
          <a:p>
            <a:pPr marL="457200" lvl="0" indent="-381000" algn="l" rtl="0">
              <a:lnSpc>
                <a:spcPct val="90000"/>
              </a:lnSpc>
              <a:spcBef>
                <a:spcPts val="0"/>
              </a:spcBef>
              <a:spcAft>
                <a:spcPts val="0"/>
              </a:spcAft>
              <a:buClr>
                <a:srgbClr val="0F150D"/>
              </a:buClr>
              <a:buSzPts val="2400"/>
              <a:buChar char="●"/>
            </a:pPr>
            <a:r>
              <a:rPr lang="en-US" sz="2400">
                <a:solidFill>
                  <a:srgbClr val="0F150D"/>
                </a:solidFill>
              </a:rPr>
              <a:t>Summary</a:t>
            </a:r>
            <a:endParaRPr sz="2400">
              <a:solidFill>
                <a:srgbClr val="0F150D"/>
              </a:solidFill>
            </a:endParaRPr>
          </a:p>
          <a:p>
            <a:pPr marL="457200" lvl="0" indent="-381000" algn="l" rtl="0">
              <a:lnSpc>
                <a:spcPct val="90000"/>
              </a:lnSpc>
              <a:spcBef>
                <a:spcPts val="0"/>
              </a:spcBef>
              <a:spcAft>
                <a:spcPts val="0"/>
              </a:spcAft>
              <a:buClr>
                <a:srgbClr val="0F150D"/>
              </a:buClr>
              <a:buSzPts val="2400"/>
              <a:buChar char="●"/>
            </a:pPr>
            <a:r>
              <a:rPr lang="en-US" sz="2400">
                <a:solidFill>
                  <a:srgbClr val="0F150D"/>
                </a:solidFill>
              </a:rPr>
              <a:t>Quotes from the text</a:t>
            </a:r>
            <a:endParaRPr sz="2400">
              <a:solidFill>
                <a:srgbClr val="0F150D"/>
              </a:solidFill>
            </a:endParaRPr>
          </a:p>
          <a:p>
            <a:pPr marL="457200" lvl="0" indent="-381000" algn="l" rtl="0">
              <a:lnSpc>
                <a:spcPct val="90000"/>
              </a:lnSpc>
              <a:spcBef>
                <a:spcPts val="0"/>
              </a:spcBef>
              <a:spcAft>
                <a:spcPts val="0"/>
              </a:spcAft>
              <a:buClr>
                <a:srgbClr val="0F150D"/>
              </a:buClr>
              <a:buSzPts val="2400"/>
              <a:buChar char="●"/>
            </a:pPr>
            <a:r>
              <a:rPr lang="en-US" sz="2400">
                <a:solidFill>
                  <a:srgbClr val="0F150D"/>
                </a:solidFill>
              </a:rPr>
              <a:t>How this text answers the question, “Do words matter?”</a:t>
            </a: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dcf1f11301_0_5"/>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15</a:t>
            </a:fld>
            <a:endParaRPr/>
          </a:p>
        </p:txBody>
      </p:sp>
      <p:sp>
        <p:nvSpPr>
          <p:cNvPr id="286" name="Google Shape;286;gdcf1f11301_0_5"/>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Trebuchet MS"/>
              <a:buNone/>
            </a:pPr>
            <a:r>
              <a:rPr lang="en-US"/>
              <a:t>STUDENT GOAL 2: Develop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7b21408693_0_136"/>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16</a:t>
            </a:fld>
            <a:endParaRPr/>
          </a:p>
        </p:txBody>
      </p:sp>
      <p:sp>
        <p:nvSpPr>
          <p:cNvPr id="292" name="Google Shape;292;g7b21408693_0_13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Digital Interaction</a:t>
            </a:r>
            <a:endParaRPr/>
          </a:p>
        </p:txBody>
      </p:sp>
      <p:sp>
        <p:nvSpPr>
          <p:cNvPr id="293" name="Google Shape;293;g7b21408693_0_13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ts val="2800"/>
              <a:buChar char="•"/>
            </a:pPr>
            <a:r>
              <a:rPr lang="en-US"/>
              <a:t>Goal</a:t>
            </a:r>
            <a:endParaRPr/>
          </a:p>
          <a:p>
            <a:pPr marL="685800" lvl="1" indent="-228600" algn="l" rtl="0">
              <a:lnSpc>
                <a:spcPct val="90000"/>
              </a:lnSpc>
              <a:spcBef>
                <a:spcPts val="500"/>
              </a:spcBef>
              <a:spcAft>
                <a:spcPts val="0"/>
              </a:spcAft>
              <a:buClr>
                <a:schemeClr val="dk1"/>
              </a:buClr>
              <a:buSzPts val="2400"/>
              <a:buChar char="•"/>
            </a:pPr>
            <a:r>
              <a:rPr lang="en-US"/>
              <a:t>Foster student collaboration and communication during education in a virtual setting. </a:t>
            </a:r>
            <a:endParaRPr/>
          </a:p>
          <a:p>
            <a:pPr marL="228600" lvl="0" indent="-228600" algn="l" rtl="0">
              <a:lnSpc>
                <a:spcPct val="90000"/>
              </a:lnSpc>
              <a:spcBef>
                <a:spcPts val="1000"/>
              </a:spcBef>
              <a:spcAft>
                <a:spcPts val="0"/>
              </a:spcAft>
              <a:buClr>
                <a:schemeClr val="accent1"/>
              </a:buClr>
              <a:buSzPts val="2800"/>
              <a:buChar char="•"/>
            </a:pPr>
            <a:r>
              <a:rPr lang="en-US"/>
              <a:t>Methods	</a:t>
            </a:r>
            <a:endParaRPr/>
          </a:p>
          <a:p>
            <a:pPr marL="685800" lvl="1" indent="-228600" algn="l" rtl="0">
              <a:lnSpc>
                <a:spcPct val="90000"/>
              </a:lnSpc>
              <a:spcBef>
                <a:spcPts val="500"/>
              </a:spcBef>
              <a:spcAft>
                <a:spcPts val="0"/>
              </a:spcAft>
              <a:buClr>
                <a:schemeClr val="dk1"/>
              </a:buClr>
              <a:buSzPts val="2400"/>
              <a:buChar char="•"/>
            </a:pPr>
            <a:r>
              <a:rPr lang="en-US"/>
              <a:t>Google Meet chat</a:t>
            </a:r>
            <a:endParaRPr/>
          </a:p>
          <a:p>
            <a:pPr marL="685800" lvl="1" indent="-228600" algn="l" rtl="0">
              <a:lnSpc>
                <a:spcPct val="90000"/>
              </a:lnSpc>
              <a:spcBef>
                <a:spcPts val="500"/>
              </a:spcBef>
              <a:spcAft>
                <a:spcPts val="0"/>
              </a:spcAft>
              <a:buClr>
                <a:schemeClr val="dk1"/>
              </a:buClr>
              <a:buSzPts val="2400"/>
              <a:buChar char="•"/>
            </a:pPr>
            <a:r>
              <a:rPr lang="en-US"/>
              <a:t>Google Meet breakout rooms</a:t>
            </a:r>
            <a:endParaRPr/>
          </a:p>
          <a:p>
            <a:pPr marL="685800" lvl="1" indent="-228600" algn="l" rtl="0">
              <a:lnSpc>
                <a:spcPct val="90000"/>
              </a:lnSpc>
              <a:spcBef>
                <a:spcPts val="500"/>
              </a:spcBef>
              <a:spcAft>
                <a:spcPts val="0"/>
              </a:spcAft>
              <a:buClr>
                <a:schemeClr val="dk1"/>
              </a:buClr>
              <a:buSzPts val="2400"/>
              <a:buChar char="•"/>
            </a:pPr>
            <a:r>
              <a:rPr lang="en-US"/>
              <a:t>Google Forms</a:t>
            </a:r>
            <a:endParaRPr/>
          </a:p>
          <a:p>
            <a:pPr marL="685800" lvl="1" indent="-228600" algn="l" rtl="0">
              <a:lnSpc>
                <a:spcPct val="90000"/>
              </a:lnSpc>
              <a:spcBef>
                <a:spcPts val="500"/>
              </a:spcBef>
              <a:spcAft>
                <a:spcPts val="0"/>
              </a:spcAft>
              <a:buClr>
                <a:schemeClr val="dk1"/>
              </a:buClr>
              <a:buSzPts val="2400"/>
              <a:buChar char="•"/>
            </a:pPr>
            <a:r>
              <a:rPr lang="en-US"/>
              <a:t>Google Jamboard</a:t>
            </a:r>
            <a:endParaRPr/>
          </a:p>
          <a:p>
            <a:pPr marL="685800" lvl="1" indent="-228600" algn="l" rtl="0">
              <a:lnSpc>
                <a:spcPct val="90000"/>
              </a:lnSpc>
              <a:spcBef>
                <a:spcPts val="500"/>
              </a:spcBef>
              <a:spcAft>
                <a:spcPts val="0"/>
              </a:spcAft>
              <a:buClr>
                <a:schemeClr val="dk1"/>
              </a:buClr>
              <a:buSzPts val="2400"/>
              <a:buChar char="•"/>
            </a:pPr>
            <a:r>
              <a:rPr lang="en-US"/>
              <a:t>Padlet</a:t>
            </a:r>
            <a:endParaRPr/>
          </a:p>
          <a:p>
            <a:pPr marL="685800" lvl="1" indent="-228600" algn="l" rtl="0">
              <a:lnSpc>
                <a:spcPct val="90000"/>
              </a:lnSpc>
              <a:spcBef>
                <a:spcPts val="500"/>
              </a:spcBef>
              <a:spcAft>
                <a:spcPts val="0"/>
              </a:spcAft>
              <a:buClr>
                <a:schemeClr val="dk1"/>
              </a:buClr>
              <a:buSzPts val="2400"/>
              <a:buChar char="•"/>
            </a:pPr>
            <a:r>
              <a:rPr lang="en-US"/>
              <a:t>Shared documents</a:t>
            </a:r>
            <a:endParaRPr/>
          </a:p>
          <a:p>
            <a:pPr marL="0" lvl="0" indent="0" algn="l" rtl="0">
              <a:lnSpc>
                <a:spcPct val="90000"/>
              </a:lnSpc>
              <a:spcBef>
                <a:spcPts val="500"/>
              </a:spcBef>
              <a:spcAft>
                <a:spcPts val="0"/>
              </a:spcAft>
              <a:buSzPts val="1800"/>
              <a:buNone/>
            </a:pPr>
            <a:endParaRPr/>
          </a:p>
          <a:p>
            <a:pPr marL="0" lvl="0" indent="0" algn="l" rtl="0">
              <a:lnSpc>
                <a:spcPct val="90000"/>
              </a:lnSpc>
              <a:spcBef>
                <a:spcPts val="1000"/>
              </a:spcBef>
              <a:spcAft>
                <a:spcPts val="0"/>
              </a:spcAft>
              <a:buSzPts val="18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7b21408693_0_170"/>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17</a:t>
            </a:fld>
            <a:endParaRPr/>
          </a:p>
        </p:txBody>
      </p:sp>
      <p:sp>
        <p:nvSpPr>
          <p:cNvPr id="299" name="Google Shape;299;g7b21408693_0_170"/>
          <p:cNvSpPr txBox="1">
            <a:spLocks noGrp="1"/>
          </p:cNvSpPr>
          <p:nvPr>
            <p:ph type="title"/>
          </p:nvPr>
        </p:nvSpPr>
        <p:spPr>
          <a:xfrm>
            <a:off x="763663" y="269525"/>
            <a:ext cx="3932100"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200"/>
              <a:buFont typeface="Trebuchet MS"/>
              <a:buNone/>
            </a:pPr>
            <a:r>
              <a:rPr lang="en-US"/>
              <a:t>DIGITAL INTERACTION EXAMPLE 1</a:t>
            </a:r>
            <a:endParaRPr/>
          </a:p>
        </p:txBody>
      </p:sp>
      <p:pic>
        <p:nvPicPr>
          <p:cNvPr id="300" name="Google Shape;300;g7b21408693_0_170" title="Image of Student Responses on a Padlet"/>
          <p:cNvPicPr preferRelativeResize="0">
            <a:picLocks noGrp="1"/>
          </p:cNvPicPr>
          <p:nvPr>
            <p:ph type="pic" idx="2"/>
          </p:nvPr>
        </p:nvPicPr>
        <p:blipFill rotWithShape="1">
          <a:blip r:embed="rId3">
            <a:alphaModFix/>
          </a:blip>
          <a:srcRect l="2940" t="16070" r="16048" b="5723"/>
          <a:stretch/>
        </p:blipFill>
        <p:spPr>
          <a:xfrm>
            <a:off x="4898884" y="1608100"/>
            <a:ext cx="7022700" cy="3811500"/>
          </a:xfrm>
          <a:prstGeom prst="rect">
            <a:avLst/>
          </a:prstGeom>
          <a:noFill/>
          <a:ln w="9525" cap="flat" cmpd="sng">
            <a:solidFill>
              <a:srgbClr val="000000"/>
            </a:solidFill>
            <a:prstDash val="solid"/>
            <a:round/>
            <a:headEnd type="none" w="sm" len="sm"/>
            <a:tailEnd type="none" w="sm" len="sm"/>
          </a:ln>
        </p:spPr>
      </p:pic>
      <p:sp>
        <p:nvSpPr>
          <p:cNvPr id="301" name="Google Shape;301;g7b21408693_0_170"/>
          <p:cNvSpPr txBox="1">
            <a:spLocks noGrp="1"/>
          </p:cNvSpPr>
          <p:nvPr>
            <p:ph type="body" idx="1"/>
          </p:nvPr>
        </p:nvSpPr>
        <p:spPr>
          <a:xfrm>
            <a:off x="694813" y="2028400"/>
            <a:ext cx="3932100" cy="3811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F150D"/>
              </a:buClr>
              <a:buSzPts val="1600"/>
              <a:buNone/>
            </a:pPr>
            <a:r>
              <a:rPr lang="en-US" sz="2400">
                <a:solidFill>
                  <a:srgbClr val="0F150D"/>
                </a:solidFill>
              </a:rPr>
              <a:t>This Padlet exemplifies how students interacted digitally through different applications.</a:t>
            </a:r>
            <a:endParaRPr sz="2400"/>
          </a:p>
          <a:p>
            <a:pPr marL="0" lvl="0" indent="0" algn="l" rtl="0">
              <a:lnSpc>
                <a:spcPct val="90000"/>
              </a:lnSpc>
              <a:spcBef>
                <a:spcPts val="1000"/>
              </a:spcBef>
              <a:spcAft>
                <a:spcPts val="0"/>
              </a:spcAft>
              <a:buClr>
                <a:srgbClr val="0F150D"/>
              </a:buClr>
              <a:buSzPts val="1600"/>
              <a:buNone/>
            </a:pPr>
            <a:r>
              <a:rPr lang="en-US" sz="2400">
                <a:solidFill>
                  <a:srgbClr val="0F150D"/>
                </a:solidFill>
              </a:rPr>
              <a:t>Students wrote their own responses and then could read, react, or respond to their peers’ posts.</a:t>
            </a:r>
            <a:endParaRPr sz="2400"/>
          </a:p>
          <a:p>
            <a:pPr marL="0" lvl="0" indent="0" algn="l" rtl="0">
              <a:lnSpc>
                <a:spcPct val="90000"/>
              </a:lnSpc>
              <a:spcBef>
                <a:spcPts val="1000"/>
              </a:spcBef>
              <a:spcAft>
                <a:spcPts val="0"/>
              </a:spcAft>
              <a:buClr>
                <a:srgbClr val="0F150D"/>
              </a:buClr>
              <a:buSzPts val="16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dc52a1b793_1_342"/>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18</a:t>
            </a:fld>
            <a:endParaRPr/>
          </a:p>
        </p:txBody>
      </p:sp>
      <p:sp>
        <p:nvSpPr>
          <p:cNvPr id="307" name="Google Shape;307;gdc52a1b793_1_342"/>
          <p:cNvSpPr txBox="1">
            <a:spLocks noGrp="1"/>
          </p:cNvSpPr>
          <p:nvPr>
            <p:ph type="title"/>
          </p:nvPr>
        </p:nvSpPr>
        <p:spPr>
          <a:xfrm>
            <a:off x="694813" y="239700"/>
            <a:ext cx="3932100"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200"/>
              <a:buFont typeface="Trebuchet MS"/>
              <a:buNone/>
            </a:pPr>
            <a:r>
              <a:rPr lang="en-US"/>
              <a:t>DIGITAL INTERACTION EXAMPLE 2</a:t>
            </a:r>
            <a:endParaRPr/>
          </a:p>
        </p:txBody>
      </p:sp>
      <p:sp>
        <p:nvSpPr>
          <p:cNvPr id="308" name="Google Shape;308;gdc52a1b793_1_342"/>
          <p:cNvSpPr txBox="1">
            <a:spLocks noGrp="1"/>
          </p:cNvSpPr>
          <p:nvPr>
            <p:ph type="body" idx="1"/>
          </p:nvPr>
        </p:nvSpPr>
        <p:spPr>
          <a:xfrm>
            <a:off x="694813" y="2028400"/>
            <a:ext cx="3932100" cy="38115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0F150D"/>
              </a:buClr>
              <a:buSzPts val="1600"/>
              <a:buNone/>
            </a:pPr>
            <a:r>
              <a:rPr lang="en-US" sz="2400">
                <a:solidFill>
                  <a:srgbClr val="0F150D"/>
                </a:solidFill>
              </a:rPr>
              <a:t>This is an interactive Jamboard that shared students’ choice and voice.</a:t>
            </a:r>
            <a:endParaRPr sz="2400"/>
          </a:p>
          <a:p>
            <a:pPr marL="0" lvl="0" indent="0" algn="l" rtl="0">
              <a:lnSpc>
                <a:spcPct val="90000"/>
              </a:lnSpc>
              <a:spcBef>
                <a:spcPts val="1000"/>
              </a:spcBef>
              <a:spcAft>
                <a:spcPts val="0"/>
              </a:spcAft>
              <a:buClr>
                <a:srgbClr val="0F150D"/>
              </a:buClr>
              <a:buSzPts val="1600"/>
              <a:buNone/>
            </a:pPr>
            <a:r>
              <a:rPr lang="en-US" sz="2400">
                <a:solidFill>
                  <a:srgbClr val="0F150D"/>
                </a:solidFill>
              </a:rPr>
              <a:t>Students chose a poem to read and then added images to the Jamboard. Then, each student explained the connection between the poem and the image.</a:t>
            </a:r>
            <a:endParaRPr/>
          </a:p>
        </p:txBody>
      </p:sp>
      <p:pic>
        <p:nvPicPr>
          <p:cNvPr id="309" name="Google Shape;309;gdc52a1b793_1_342" descr="Students added images to a Jamboard to create a collage of images associated with poems and lyrics." title="Image of student-created poetry collage"/>
          <p:cNvPicPr preferRelativeResize="0"/>
          <p:nvPr/>
        </p:nvPicPr>
        <p:blipFill rotWithShape="1">
          <a:blip r:embed="rId3">
            <a:alphaModFix/>
          </a:blip>
          <a:srcRect/>
          <a:stretch/>
        </p:blipFill>
        <p:spPr>
          <a:xfrm>
            <a:off x="4994625" y="1370575"/>
            <a:ext cx="7037551" cy="3990524"/>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dc52a1b793_1_0"/>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19</a:t>
            </a:fld>
            <a:endParaRPr/>
          </a:p>
        </p:txBody>
      </p:sp>
      <p:sp>
        <p:nvSpPr>
          <p:cNvPr id="315" name="Google Shape;315;gdc52a1b793_1_0"/>
          <p:cNvSpPr txBox="1">
            <a:spLocks noGrp="1"/>
          </p:cNvSpPr>
          <p:nvPr>
            <p:ph type="title"/>
          </p:nvPr>
        </p:nvSpPr>
        <p:spPr>
          <a:xfrm>
            <a:off x="694813" y="220150"/>
            <a:ext cx="3932100"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200"/>
              <a:buFont typeface="Trebuchet MS"/>
              <a:buNone/>
            </a:pPr>
            <a:r>
              <a:rPr lang="en-US"/>
              <a:t>SYNTHESIS EXAMPLE</a:t>
            </a:r>
            <a:endParaRPr/>
          </a:p>
        </p:txBody>
      </p:sp>
      <p:pic>
        <p:nvPicPr>
          <p:cNvPr id="316" name="Google Shape;316;gdc52a1b793_1_0" descr="This is the last slide or section of a student's evidence tracker.  " title="Image of the t-chart synthesis"/>
          <p:cNvPicPr preferRelativeResize="0">
            <a:picLocks noGrp="1"/>
          </p:cNvPicPr>
          <p:nvPr>
            <p:ph type="pic" idx="2"/>
          </p:nvPr>
        </p:nvPicPr>
        <p:blipFill rotWithShape="1">
          <a:blip r:embed="rId3">
            <a:alphaModFix/>
          </a:blip>
          <a:srcRect t="1539" b="1549"/>
          <a:stretch/>
        </p:blipFill>
        <p:spPr>
          <a:xfrm>
            <a:off x="4898884" y="1608100"/>
            <a:ext cx="7022700" cy="3811500"/>
          </a:xfrm>
          <a:prstGeom prst="rect">
            <a:avLst/>
          </a:prstGeom>
          <a:noFill/>
          <a:ln w="9525" cap="flat" cmpd="sng">
            <a:solidFill>
              <a:srgbClr val="000000"/>
            </a:solidFill>
            <a:prstDash val="solid"/>
            <a:round/>
            <a:headEnd type="none" w="sm" len="sm"/>
            <a:tailEnd type="none" w="sm" len="sm"/>
          </a:ln>
        </p:spPr>
      </p:pic>
      <p:sp>
        <p:nvSpPr>
          <p:cNvPr id="317" name="Google Shape;317;gdc52a1b793_1_0"/>
          <p:cNvSpPr txBox="1">
            <a:spLocks noGrp="1"/>
          </p:cNvSpPr>
          <p:nvPr>
            <p:ph type="body" idx="1"/>
          </p:nvPr>
        </p:nvSpPr>
        <p:spPr>
          <a:xfrm>
            <a:off x="694813" y="2028400"/>
            <a:ext cx="3932100" cy="3811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F150D"/>
              </a:buClr>
              <a:buSzPts val="1600"/>
              <a:buNone/>
            </a:pPr>
            <a:r>
              <a:rPr lang="en-US" sz="2400">
                <a:solidFill>
                  <a:srgbClr val="0F150D"/>
                </a:solidFill>
              </a:rPr>
              <a:t>Students completed a T-Chart that listed reasons words do and don’t matter, based on their Evidence Tracker responses.</a:t>
            </a:r>
            <a:endParaRPr sz="2400"/>
          </a:p>
          <a:p>
            <a:pPr marL="0" lvl="0" indent="0" algn="l" rtl="0">
              <a:lnSpc>
                <a:spcPct val="90000"/>
              </a:lnSpc>
              <a:spcBef>
                <a:spcPts val="1000"/>
              </a:spcBef>
              <a:spcAft>
                <a:spcPts val="0"/>
              </a:spcAft>
              <a:buClr>
                <a:srgbClr val="0F150D"/>
              </a:buClr>
              <a:buSzPts val="1600"/>
              <a:buNone/>
            </a:pPr>
            <a:r>
              <a:rPr lang="en-US" sz="2400">
                <a:solidFill>
                  <a:srgbClr val="0F150D"/>
                </a:solidFill>
              </a:rPr>
              <a:t>Students then crafted thesis statements after selecting the strongest reasons from one side.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dcf87fcf6e_1_15"/>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2</a:t>
            </a:fld>
            <a:endParaRPr/>
          </a:p>
        </p:txBody>
      </p:sp>
      <p:sp>
        <p:nvSpPr>
          <p:cNvPr id="191" name="Google Shape;191;gdcf87fcf6e_1_15"/>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Trebuchet MS"/>
              <a:buNone/>
            </a:pPr>
            <a:r>
              <a:rPr lang="en-US"/>
              <a:t>INTRODUCTIONS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dcf1f11301_0_10"/>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20</a:t>
            </a:fld>
            <a:endParaRPr/>
          </a:p>
        </p:txBody>
      </p:sp>
      <p:sp>
        <p:nvSpPr>
          <p:cNvPr id="323" name="Google Shape;323;gdcf1f11301_0_1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Trebuchet MS"/>
              <a:buNone/>
            </a:pPr>
            <a:r>
              <a:rPr lang="en-US"/>
              <a:t>STUDENT GOAL 3: Write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g7b21408693_0_131"/>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21</a:t>
            </a:fld>
            <a:endParaRPr/>
          </a:p>
        </p:txBody>
      </p:sp>
      <p:sp>
        <p:nvSpPr>
          <p:cNvPr id="329" name="Google Shape;329;g7b21408693_0_13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Writing Process</a:t>
            </a:r>
            <a:endParaRPr/>
          </a:p>
        </p:txBody>
      </p:sp>
      <p:sp>
        <p:nvSpPr>
          <p:cNvPr id="330" name="Google Shape;330;g7b21408693_0_13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ts val="2800"/>
              <a:buChar char="•"/>
            </a:pPr>
            <a:r>
              <a:rPr lang="en-US"/>
              <a:t>Thesis Statement</a:t>
            </a:r>
            <a:endParaRPr/>
          </a:p>
          <a:p>
            <a:pPr marL="685800" lvl="1" indent="-228600" algn="l" rtl="0">
              <a:lnSpc>
                <a:spcPct val="90000"/>
              </a:lnSpc>
              <a:spcBef>
                <a:spcPts val="500"/>
              </a:spcBef>
              <a:spcAft>
                <a:spcPts val="0"/>
              </a:spcAft>
              <a:buClr>
                <a:schemeClr val="dk1"/>
              </a:buClr>
              <a:buSzPts val="2400"/>
              <a:buChar char="•"/>
            </a:pPr>
            <a:r>
              <a:rPr lang="en-US"/>
              <a:t>Students review their synthesis from the T-Chart, choose a side, and craft a thesis statement using their most persuasive reasons.</a:t>
            </a:r>
            <a:endParaRPr/>
          </a:p>
          <a:p>
            <a:pPr marL="228600" lvl="0" indent="-228600" algn="l" rtl="0">
              <a:lnSpc>
                <a:spcPct val="90000"/>
              </a:lnSpc>
              <a:spcBef>
                <a:spcPts val="1000"/>
              </a:spcBef>
              <a:spcAft>
                <a:spcPts val="0"/>
              </a:spcAft>
              <a:buClr>
                <a:schemeClr val="accent1"/>
              </a:buClr>
              <a:buSzPts val="2800"/>
              <a:buChar char="•"/>
            </a:pPr>
            <a:r>
              <a:rPr lang="en-US"/>
              <a:t>Graphic Organizer	</a:t>
            </a:r>
            <a:endParaRPr/>
          </a:p>
          <a:p>
            <a:pPr marL="685800" lvl="1" indent="-228600" algn="l" rtl="0">
              <a:lnSpc>
                <a:spcPct val="90000"/>
              </a:lnSpc>
              <a:spcBef>
                <a:spcPts val="500"/>
              </a:spcBef>
              <a:spcAft>
                <a:spcPts val="0"/>
              </a:spcAft>
              <a:buClr>
                <a:schemeClr val="dk1"/>
              </a:buClr>
              <a:buSzPts val="2400"/>
              <a:buChar char="•"/>
            </a:pPr>
            <a:r>
              <a:rPr lang="en-US"/>
              <a:t>Students build arguments by selecting evidence from their Evidence Trackers.</a:t>
            </a:r>
            <a:endParaRPr/>
          </a:p>
          <a:p>
            <a:pPr marL="228600" lvl="0" indent="-228600" algn="l" rtl="0">
              <a:lnSpc>
                <a:spcPct val="90000"/>
              </a:lnSpc>
              <a:spcBef>
                <a:spcPts val="1000"/>
              </a:spcBef>
              <a:spcAft>
                <a:spcPts val="0"/>
              </a:spcAft>
              <a:buClr>
                <a:schemeClr val="accent1"/>
              </a:buClr>
              <a:buSzPts val="2800"/>
              <a:buChar char="•"/>
            </a:pPr>
            <a:r>
              <a:rPr lang="en-US"/>
              <a:t>Counterclaim and Rebuttal </a:t>
            </a:r>
            <a:endParaRPr/>
          </a:p>
          <a:p>
            <a:pPr marL="685800" lvl="1" indent="-228600" algn="l" rtl="0">
              <a:lnSpc>
                <a:spcPct val="90000"/>
              </a:lnSpc>
              <a:spcBef>
                <a:spcPts val="500"/>
              </a:spcBef>
              <a:spcAft>
                <a:spcPts val="0"/>
              </a:spcAft>
              <a:buClr>
                <a:schemeClr val="dk1"/>
              </a:buClr>
              <a:buSzPts val="2400"/>
              <a:buChar char="•"/>
            </a:pPr>
            <a:r>
              <a:rPr lang="en-US"/>
              <a:t>Students acknowledge other viewpoints.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g7b21408693_0_178"/>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22</a:t>
            </a:fld>
            <a:endParaRPr/>
          </a:p>
        </p:txBody>
      </p:sp>
      <p:sp>
        <p:nvSpPr>
          <p:cNvPr id="336" name="Google Shape;336;g7b21408693_0_178"/>
          <p:cNvSpPr txBox="1">
            <a:spLocks noGrp="1"/>
          </p:cNvSpPr>
          <p:nvPr>
            <p:ph type="title"/>
          </p:nvPr>
        </p:nvSpPr>
        <p:spPr>
          <a:xfrm>
            <a:off x="1019538" y="457200"/>
            <a:ext cx="3932100"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200"/>
              <a:buFont typeface="Trebuchet MS"/>
              <a:buNone/>
            </a:pPr>
            <a:r>
              <a:rPr lang="en-US"/>
              <a:t>GRAPHIC ORGANIZER EXAMPLE</a:t>
            </a:r>
            <a:endParaRPr/>
          </a:p>
        </p:txBody>
      </p:sp>
      <p:pic>
        <p:nvPicPr>
          <p:cNvPr id="337" name="Google Shape;337;g7b21408693_0_178" title="Image of the persuasive essay graphic organizer"/>
          <p:cNvPicPr preferRelativeResize="0">
            <a:picLocks noGrp="1"/>
          </p:cNvPicPr>
          <p:nvPr>
            <p:ph type="pic" idx="2"/>
          </p:nvPr>
        </p:nvPicPr>
        <p:blipFill rotWithShape="1">
          <a:blip r:embed="rId3">
            <a:alphaModFix/>
          </a:blip>
          <a:srcRect l="2270" t="-719" r="1914" b="720"/>
          <a:stretch/>
        </p:blipFill>
        <p:spPr>
          <a:xfrm>
            <a:off x="6476475" y="524700"/>
            <a:ext cx="4130100" cy="5808600"/>
          </a:xfrm>
          <a:prstGeom prst="rect">
            <a:avLst/>
          </a:prstGeom>
          <a:noFill/>
          <a:ln w="9525" cap="flat" cmpd="sng">
            <a:solidFill>
              <a:srgbClr val="000000"/>
            </a:solidFill>
            <a:prstDash val="solid"/>
            <a:round/>
            <a:headEnd type="none" w="sm" len="sm"/>
            <a:tailEnd type="none" w="sm" len="sm"/>
          </a:ln>
        </p:spPr>
      </p:pic>
      <p:sp>
        <p:nvSpPr>
          <p:cNvPr id="338" name="Google Shape;338;g7b21408693_0_178"/>
          <p:cNvSpPr txBox="1">
            <a:spLocks noGrp="1"/>
          </p:cNvSpPr>
          <p:nvPr>
            <p:ph type="body" idx="1"/>
          </p:nvPr>
        </p:nvSpPr>
        <p:spPr>
          <a:xfrm>
            <a:off x="1019551" y="2057400"/>
            <a:ext cx="4219200" cy="38115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rgbClr val="0F150D"/>
              </a:buClr>
              <a:buSzPts val="1730"/>
              <a:buNone/>
            </a:pPr>
            <a:r>
              <a:rPr lang="en-US" sz="2400">
                <a:solidFill>
                  <a:srgbClr val="0F150D"/>
                </a:solidFill>
              </a:rPr>
              <a:t>We designed this graphic organizer to use with all essay writing, so our students were already familiar with it.</a:t>
            </a:r>
            <a:endParaRPr sz="2400"/>
          </a:p>
          <a:p>
            <a:pPr marL="0" lvl="0" indent="0" algn="l" rtl="0">
              <a:lnSpc>
                <a:spcPct val="90000"/>
              </a:lnSpc>
              <a:spcBef>
                <a:spcPts val="1000"/>
              </a:spcBef>
              <a:spcAft>
                <a:spcPts val="0"/>
              </a:spcAft>
              <a:buClr>
                <a:srgbClr val="0F150D"/>
              </a:buClr>
              <a:buSzPts val="1730"/>
              <a:buNone/>
            </a:pPr>
            <a:r>
              <a:rPr lang="en-US" sz="2400">
                <a:solidFill>
                  <a:srgbClr val="0F150D"/>
                </a:solidFill>
              </a:rPr>
              <a:t>This year, we used this graphic organizer in place of formal outlines. </a:t>
            </a:r>
            <a:endParaRPr sz="2400">
              <a:solidFill>
                <a:srgbClr val="0F150D"/>
              </a:solidFill>
            </a:endParaRPr>
          </a:p>
          <a:p>
            <a:pPr marL="0" lvl="0" indent="0" algn="l" rtl="0">
              <a:lnSpc>
                <a:spcPct val="90000"/>
              </a:lnSpc>
              <a:spcBef>
                <a:spcPts val="1000"/>
              </a:spcBef>
              <a:spcAft>
                <a:spcPts val="0"/>
              </a:spcAft>
              <a:buClr>
                <a:srgbClr val="0F150D"/>
              </a:buClr>
              <a:buSzPts val="1730"/>
              <a:buNone/>
            </a:pPr>
            <a:r>
              <a:rPr lang="en-US" sz="2400">
                <a:solidFill>
                  <a:srgbClr val="0F150D"/>
                </a:solidFill>
              </a:rPr>
              <a:t>Students organized text evidence to support their reasons. Then they planned their introductions and conclusions.</a:t>
            </a:r>
            <a:r>
              <a:rPr lang="en-US">
                <a:solidFill>
                  <a:srgbClr val="0F150D"/>
                </a:solidFill>
              </a:rPr>
              <a: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7b21408693_0_92"/>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23</a:t>
            </a:fld>
            <a:endParaRPr/>
          </a:p>
        </p:txBody>
      </p:sp>
      <p:sp>
        <p:nvSpPr>
          <p:cNvPr id="344" name="Google Shape;344;g7b21408693_0_92"/>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Trebuchet MS"/>
              <a:buNone/>
            </a:pPr>
            <a:r>
              <a:rPr lang="en-US"/>
              <a:t>PRESENTATION OBJECTIVE 2</a:t>
            </a:r>
            <a:endParaRPr/>
          </a:p>
        </p:txBody>
      </p:sp>
      <p:sp>
        <p:nvSpPr>
          <p:cNvPr id="345" name="Google Shape;345;g7b21408693_0_92"/>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r>
              <a:rPr lang="en-US"/>
              <a:t>Understand how to use formative and summative assessment tools to measure student growth within the unit.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g7b21408693_0_149"/>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24</a:t>
            </a:fld>
            <a:endParaRPr/>
          </a:p>
        </p:txBody>
      </p:sp>
      <p:sp>
        <p:nvSpPr>
          <p:cNvPr id="351" name="Google Shape;351;g7b21408693_0_14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Formative Feedback</a:t>
            </a:r>
            <a:endParaRPr/>
          </a:p>
        </p:txBody>
      </p:sp>
      <p:sp>
        <p:nvSpPr>
          <p:cNvPr id="352" name="Google Shape;352;g7b21408693_0_14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ts val="2800"/>
              <a:buChar char="•"/>
            </a:pPr>
            <a:r>
              <a:rPr lang="en-US"/>
              <a:t>Evidence Tracker</a:t>
            </a:r>
            <a:endParaRPr/>
          </a:p>
          <a:p>
            <a:pPr marL="685800" lvl="1" indent="-228600" algn="l" rtl="0">
              <a:lnSpc>
                <a:spcPct val="90000"/>
              </a:lnSpc>
              <a:spcBef>
                <a:spcPts val="500"/>
              </a:spcBef>
              <a:spcAft>
                <a:spcPts val="0"/>
              </a:spcAft>
              <a:buClr>
                <a:schemeClr val="dk1"/>
              </a:buClr>
              <a:buSzPts val="2400"/>
              <a:buChar char="•"/>
            </a:pPr>
            <a:r>
              <a:rPr lang="en-US"/>
              <a:t>Teachers write comments on student entries, providing formative feedback that encourages deeper connections.</a:t>
            </a:r>
            <a:endParaRPr/>
          </a:p>
          <a:p>
            <a:pPr marL="228600" lvl="0" indent="-228600" algn="l" rtl="0">
              <a:lnSpc>
                <a:spcPct val="90000"/>
              </a:lnSpc>
              <a:spcBef>
                <a:spcPts val="1000"/>
              </a:spcBef>
              <a:spcAft>
                <a:spcPts val="0"/>
              </a:spcAft>
              <a:buClr>
                <a:schemeClr val="accent1"/>
              </a:buClr>
              <a:buSzPts val="2800"/>
              <a:buChar char="•"/>
            </a:pPr>
            <a:r>
              <a:rPr lang="en-US"/>
              <a:t>Informal Conferencing	</a:t>
            </a:r>
            <a:endParaRPr/>
          </a:p>
          <a:p>
            <a:pPr marL="685800" lvl="1" indent="-228600" algn="l" rtl="0">
              <a:lnSpc>
                <a:spcPct val="90000"/>
              </a:lnSpc>
              <a:spcBef>
                <a:spcPts val="500"/>
              </a:spcBef>
              <a:spcAft>
                <a:spcPts val="0"/>
              </a:spcAft>
              <a:buClr>
                <a:schemeClr val="dk1"/>
              </a:buClr>
              <a:buSzPts val="2400"/>
              <a:buChar char="•"/>
            </a:pPr>
            <a:r>
              <a:rPr lang="en-US"/>
              <a:t>Students talk with teachers in class, in breakout rooms, during tutorial (study hall), or during office hours for additional support.</a:t>
            </a:r>
            <a:endParaRPr/>
          </a:p>
          <a:p>
            <a:pPr marL="457200" lvl="0" indent="0" algn="l" rtl="0">
              <a:lnSpc>
                <a:spcPct val="90000"/>
              </a:lnSpc>
              <a:spcBef>
                <a:spcPts val="1000"/>
              </a:spcBef>
              <a:spcAft>
                <a:spcPts val="0"/>
              </a:spcAft>
              <a:buSzPts val="1800"/>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7b21408693_0_208"/>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25</a:t>
            </a:fld>
            <a:endParaRPr/>
          </a:p>
        </p:txBody>
      </p:sp>
      <p:sp>
        <p:nvSpPr>
          <p:cNvPr id="358" name="Google Shape;358;g7b21408693_0_208"/>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200"/>
              <a:buFont typeface="Trebuchet MS"/>
              <a:buNone/>
            </a:pPr>
            <a:r>
              <a:rPr lang="en-US"/>
              <a:t>FORMATIVE FEEDBACK EXAMPLE</a:t>
            </a:r>
            <a:endParaRPr/>
          </a:p>
        </p:txBody>
      </p:sp>
      <p:sp>
        <p:nvSpPr>
          <p:cNvPr id="359" name="Google Shape;359;g7b21408693_0_208"/>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F150D"/>
              </a:buClr>
              <a:buSzPts val="1600"/>
              <a:buNone/>
            </a:pPr>
            <a:r>
              <a:rPr lang="en-US" sz="2400">
                <a:solidFill>
                  <a:srgbClr val="0F150D"/>
                </a:solidFill>
              </a:rPr>
              <a:t>Teachers wrote comments on student Evidence Tracker slides, suggesting revision for completion, encouraging other viewpoints, and pushing for deeper connections.</a:t>
            </a:r>
            <a:endParaRPr sz="2400"/>
          </a:p>
          <a:p>
            <a:pPr marL="0" lvl="0" indent="0" algn="l" rtl="0">
              <a:lnSpc>
                <a:spcPct val="90000"/>
              </a:lnSpc>
              <a:spcBef>
                <a:spcPts val="1000"/>
              </a:spcBef>
              <a:spcAft>
                <a:spcPts val="0"/>
              </a:spcAft>
              <a:buClr>
                <a:srgbClr val="0F150D"/>
              </a:buClr>
              <a:buSzPts val="1600"/>
              <a:buNone/>
            </a:pPr>
            <a:r>
              <a:rPr lang="en-US" sz="2400">
                <a:solidFill>
                  <a:schemeClr val="dk1"/>
                </a:solidFill>
              </a:rPr>
              <a:t>Students read feedback and frequently added to responses.</a:t>
            </a:r>
            <a:endParaRPr sz="2400">
              <a:solidFill>
                <a:schemeClr val="dk1"/>
              </a:solidFill>
            </a:endParaRPr>
          </a:p>
          <a:p>
            <a:pPr marL="0" lvl="0" indent="0" algn="l" rtl="0">
              <a:lnSpc>
                <a:spcPct val="90000"/>
              </a:lnSpc>
              <a:spcBef>
                <a:spcPts val="1000"/>
              </a:spcBef>
              <a:spcAft>
                <a:spcPts val="0"/>
              </a:spcAft>
              <a:buClr>
                <a:srgbClr val="0F150D"/>
              </a:buClr>
              <a:buSzPts val="1600"/>
              <a:buNone/>
            </a:pPr>
            <a:endParaRPr/>
          </a:p>
        </p:txBody>
      </p:sp>
      <p:pic>
        <p:nvPicPr>
          <p:cNvPr id="360" name="Google Shape;360;g7b21408693_0_208" title="Image of teacher comment on a student's evidence tracker response"/>
          <p:cNvPicPr preferRelativeResize="0">
            <a:picLocks noGrp="1"/>
          </p:cNvPicPr>
          <p:nvPr>
            <p:ph type="pic" idx="2"/>
          </p:nvPr>
        </p:nvPicPr>
        <p:blipFill rotWithShape="1">
          <a:blip r:embed="rId3">
            <a:alphaModFix/>
          </a:blip>
          <a:srcRect l="9305"/>
          <a:stretch/>
        </p:blipFill>
        <p:spPr>
          <a:xfrm>
            <a:off x="5177875" y="1769125"/>
            <a:ext cx="6455400" cy="3539700"/>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7b21408693_0_154"/>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26</a:t>
            </a:fld>
            <a:endParaRPr/>
          </a:p>
        </p:txBody>
      </p:sp>
      <p:sp>
        <p:nvSpPr>
          <p:cNvPr id="366" name="Google Shape;366;g7b21408693_0_15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Summative Assessment Options</a:t>
            </a:r>
            <a:endParaRPr/>
          </a:p>
        </p:txBody>
      </p:sp>
      <p:sp>
        <p:nvSpPr>
          <p:cNvPr id="367" name="Google Shape;367;g7b21408693_0_15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ts val="2800"/>
              <a:buChar char="•"/>
            </a:pPr>
            <a:r>
              <a:rPr lang="en-US"/>
              <a:t>Formal Essay</a:t>
            </a:r>
            <a:endParaRPr/>
          </a:p>
          <a:p>
            <a:pPr marL="685800" lvl="1" indent="-228600" algn="l" rtl="0">
              <a:lnSpc>
                <a:spcPct val="90000"/>
              </a:lnSpc>
              <a:spcBef>
                <a:spcPts val="500"/>
              </a:spcBef>
              <a:spcAft>
                <a:spcPts val="0"/>
              </a:spcAft>
              <a:buClr>
                <a:schemeClr val="dk1"/>
              </a:buClr>
              <a:buSzPts val="2400"/>
              <a:buChar char="•"/>
            </a:pPr>
            <a:r>
              <a:rPr lang="en-US"/>
              <a:t>District Assessment (PBA) and Reflection</a:t>
            </a:r>
            <a:endParaRPr/>
          </a:p>
          <a:p>
            <a:pPr marL="685800" lvl="1" indent="-228600" algn="l" rtl="0">
              <a:lnSpc>
                <a:spcPct val="90000"/>
              </a:lnSpc>
              <a:spcBef>
                <a:spcPts val="500"/>
              </a:spcBef>
              <a:spcAft>
                <a:spcPts val="0"/>
              </a:spcAft>
              <a:buClr>
                <a:schemeClr val="dk1"/>
              </a:buClr>
              <a:buSzPts val="2400"/>
              <a:buChar char="•"/>
            </a:pPr>
            <a:r>
              <a:rPr lang="en-US"/>
              <a:t>Classroom-based and Reflection</a:t>
            </a:r>
            <a:endParaRPr/>
          </a:p>
          <a:p>
            <a:pPr marL="228600" lvl="0" indent="-228600" algn="l" rtl="0">
              <a:lnSpc>
                <a:spcPct val="90000"/>
              </a:lnSpc>
              <a:spcBef>
                <a:spcPts val="1000"/>
              </a:spcBef>
              <a:spcAft>
                <a:spcPts val="0"/>
              </a:spcAft>
              <a:buClr>
                <a:schemeClr val="accent1"/>
              </a:buClr>
              <a:buSzPts val="2800"/>
              <a:buChar char="•"/>
            </a:pPr>
            <a:r>
              <a:rPr lang="en-US"/>
              <a:t>Public Service Announcement (PSA)</a:t>
            </a:r>
            <a:endParaRPr/>
          </a:p>
          <a:p>
            <a:pPr marL="685800" lvl="1" indent="-228600" algn="l" rtl="0">
              <a:lnSpc>
                <a:spcPct val="90000"/>
              </a:lnSpc>
              <a:spcBef>
                <a:spcPts val="500"/>
              </a:spcBef>
              <a:spcAft>
                <a:spcPts val="0"/>
              </a:spcAft>
              <a:buClr>
                <a:schemeClr val="dk1"/>
              </a:buClr>
              <a:buSzPts val="2400"/>
              <a:buChar char="•"/>
            </a:pPr>
            <a:r>
              <a:rPr lang="en-US"/>
              <a:t>Infographic</a:t>
            </a:r>
            <a:endParaRPr/>
          </a:p>
          <a:p>
            <a:pPr marL="685800" lvl="1" indent="-228600" algn="l" rtl="0">
              <a:lnSpc>
                <a:spcPct val="90000"/>
              </a:lnSpc>
              <a:spcBef>
                <a:spcPts val="500"/>
              </a:spcBef>
              <a:spcAft>
                <a:spcPts val="0"/>
              </a:spcAft>
              <a:buClr>
                <a:schemeClr val="dk1"/>
              </a:buClr>
              <a:buSzPts val="2400"/>
              <a:buChar char="•"/>
            </a:pPr>
            <a:r>
              <a:rPr lang="en-US"/>
              <a:t>Video</a:t>
            </a:r>
            <a:endParaRPr/>
          </a:p>
          <a:p>
            <a:pPr marL="228600" lvl="0" indent="-228600" algn="l" rtl="0">
              <a:lnSpc>
                <a:spcPct val="90000"/>
              </a:lnSpc>
              <a:spcBef>
                <a:spcPts val="1000"/>
              </a:spcBef>
              <a:spcAft>
                <a:spcPts val="0"/>
              </a:spcAft>
              <a:buClr>
                <a:schemeClr val="accent1"/>
              </a:buClr>
              <a:buSzPts val="2800"/>
              <a:buChar char="•"/>
            </a:pPr>
            <a:r>
              <a:rPr lang="en-US"/>
              <a:t>Creative Alternatives</a:t>
            </a:r>
            <a:endParaRPr/>
          </a:p>
          <a:p>
            <a:pPr marL="685800" lvl="1" indent="-228600" algn="l" rtl="0">
              <a:lnSpc>
                <a:spcPct val="90000"/>
              </a:lnSpc>
              <a:spcBef>
                <a:spcPts val="500"/>
              </a:spcBef>
              <a:spcAft>
                <a:spcPts val="0"/>
              </a:spcAft>
              <a:buClr>
                <a:schemeClr val="dk1"/>
              </a:buClr>
              <a:buSzPts val="2400"/>
              <a:buChar char="•"/>
            </a:pPr>
            <a:r>
              <a:rPr lang="en-US"/>
              <a:t>One-Pager</a:t>
            </a:r>
            <a:endParaRPr/>
          </a:p>
          <a:p>
            <a:pPr marL="685800" lvl="1" indent="-228600" algn="l" rtl="0">
              <a:lnSpc>
                <a:spcPct val="90000"/>
              </a:lnSpc>
              <a:spcBef>
                <a:spcPts val="500"/>
              </a:spcBef>
              <a:spcAft>
                <a:spcPts val="0"/>
              </a:spcAft>
              <a:buClr>
                <a:schemeClr val="dk1"/>
              </a:buClr>
              <a:buSzPts val="2400"/>
              <a:buChar char="•"/>
            </a:pPr>
            <a:r>
              <a:rPr lang="en-US"/>
              <a:t>Letter</a:t>
            </a:r>
            <a:endParaRPr/>
          </a:p>
          <a:p>
            <a:pPr marL="685800" lvl="1" indent="-228600" algn="l" rtl="0">
              <a:lnSpc>
                <a:spcPct val="90000"/>
              </a:lnSpc>
              <a:spcBef>
                <a:spcPts val="500"/>
              </a:spcBef>
              <a:spcAft>
                <a:spcPts val="0"/>
              </a:spcAft>
              <a:buClr>
                <a:schemeClr val="dk1"/>
              </a:buClr>
              <a:buSzPts val="2400"/>
              <a:buChar char="•"/>
            </a:pPr>
            <a:r>
              <a:rPr lang="en-US"/>
              <a:t>Poem</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gd7f2270df6_0_0"/>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sp>
        <p:nvSpPr>
          <p:cNvPr id="373" name="Google Shape;373;gd7f2270df6_0_0"/>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200"/>
              <a:buFont typeface="Trebuchet MS"/>
              <a:buNone/>
            </a:pPr>
            <a:r>
              <a:rPr lang="en-US"/>
              <a:t>PERSUASIVE WRITING RUBRIC</a:t>
            </a:r>
            <a:endParaRPr/>
          </a:p>
        </p:txBody>
      </p:sp>
      <p:sp>
        <p:nvSpPr>
          <p:cNvPr id="374" name="Google Shape;374;gd7f2270df6_0_0"/>
          <p:cNvSpPr txBox="1">
            <a:spLocks noGrp="1"/>
          </p:cNvSpPr>
          <p:nvPr>
            <p:ph type="body" idx="1"/>
          </p:nvPr>
        </p:nvSpPr>
        <p:spPr>
          <a:xfrm>
            <a:off x="839800" y="2057400"/>
            <a:ext cx="3932100" cy="4277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F150D"/>
              </a:buClr>
              <a:buSzPts val="1600"/>
              <a:buNone/>
            </a:pPr>
            <a:endParaRPr sz="2400">
              <a:solidFill>
                <a:srgbClr val="0F150D"/>
              </a:solidFill>
            </a:endParaRPr>
          </a:p>
          <a:p>
            <a:pPr marL="0" lvl="0" indent="0" algn="l" rtl="0">
              <a:lnSpc>
                <a:spcPct val="90000"/>
              </a:lnSpc>
              <a:spcBef>
                <a:spcPts val="0"/>
              </a:spcBef>
              <a:spcAft>
                <a:spcPts val="0"/>
              </a:spcAft>
              <a:buClr>
                <a:srgbClr val="0F150D"/>
              </a:buClr>
              <a:buSzPts val="1600"/>
              <a:buNone/>
            </a:pPr>
            <a:r>
              <a:rPr lang="en-US" sz="2400">
                <a:solidFill>
                  <a:srgbClr val="0F150D"/>
                </a:solidFill>
              </a:rPr>
              <a:t>A school-based team of teachers scored our students’ essays. These teachers were trained in calibrated scoring for the PBA, using the VDOE 8th Grade rubric for Composing and Written Expression, and Grammar, Usage, and Mechanics. </a:t>
            </a:r>
            <a:endParaRPr sz="2400">
              <a:solidFill>
                <a:srgbClr val="0F150D"/>
              </a:solidFill>
            </a:endParaRPr>
          </a:p>
          <a:p>
            <a:pPr marL="0" lvl="0" indent="0" algn="l" rtl="0">
              <a:lnSpc>
                <a:spcPct val="90000"/>
              </a:lnSpc>
              <a:spcBef>
                <a:spcPts val="0"/>
              </a:spcBef>
              <a:spcAft>
                <a:spcPts val="0"/>
              </a:spcAft>
              <a:buClr>
                <a:srgbClr val="0F150D"/>
              </a:buClr>
              <a:buSzPts val="1600"/>
              <a:buNone/>
            </a:pPr>
            <a:endParaRPr sz="2400">
              <a:solidFill>
                <a:srgbClr val="0F150D"/>
              </a:solidFill>
            </a:endParaRPr>
          </a:p>
          <a:p>
            <a:pPr marL="0" lvl="0" indent="0" algn="l" rtl="0">
              <a:lnSpc>
                <a:spcPct val="90000"/>
              </a:lnSpc>
              <a:spcBef>
                <a:spcPts val="0"/>
              </a:spcBef>
              <a:spcAft>
                <a:spcPts val="0"/>
              </a:spcAft>
              <a:buClr>
                <a:srgbClr val="0F150D"/>
              </a:buClr>
              <a:buSzPts val="1600"/>
              <a:buNone/>
            </a:pPr>
            <a:endParaRPr/>
          </a:p>
        </p:txBody>
      </p:sp>
      <p:pic>
        <p:nvPicPr>
          <p:cNvPr id="375" name="Google Shape;375;gd7f2270df6_0_0" title="Image of Scoring Rubric for Persuasive Essays"/>
          <p:cNvPicPr preferRelativeResize="0"/>
          <p:nvPr/>
        </p:nvPicPr>
        <p:blipFill rotWithShape="1">
          <a:blip r:embed="rId3">
            <a:alphaModFix/>
          </a:blip>
          <a:srcRect/>
          <a:stretch/>
        </p:blipFill>
        <p:spPr>
          <a:xfrm>
            <a:off x="5745813" y="152400"/>
            <a:ext cx="5076673" cy="6553202"/>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dc52a1b793_1_8"/>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28</a:t>
            </a:fld>
            <a:endParaRPr/>
          </a:p>
        </p:txBody>
      </p:sp>
      <p:sp>
        <p:nvSpPr>
          <p:cNvPr id="381" name="Google Shape;381;gdc52a1b793_1_8"/>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Trebuchet MS"/>
              <a:buNone/>
            </a:pPr>
            <a:r>
              <a:rPr lang="en-US"/>
              <a:t>PRESENTATION OBJECTIVE 3</a:t>
            </a:r>
            <a:endParaRPr/>
          </a:p>
        </p:txBody>
      </p:sp>
      <p:sp>
        <p:nvSpPr>
          <p:cNvPr id="382" name="Google Shape;382;gdc52a1b793_1_8"/>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r>
              <a:rPr lang="en-US"/>
              <a:t>Discover ways to collaborate with teachers and support staff.</a:t>
            </a:r>
            <a:endParaRPr/>
          </a:p>
          <a:p>
            <a:pPr marL="0" lvl="0" indent="0" algn="l" rtl="0">
              <a:lnSpc>
                <a:spcPct val="90000"/>
              </a:lnSpc>
              <a:spcBef>
                <a:spcPts val="0"/>
              </a:spcBef>
              <a:spcAft>
                <a:spcPts val="0"/>
              </a:spcAft>
              <a:buClr>
                <a:srgbClr val="888888"/>
              </a:buClr>
              <a:buSzPts val="2400"/>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gdc52a1b793_1_15"/>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29</a:t>
            </a:fld>
            <a:endParaRPr/>
          </a:p>
        </p:txBody>
      </p:sp>
      <p:sp>
        <p:nvSpPr>
          <p:cNvPr id="388" name="Google Shape;388;gdc52a1b793_1_15"/>
          <p:cNvSpPr txBox="1">
            <a:spLocks noGrp="1"/>
          </p:cNvSpPr>
          <p:nvPr>
            <p:ph type="title"/>
          </p:nvPr>
        </p:nvSpPr>
        <p:spPr>
          <a:xfrm>
            <a:off x="839800" y="864525"/>
            <a:ext cx="3932100" cy="1600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200"/>
              <a:buFont typeface="Trebuchet MS"/>
              <a:buNone/>
            </a:pPr>
            <a:r>
              <a:rPr lang="en-US"/>
              <a:t>INSTRUCTIONAL TEAM</a:t>
            </a:r>
            <a:endParaRPr/>
          </a:p>
        </p:txBody>
      </p:sp>
      <p:sp>
        <p:nvSpPr>
          <p:cNvPr id="389" name="Google Shape;389;gdc52a1b793_1_15"/>
          <p:cNvSpPr txBox="1">
            <a:spLocks noGrp="1"/>
          </p:cNvSpPr>
          <p:nvPr>
            <p:ph type="body" idx="2"/>
          </p:nvPr>
        </p:nvSpPr>
        <p:spPr>
          <a:xfrm>
            <a:off x="839788" y="2334300"/>
            <a:ext cx="3932100" cy="3811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F150D"/>
              </a:buClr>
              <a:buSzPts val="1600"/>
              <a:buNone/>
            </a:pPr>
            <a:r>
              <a:rPr lang="en-US" sz="2400">
                <a:solidFill>
                  <a:srgbClr val="0F150D"/>
                </a:solidFill>
              </a:rPr>
              <a:t>When we needed support, these people provided help in Google Meets, breakout rooms for small groups, and content differentiation, such as reading guides, vocabulary support, language accessibility, and extension opportunities.</a:t>
            </a:r>
            <a:endParaRPr sz="2400"/>
          </a:p>
        </p:txBody>
      </p:sp>
      <p:sp>
        <p:nvSpPr>
          <p:cNvPr id="390" name="Google Shape;390;gdc52a1b793_1_15"/>
          <p:cNvSpPr txBox="1">
            <a:spLocks noGrp="1"/>
          </p:cNvSpPr>
          <p:nvPr>
            <p:ph type="body" idx="1"/>
          </p:nvPr>
        </p:nvSpPr>
        <p:spPr>
          <a:xfrm>
            <a:off x="5158613" y="1272300"/>
            <a:ext cx="6172200" cy="48735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accent1"/>
              </a:buClr>
              <a:buSzPts val="3200"/>
              <a:buChar char="•"/>
            </a:pPr>
            <a:r>
              <a:rPr lang="en-US"/>
              <a:t>CLT</a:t>
            </a:r>
            <a:endParaRPr/>
          </a:p>
          <a:p>
            <a:pPr marL="685800" lvl="1" indent="-228600" algn="l" rtl="0">
              <a:lnSpc>
                <a:spcPct val="90000"/>
              </a:lnSpc>
              <a:spcBef>
                <a:spcPts val="500"/>
              </a:spcBef>
              <a:spcAft>
                <a:spcPts val="0"/>
              </a:spcAft>
              <a:buClr>
                <a:schemeClr val="dk1"/>
              </a:buClr>
              <a:buSzPts val="2800"/>
              <a:buChar char="•"/>
            </a:pPr>
            <a:r>
              <a:rPr lang="en-US"/>
              <a:t>8th Grade English Classroom Teachers</a:t>
            </a:r>
            <a:endParaRPr/>
          </a:p>
          <a:p>
            <a:pPr marL="914400" lvl="0" indent="0" algn="l" rtl="0">
              <a:lnSpc>
                <a:spcPct val="90000"/>
              </a:lnSpc>
              <a:spcBef>
                <a:spcPts val="1000"/>
              </a:spcBef>
              <a:spcAft>
                <a:spcPts val="0"/>
              </a:spcAft>
              <a:buSzPts val="3200"/>
              <a:buNone/>
            </a:pPr>
            <a:endParaRPr/>
          </a:p>
          <a:p>
            <a:pPr marL="228600" lvl="0" indent="-228600" algn="l" rtl="0">
              <a:lnSpc>
                <a:spcPct val="90000"/>
              </a:lnSpc>
              <a:spcBef>
                <a:spcPts val="1000"/>
              </a:spcBef>
              <a:spcAft>
                <a:spcPts val="0"/>
              </a:spcAft>
              <a:buClr>
                <a:schemeClr val="accent1"/>
              </a:buClr>
              <a:buSzPts val="3200"/>
              <a:buChar char="•"/>
            </a:pPr>
            <a:r>
              <a:rPr lang="en-US"/>
              <a:t>SUPPORTING TEACHERS</a:t>
            </a:r>
            <a:endParaRPr/>
          </a:p>
          <a:p>
            <a:pPr marL="685800" lvl="1" indent="-228600" algn="l" rtl="0">
              <a:lnSpc>
                <a:spcPct val="90000"/>
              </a:lnSpc>
              <a:spcBef>
                <a:spcPts val="500"/>
              </a:spcBef>
              <a:spcAft>
                <a:spcPts val="0"/>
              </a:spcAft>
              <a:buClr>
                <a:schemeClr val="dk1"/>
              </a:buClr>
              <a:buSzPts val="2800"/>
              <a:buChar char="•"/>
            </a:pPr>
            <a:r>
              <a:rPr lang="en-US"/>
              <a:t>Reading Specialist</a:t>
            </a:r>
            <a:endParaRPr/>
          </a:p>
          <a:p>
            <a:pPr marL="685800" lvl="1" indent="-228600" algn="l" rtl="0">
              <a:lnSpc>
                <a:spcPct val="90000"/>
              </a:lnSpc>
              <a:spcBef>
                <a:spcPts val="500"/>
              </a:spcBef>
              <a:spcAft>
                <a:spcPts val="0"/>
              </a:spcAft>
              <a:buSzPts val="2800"/>
              <a:buChar char="•"/>
            </a:pPr>
            <a:r>
              <a:rPr lang="en-US"/>
              <a:t>Media Specialist</a:t>
            </a:r>
            <a:endParaRPr/>
          </a:p>
          <a:p>
            <a:pPr marL="685800" lvl="1" indent="-228600" algn="l" rtl="0">
              <a:lnSpc>
                <a:spcPct val="90000"/>
              </a:lnSpc>
              <a:spcBef>
                <a:spcPts val="500"/>
              </a:spcBef>
              <a:spcAft>
                <a:spcPts val="0"/>
              </a:spcAft>
              <a:buSzPts val="2800"/>
              <a:buChar char="•"/>
            </a:pPr>
            <a:r>
              <a:rPr lang="en-US"/>
              <a:t>Special Education Teacher or Aide</a:t>
            </a:r>
            <a:endParaRPr/>
          </a:p>
          <a:p>
            <a:pPr marL="685800" lvl="1" indent="-228600" algn="l" rtl="0">
              <a:lnSpc>
                <a:spcPct val="90000"/>
              </a:lnSpc>
              <a:spcBef>
                <a:spcPts val="500"/>
              </a:spcBef>
              <a:spcAft>
                <a:spcPts val="0"/>
              </a:spcAft>
              <a:buSzPts val="2800"/>
              <a:buChar char="•"/>
            </a:pPr>
            <a:r>
              <a:rPr lang="en-US"/>
              <a:t>English Learner Specialist</a:t>
            </a:r>
            <a:endParaRPr/>
          </a:p>
          <a:p>
            <a:pPr marL="685800" lvl="1" indent="-228600" algn="l" rtl="0">
              <a:lnSpc>
                <a:spcPct val="90000"/>
              </a:lnSpc>
              <a:spcBef>
                <a:spcPts val="500"/>
              </a:spcBef>
              <a:spcAft>
                <a:spcPts val="0"/>
              </a:spcAft>
              <a:buSzPts val="2800"/>
              <a:buChar char="•"/>
            </a:pPr>
            <a:r>
              <a:rPr lang="en-US"/>
              <a:t>Advancing Learning Specialist</a:t>
            </a:r>
            <a:endParaRPr/>
          </a:p>
          <a:p>
            <a:pPr marL="228600" lvl="0" indent="-25400" algn="l" rtl="0">
              <a:lnSpc>
                <a:spcPct val="90000"/>
              </a:lnSpc>
              <a:spcBef>
                <a:spcPts val="1000"/>
              </a:spcBef>
              <a:spcAft>
                <a:spcPts val="0"/>
              </a:spcAft>
              <a:buClr>
                <a:schemeClr val="accent1"/>
              </a:buClr>
              <a:buSzPts val="32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7b21408693_0_35"/>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3</a:t>
            </a:fld>
            <a:endParaRPr/>
          </a:p>
        </p:txBody>
      </p:sp>
      <p:sp>
        <p:nvSpPr>
          <p:cNvPr id="197" name="Google Shape;197;g7b21408693_0_3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WHO WE ARE</a:t>
            </a:r>
            <a:endParaRPr/>
          </a:p>
        </p:txBody>
      </p:sp>
      <p:sp>
        <p:nvSpPr>
          <p:cNvPr id="198" name="Google Shape;198;g7b21408693_0_35"/>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ts val="2800"/>
              <a:buChar char="•"/>
            </a:pPr>
            <a:r>
              <a:rPr lang="en-US"/>
              <a:t>Jeanine Maddox</a:t>
            </a:r>
            <a:endParaRPr/>
          </a:p>
          <a:p>
            <a:pPr marL="685800" lvl="1" indent="-228600" algn="l" rtl="0">
              <a:lnSpc>
                <a:spcPct val="90000"/>
              </a:lnSpc>
              <a:spcBef>
                <a:spcPts val="500"/>
              </a:spcBef>
              <a:spcAft>
                <a:spcPts val="0"/>
              </a:spcAft>
              <a:buClr>
                <a:schemeClr val="dk1"/>
              </a:buClr>
              <a:buSzPts val="2400"/>
              <a:buChar char="•"/>
            </a:pPr>
            <a:r>
              <a:rPr lang="en-US"/>
              <a:t>8th Grade English, SKMS,  Harrisonburg, VA</a:t>
            </a:r>
            <a:endParaRPr/>
          </a:p>
          <a:p>
            <a:pPr marL="685800" lvl="1" indent="-228600" algn="l" rtl="0">
              <a:lnSpc>
                <a:spcPct val="90000"/>
              </a:lnSpc>
              <a:spcBef>
                <a:spcPts val="500"/>
              </a:spcBef>
              <a:spcAft>
                <a:spcPts val="0"/>
              </a:spcAft>
              <a:buClr>
                <a:schemeClr val="dk1"/>
              </a:buClr>
              <a:buSzPts val="2400"/>
              <a:buChar char="•"/>
            </a:pPr>
            <a:r>
              <a:rPr lang="en-US"/>
              <a:t>BA in English Literature; BA in Secondary English Ed.; MS in Literacy Education</a:t>
            </a:r>
            <a:endParaRPr/>
          </a:p>
          <a:p>
            <a:pPr marL="685800" lvl="1" indent="-228600" algn="l" rtl="0">
              <a:lnSpc>
                <a:spcPct val="90000"/>
              </a:lnSpc>
              <a:spcBef>
                <a:spcPts val="500"/>
              </a:spcBef>
              <a:spcAft>
                <a:spcPts val="0"/>
              </a:spcAft>
              <a:buClr>
                <a:schemeClr val="dk1"/>
              </a:buClr>
              <a:buSzPts val="2400"/>
              <a:buChar char="•"/>
            </a:pPr>
            <a:r>
              <a:rPr lang="en-US"/>
              <a:t>14 years teaching, mostly 7th and 8th grades, but also Kindergarten and 4th grade</a:t>
            </a:r>
            <a:endParaRPr/>
          </a:p>
        </p:txBody>
      </p:sp>
      <p:sp>
        <p:nvSpPr>
          <p:cNvPr id="199" name="Google Shape;199;g7b21408693_0_35"/>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ts val="2800"/>
              <a:buChar char="•"/>
            </a:pPr>
            <a:r>
              <a:rPr lang="en-US"/>
              <a:t>Angela McClure</a:t>
            </a:r>
            <a:endParaRPr/>
          </a:p>
          <a:p>
            <a:pPr marL="685800" lvl="1" indent="-228600" algn="l" rtl="0">
              <a:lnSpc>
                <a:spcPct val="90000"/>
              </a:lnSpc>
              <a:spcBef>
                <a:spcPts val="500"/>
              </a:spcBef>
              <a:spcAft>
                <a:spcPts val="0"/>
              </a:spcAft>
              <a:buClr>
                <a:schemeClr val="dk1"/>
              </a:buClr>
              <a:buSzPts val="2400"/>
              <a:buChar char="•"/>
            </a:pPr>
            <a:r>
              <a:rPr lang="en-US"/>
              <a:t>8th Grade English, SKMS, Harrisonburg, VA</a:t>
            </a:r>
            <a:endParaRPr/>
          </a:p>
          <a:p>
            <a:pPr marL="685800" lvl="1" indent="-228600" algn="l" rtl="0">
              <a:lnSpc>
                <a:spcPct val="90000"/>
              </a:lnSpc>
              <a:spcBef>
                <a:spcPts val="500"/>
              </a:spcBef>
              <a:spcAft>
                <a:spcPts val="0"/>
              </a:spcAft>
              <a:buClr>
                <a:schemeClr val="dk1"/>
              </a:buClr>
              <a:buSzPts val="2400"/>
              <a:buChar char="•"/>
            </a:pPr>
            <a:r>
              <a:rPr lang="en-US"/>
              <a:t>BA in Secondary English Ed.; MS in Curriculum and Instruction; Post-Grad Certificate in Teacher Leadership</a:t>
            </a:r>
            <a:endParaRPr/>
          </a:p>
          <a:p>
            <a:pPr marL="685800" lvl="1" indent="-228600" algn="l" rtl="0">
              <a:lnSpc>
                <a:spcPct val="90000"/>
              </a:lnSpc>
              <a:spcBef>
                <a:spcPts val="500"/>
              </a:spcBef>
              <a:spcAft>
                <a:spcPts val="0"/>
              </a:spcAft>
              <a:buClr>
                <a:schemeClr val="dk1"/>
              </a:buClr>
              <a:buSzPts val="2400"/>
              <a:buChar char="•"/>
            </a:pPr>
            <a:r>
              <a:rPr lang="en-US"/>
              <a:t>13 years teaching, all in the middle grades</a:t>
            </a:r>
            <a:endParaRPr/>
          </a:p>
          <a:p>
            <a:pPr marL="0" lvl="0" indent="0" algn="l" rtl="0">
              <a:lnSpc>
                <a:spcPct val="90000"/>
              </a:lnSpc>
              <a:spcBef>
                <a:spcPts val="500"/>
              </a:spcBef>
              <a:spcAft>
                <a:spcPts val="0"/>
              </a:spcAft>
              <a:buSzPts val="1800"/>
              <a:buNone/>
            </a:pPr>
            <a:endParaRPr/>
          </a:p>
          <a:p>
            <a:pPr marL="0" lvl="0" indent="0" algn="l" rtl="0">
              <a:lnSpc>
                <a:spcPct val="90000"/>
              </a:lnSpc>
              <a:spcBef>
                <a:spcPts val="1000"/>
              </a:spcBef>
              <a:spcAft>
                <a:spcPts val="0"/>
              </a:spcAft>
              <a:buClr>
                <a:schemeClr val="accent1"/>
              </a:buClr>
              <a:buSzPts val="280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gdc52a1b793_1_224"/>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30</a:t>
            </a:fld>
            <a:endParaRPr/>
          </a:p>
        </p:txBody>
      </p:sp>
      <p:sp>
        <p:nvSpPr>
          <p:cNvPr id="396" name="Google Shape;396;gdc52a1b793_1_224"/>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200"/>
              <a:buFont typeface="Trebuchet MS"/>
              <a:buNone/>
            </a:pPr>
            <a:r>
              <a:rPr lang="en-US"/>
              <a:t>READING GUIDE - Instructional Level for SWD</a:t>
            </a:r>
            <a:endParaRPr/>
          </a:p>
        </p:txBody>
      </p:sp>
      <p:sp>
        <p:nvSpPr>
          <p:cNvPr id="397" name="Google Shape;397;gdc52a1b793_1_224"/>
          <p:cNvSpPr txBox="1">
            <a:spLocks noGrp="1"/>
          </p:cNvSpPr>
          <p:nvPr>
            <p:ph type="body" idx="1"/>
          </p:nvPr>
        </p:nvSpPr>
        <p:spPr>
          <a:xfrm>
            <a:off x="839800" y="2057400"/>
            <a:ext cx="3932100" cy="42774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rgbClr val="0F150D"/>
              </a:buClr>
              <a:buSzPts val="1730"/>
              <a:buNone/>
            </a:pPr>
            <a:endParaRPr sz="2400">
              <a:solidFill>
                <a:srgbClr val="0F150D"/>
              </a:solidFill>
            </a:endParaRPr>
          </a:p>
          <a:p>
            <a:pPr marL="0" lvl="0" indent="0" algn="l" rtl="0">
              <a:lnSpc>
                <a:spcPct val="90000"/>
              </a:lnSpc>
              <a:spcBef>
                <a:spcPts val="0"/>
              </a:spcBef>
              <a:spcAft>
                <a:spcPts val="0"/>
              </a:spcAft>
              <a:buClr>
                <a:srgbClr val="0F150D"/>
              </a:buClr>
              <a:buSzPts val="1730"/>
              <a:buNone/>
            </a:pPr>
            <a:r>
              <a:rPr lang="en-US" sz="2400">
                <a:solidFill>
                  <a:srgbClr val="0F150D"/>
                </a:solidFill>
              </a:rPr>
              <a:t>Students read some texts in a reading guide format. They discussed each section and highlighted text evidence that supported the positive or negative use of words. </a:t>
            </a:r>
            <a:endParaRPr sz="2400">
              <a:solidFill>
                <a:srgbClr val="0F150D"/>
              </a:solidFill>
            </a:endParaRPr>
          </a:p>
          <a:p>
            <a:pPr marL="0" lvl="0" indent="0" algn="l" rtl="0">
              <a:lnSpc>
                <a:spcPct val="90000"/>
              </a:lnSpc>
              <a:spcBef>
                <a:spcPts val="0"/>
              </a:spcBef>
              <a:spcAft>
                <a:spcPts val="0"/>
              </a:spcAft>
              <a:buClr>
                <a:srgbClr val="0F150D"/>
              </a:buClr>
              <a:buSzPts val="1730"/>
              <a:buNone/>
            </a:pPr>
            <a:endParaRPr sz="2400">
              <a:solidFill>
                <a:srgbClr val="0F150D"/>
              </a:solidFill>
            </a:endParaRPr>
          </a:p>
          <a:p>
            <a:pPr marL="0" lvl="0" indent="0" algn="l" rtl="0">
              <a:lnSpc>
                <a:spcPct val="90000"/>
              </a:lnSpc>
              <a:spcBef>
                <a:spcPts val="0"/>
              </a:spcBef>
              <a:spcAft>
                <a:spcPts val="0"/>
              </a:spcAft>
              <a:buClr>
                <a:srgbClr val="0F150D"/>
              </a:buClr>
              <a:buSzPts val="1730"/>
              <a:buNone/>
            </a:pPr>
            <a:r>
              <a:rPr lang="en-US" sz="2400">
                <a:solidFill>
                  <a:srgbClr val="0F150D"/>
                </a:solidFill>
              </a:rPr>
              <a:t>Then, they summarized each section in 10 words or less. The highlighted text became the base for their responses in their Evidence Trackers.</a:t>
            </a:r>
            <a:endParaRPr/>
          </a:p>
        </p:txBody>
      </p:sp>
      <p:pic>
        <p:nvPicPr>
          <p:cNvPr id="398" name="Google Shape;398;gdc52a1b793_1_224" title="Image of a nonfiction article formatted as a reading guide"/>
          <p:cNvPicPr preferRelativeResize="0"/>
          <p:nvPr/>
        </p:nvPicPr>
        <p:blipFill rotWithShape="1">
          <a:blip r:embed="rId3">
            <a:alphaModFix/>
          </a:blip>
          <a:srcRect/>
          <a:stretch/>
        </p:blipFill>
        <p:spPr>
          <a:xfrm>
            <a:off x="5497863" y="152400"/>
            <a:ext cx="5696242" cy="6553199"/>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gdc52a1b793_1_316"/>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31</a:t>
            </a:fld>
            <a:endParaRPr/>
          </a:p>
        </p:txBody>
      </p:sp>
      <p:sp>
        <p:nvSpPr>
          <p:cNvPr id="404" name="Google Shape;404;gdc52a1b793_1_316"/>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200"/>
              <a:buFont typeface="Trebuchet MS"/>
              <a:buNone/>
            </a:pPr>
            <a:r>
              <a:rPr lang="en-US"/>
              <a:t>PARTNER READING - On Grade Level or Instructional Level</a:t>
            </a:r>
            <a:endParaRPr/>
          </a:p>
        </p:txBody>
      </p:sp>
      <p:sp>
        <p:nvSpPr>
          <p:cNvPr id="405" name="Google Shape;405;gdc52a1b793_1_316"/>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F150D"/>
              </a:buClr>
              <a:buSzPts val="1600"/>
              <a:buNone/>
            </a:pPr>
            <a:r>
              <a:rPr lang="en-US" sz="2400">
                <a:solidFill>
                  <a:srgbClr val="0F150D"/>
                </a:solidFill>
              </a:rPr>
              <a:t>Partner reading is an established strategy at Skyline for attacking grade-level text.  </a:t>
            </a:r>
            <a:endParaRPr sz="2400"/>
          </a:p>
          <a:p>
            <a:pPr marL="0" lvl="0" indent="0" algn="l" rtl="0">
              <a:lnSpc>
                <a:spcPct val="90000"/>
              </a:lnSpc>
              <a:spcBef>
                <a:spcPts val="1000"/>
              </a:spcBef>
              <a:spcAft>
                <a:spcPts val="0"/>
              </a:spcAft>
              <a:buClr>
                <a:srgbClr val="0F150D"/>
              </a:buClr>
              <a:buSzPts val="1600"/>
              <a:buNone/>
            </a:pPr>
            <a:r>
              <a:rPr lang="en-US" sz="2400">
                <a:solidFill>
                  <a:srgbClr val="0F150D"/>
                </a:solidFill>
              </a:rPr>
              <a:t>Reading partners followed the directions on this sticky note as they took turns reading, summarizing, and highlighting.</a:t>
            </a:r>
            <a:endParaRPr sz="2400"/>
          </a:p>
        </p:txBody>
      </p:sp>
      <p:pic>
        <p:nvPicPr>
          <p:cNvPr id="406" name="Google Shape;406;gdc52a1b793_1_316" title="Image of Partner Reading Directions"/>
          <p:cNvPicPr preferRelativeResize="0"/>
          <p:nvPr/>
        </p:nvPicPr>
        <p:blipFill rotWithShape="1">
          <a:blip r:embed="rId3">
            <a:alphaModFix/>
          </a:blip>
          <a:srcRect/>
          <a:stretch/>
        </p:blipFill>
        <p:spPr>
          <a:xfrm>
            <a:off x="5212675" y="1051625"/>
            <a:ext cx="6366250" cy="475475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gdc52a1b793_1_324"/>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32</a:t>
            </a:fld>
            <a:endParaRPr/>
          </a:p>
        </p:txBody>
      </p:sp>
      <p:sp>
        <p:nvSpPr>
          <p:cNvPr id="412" name="Google Shape;412;gdc52a1b793_1_324"/>
          <p:cNvSpPr txBox="1">
            <a:spLocks noGrp="1"/>
          </p:cNvSpPr>
          <p:nvPr>
            <p:ph type="title"/>
          </p:nvPr>
        </p:nvSpPr>
        <p:spPr>
          <a:xfrm>
            <a:off x="752813" y="239725"/>
            <a:ext cx="3932100"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200"/>
              <a:buFont typeface="Trebuchet MS"/>
              <a:buNone/>
            </a:pPr>
            <a:r>
              <a:rPr lang="en-US"/>
              <a:t>GROUP READING - On Grade Level</a:t>
            </a:r>
            <a:endParaRPr/>
          </a:p>
        </p:txBody>
      </p:sp>
      <p:sp>
        <p:nvSpPr>
          <p:cNvPr id="413" name="Google Shape;413;gdc52a1b793_1_324"/>
          <p:cNvSpPr txBox="1">
            <a:spLocks noGrp="1"/>
          </p:cNvSpPr>
          <p:nvPr>
            <p:ph type="body" idx="1"/>
          </p:nvPr>
        </p:nvSpPr>
        <p:spPr>
          <a:xfrm>
            <a:off x="752825" y="1839925"/>
            <a:ext cx="3932100" cy="41289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Clr>
                <a:srgbClr val="0F150D"/>
              </a:buClr>
              <a:buSzPts val="1600"/>
              <a:buNone/>
            </a:pPr>
            <a:r>
              <a:rPr lang="en-US" sz="2400">
                <a:solidFill>
                  <a:srgbClr val="0F150D"/>
                </a:solidFill>
              </a:rPr>
              <a:t>Students participated in group reading to engage with a text and each other. As students read, they highlighted phrases that stood out (unfamiliar, interesting words, main ideas) to stay on track.</a:t>
            </a:r>
            <a:endParaRPr sz="2400">
              <a:solidFill>
                <a:srgbClr val="0F150D"/>
              </a:solidFill>
            </a:endParaRPr>
          </a:p>
          <a:p>
            <a:pPr marL="0" lvl="0" indent="0" algn="l" rtl="0">
              <a:lnSpc>
                <a:spcPct val="90000"/>
              </a:lnSpc>
              <a:spcBef>
                <a:spcPts val="1000"/>
              </a:spcBef>
              <a:spcAft>
                <a:spcPts val="0"/>
              </a:spcAft>
              <a:buClr>
                <a:srgbClr val="0F150D"/>
              </a:buClr>
              <a:buSzPts val="1600"/>
              <a:buNone/>
            </a:pPr>
            <a:r>
              <a:rPr lang="en-US" sz="2400">
                <a:solidFill>
                  <a:srgbClr val="0F150D"/>
                </a:solidFill>
              </a:rPr>
              <a:t>The highlighted words became part of the students’ responses on their Evidence Trackers. </a:t>
            </a:r>
            <a:endParaRPr sz="2400"/>
          </a:p>
          <a:p>
            <a:pPr marL="0" lvl="0" indent="0" algn="l" rtl="0">
              <a:lnSpc>
                <a:spcPct val="90000"/>
              </a:lnSpc>
              <a:spcBef>
                <a:spcPts val="1000"/>
              </a:spcBef>
              <a:spcAft>
                <a:spcPts val="0"/>
              </a:spcAft>
              <a:buClr>
                <a:srgbClr val="0F150D"/>
              </a:buClr>
              <a:buSzPts val="1600"/>
              <a:buNone/>
            </a:pPr>
            <a:endParaRPr/>
          </a:p>
        </p:txBody>
      </p:sp>
      <p:pic>
        <p:nvPicPr>
          <p:cNvPr id="414" name="Google Shape;414;gdc52a1b793_1_324" title="Image of Group Reading Strategy Directions"/>
          <p:cNvPicPr preferRelativeResize="0"/>
          <p:nvPr/>
        </p:nvPicPr>
        <p:blipFill rotWithShape="1">
          <a:blip r:embed="rId3">
            <a:alphaModFix/>
          </a:blip>
          <a:srcRect/>
          <a:stretch/>
        </p:blipFill>
        <p:spPr>
          <a:xfrm>
            <a:off x="4855875" y="1566538"/>
            <a:ext cx="6975100" cy="328997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gdc52a1b793_1_334"/>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33</a:t>
            </a:fld>
            <a:endParaRPr/>
          </a:p>
        </p:txBody>
      </p:sp>
      <p:sp>
        <p:nvSpPr>
          <p:cNvPr id="420" name="Google Shape;420;gdc52a1b793_1_334"/>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200"/>
              <a:buFont typeface="Trebuchet MS"/>
              <a:buNone/>
            </a:pPr>
            <a:r>
              <a:rPr lang="en-US"/>
              <a:t>FRONTLOADING STRATEGY for ELs</a:t>
            </a:r>
            <a:endParaRPr/>
          </a:p>
        </p:txBody>
      </p:sp>
      <p:sp>
        <p:nvSpPr>
          <p:cNvPr id="421" name="Google Shape;421;gdc52a1b793_1_334"/>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1000"/>
              </a:spcBef>
              <a:spcAft>
                <a:spcPts val="0"/>
              </a:spcAft>
              <a:buClr>
                <a:srgbClr val="0F150D"/>
              </a:buClr>
              <a:buSzPct val="72072"/>
              <a:buNone/>
            </a:pPr>
            <a:endParaRPr sz="2400">
              <a:solidFill>
                <a:srgbClr val="0F150D"/>
              </a:solidFill>
            </a:endParaRPr>
          </a:p>
          <a:p>
            <a:pPr marL="0" lvl="0" indent="0" algn="l" rtl="0">
              <a:lnSpc>
                <a:spcPct val="90000"/>
              </a:lnSpc>
              <a:spcBef>
                <a:spcPts val="1000"/>
              </a:spcBef>
              <a:spcAft>
                <a:spcPts val="0"/>
              </a:spcAft>
              <a:buClr>
                <a:srgbClr val="0F150D"/>
              </a:buClr>
              <a:buSzPct val="72072"/>
              <a:buNone/>
            </a:pPr>
            <a:r>
              <a:rPr lang="en-US" sz="2400">
                <a:solidFill>
                  <a:srgbClr val="0F150D"/>
                </a:solidFill>
              </a:rPr>
              <a:t>Our EL teacher used support time with EL students to frontload vocabulary and connect with real-world examples.</a:t>
            </a:r>
            <a:endParaRPr sz="2400">
              <a:solidFill>
                <a:srgbClr val="0F150D"/>
              </a:solidFill>
            </a:endParaRPr>
          </a:p>
          <a:p>
            <a:pPr marL="0" lvl="0" indent="0" algn="l" rtl="0">
              <a:lnSpc>
                <a:spcPct val="90000"/>
              </a:lnSpc>
              <a:spcBef>
                <a:spcPts val="1000"/>
              </a:spcBef>
              <a:spcAft>
                <a:spcPts val="0"/>
              </a:spcAft>
              <a:buClr>
                <a:srgbClr val="0F150D"/>
              </a:buClr>
              <a:buSzPct val="72072"/>
              <a:buNone/>
            </a:pPr>
            <a:endParaRPr sz="2400">
              <a:solidFill>
                <a:srgbClr val="0F150D"/>
              </a:solidFill>
            </a:endParaRPr>
          </a:p>
          <a:p>
            <a:pPr marL="0" lvl="0" indent="0" algn="l" rtl="0">
              <a:lnSpc>
                <a:spcPct val="90000"/>
              </a:lnSpc>
              <a:spcBef>
                <a:spcPts val="1000"/>
              </a:spcBef>
              <a:spcAft>
                <a:spcPts val="0"/>
              </a:spcAft>
              <a:buClr>
                <a:srgbClr val="0F150D"/>
              </a:buClr>
              <a:buSzPct val="72072"/>
              <a:buNone/>
            </a:pPr>
            <a:r>
              <a:rPr lang="en-US" sz="2400">
                <a:solidFill>
                  <a:srgbClr val="0F150D"/>
                </a:solidFill>
              </a:rPr>
              <a:t>Other frontloading options included web-based applications such as Pear Deck, Quizlet, Blooket, and Kahoot.</a:t>
            </a:r>
            <a:endParaRPr/>
          </a:p>
        </p:txBody>
      </p:sp>
      <p:pic>
        <p:nvPicPr>
          <p:cNvPr id="422" name="Google Shape;422;gdc52a1b793_1_334" descr="The slide says &quot;Good Morning! Answer in the chat - what does this sign mean?  Is it real?  Does it support that words are important?&quot;  The slide also includes an image of a sign outside of a restaurant that is selling Coca-Cola. " title="Image of frontloading strategy for English Learners"/>
          <p:cNvPicPr preferRelativeResize="0"/>
          <p:nvPr/>
        </p:nvPicPr>
        <p:blipFill rotWithShape="1">
          <a:blip r:embed="rId3">
            <a:alphaModFix/>
          </a:blip>
          <a:srcRect/>
          <a:stretch/>
        </p:blipFill>
        <p:spPr>
          <a:xfrm>
            <a:off x="5080663" y="1436800"/>
            <a:ext cx="6806538" cy="3811499"/>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g7b21408693_0_78"/>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34</a:t>
            </a:fld>
            <a:endParaRPr/>
          </a:p>
        </p:txBody>
      </p:sp>
      <p:sp>
        <p:nvSpPr>
          <p:cNvPr id="428" name="Google Shape;428;g7b21408693_0_78"/>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Trebuchet MS"/>
              <a:buNone/>
            </a:pPr>
            <a:r>
              <a:rPr lang="en-US"/>
              <a:t>REFLECTIONS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g7b21408693_0_159"/>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35</a:t>
            </a:fld>
            <a:endParaRPr/>
          </a:p>
        </p:txBody>
      </p:sp>
      <p:sp>
        <p:nvSpPr>
          <p:cNvPr id="434" name="Google Shape;434;g7b21408693_0_15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Student Levels of Success</a:t>
            </a:r>
            <a:endParaRPr/>
          </a:p>
        </p:txBody>
      </p:sp>
      <p:sp>
        <p:nvSpPr>
          <p:cNvPr id="435" name="Google Shape;435;g7b21408693_0_15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ts val="2800"/>
              <a:buChar char="•"/>
            </a:pPr>
            <a:r>
              <a:rPr lang="en-US" b="1"/>
              <a:t>Connections</a:t>
            </a:r>
            <a:r>
              <a:rPr lang="en-US"/>
              <a:t> (8.6d, 8.6e)</a:t>
            </a:r>
            <a:endParaRPr/>
          </a:p>
          <a:p>
            <a:pPr marL="685800" lvl="1" indent="-228600" algn="l" rtl="0">
              <a:lnSpc>
                <a:spcPct val="90000"/>
              </a:lnSpc>
              <a:spcBef>
                <a:spcPts val="500"/>
              </a:spcBef>
              <a:spcAft>
                <a:spcPts val="0"/>
              </a:spcAft>
              <a:buClr>
                <a:schemeClr val="dk1"/>
              </a:buClr>
              <a:buSzPts val="2400"/>
              <a:buChar char="•"/>
            </a:pPr>
            <a:r>
              <a:rPr lang="en-US"/>
              <a:t>Timely teacher feedback on the Evidence Tracker led to deeper connections throughout the unit.</a:t>
            </a:r>
            <a:endParaRPr/>
          </a:p>
          <a:p>
            <a:pPr marL="228600" lvl="0" indent="-228600" algn="l" rtl="0">
              <a:lnSpc>
                <a:spcPct val="90000"/>
              </a:lnSpc>
              <a:spcBef>
                <a:spcPts val="1000"/>
              </a:spcBef>
              <a:spcAft>
                <a:spcPts val="0"/>
              </a:spcAft>
              <a:buClr>
                <a:schemeClr val="accent1"/>
              </a:buClr>
              <a:buSzPts val="2800"/>
              <a:buChar char="•"/>
            </a:pPr>
            <a:r>
              <a:rPr lang="en-US" b="1"/>
              <a:t>Perspectives</a:t>
            </a:r>
            <a:r>
              <a:rPr lang="en-US"/>
              <a:t>	(8.6k, 8.6l)</a:t>
            </a:r>
            <a:endParaRPr/>
          </a:p>
          <a:p>
            <a:pPr marL="685800" lvl="1" indent="-228600" algn="l" rtl="0">
              <a:lnSpc>
                <a:spcPct val="90000"/>
              </a:lnSpc>
              <a:spcBef>
                <a:spcPts val="500"/>
              </a:spcBef>
              <a:spcAft>
                <a:spcPts val="0"/>
              </a:spcAft>
              <a:buClr>
                <a:schemeClr val="dk1"/>
              </a:buClr>
              <a:buSzPts val="2400"/>
              <a:buChar char="•"/>
            </a:pPr>
            <a:r>
              <a:rPr lang="en-US"/>
              <a:t>Students showed greater engagement in their persuasive writing and use of other viewpoints in their evidence.</a:t>
            </a:r>
            <a:endParaRPr/>
          </a:p>
          <a:p>
            <a:pPr marL="228600" lvl="0" indent="-228600" algn="l" rtl="0">
              <a:lnSpc>
                <a:spcPct val="90000"/>
              </a:lnSpc>
              <a:spcBef>
                <a:spcPts val="1000"/>
              </a:spcBef>
              <a:spcAft>
                <a:spcPts val="0"/>
              </a:spcAft>
              <a:buClr>
                <a:schemeClr val="accent1"/>
              </a:buClr>
              <a:buSzPts val="2800"/>
              <a:buChar char="•"/>
            </a:pPr>
            <a:r>
              <a:rPr lang="en-US" b="1"/>
              <a:t>Persuasion</a:t>
            </a:r>
            <a:r>
              <a:rPr lang="en-US"/>
              <a:t> (8.7a, 8.7c, 8.7f, 8.7g, 8.7h, 8.7j)</a:t>
            </a:r>
            <a:endParaRPr/>
          </a:p>
          <a:p>
            <a:pPr marL="685800" lvl="1" indent="-228600" algn="l" rtl="0">
              <a:lnSpc>
                <a:spcPct val="90000"/>
              </a:lnSpc>
              <a:spcBef>
                <a:spcPts val="500"/>
              </a:spcBef>
              <a:spcAft>
                <a:spcPts val="0"/>
              </a:spcAft>
              <a:buClr>
                <a:schemeClr val="dk1"/>
              </a:buClr>
              <a:buSzPts val="2400"/>
              <a:buChar char="•"/>
            </a:pPr>
            <a:r>
              <a:rPr lang="en-US"/>
              <a:t>Students were able to support strong opinions with ample evidence in an organized way.</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gdc52a1b793_1_127"/>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36</a:t>
            </a:fld>
            <a:endParaRPr/>
          </a:p>
        </p:txBody>
      </p:sp>
      <p:sp>
        <p:nvSpPr>
          <p:cNvPr id="441" name="Google Shape;441;gdc52a1b793_1_127"/>
          <p:cNvSpPr txBox="1">
            <a:spLocks noGrp="1"/>
          </p:cNvSpPr>
          <p:nvPr>
            <p:ph type="title" idx="4294967295"/>
          </p:nvPr>
        </p:nvSpPr>
        <p:spPr>
          <a:xfrm>
            <a:off x="627300" y="365125"/>
            <a:ext cx="11294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Levels of Success in the Words of Students</a:t>
            </a:r>
            <a:endParaRPr/>
          </a:p>
        </p:txBody>
      </p:sp>
      <p:sp>
        <p:nvSpPr>
          <p:cNvPr id="442" name="Google Shape;442;gdc52a1b793_1_127"/>
          <p:cNvSpPr txBox="1"/>
          <p:nvPr/>
        </p:nvSpPr>
        <p:spPr>
          <a:xfrm>
            <a:off x="627300" y="1959588"/>
            <a:ext cx="2954100" cy="2262900"/>
          </a:xfrm>
          <a:prstGeom prst="rect">
            <a:avLst/>
          </a:prstGeom>
          <a:solidFill>
            <a:srgbClr val="F4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Trebuchet MS"/>
                <a:ea typeface="Trebuchet MS"/>
                <a:cs typeface="Trebuchet MS"/>
                <a:sym typeface="Trebuchet MS"/>
              </a:rPr>
              <a:t>“I liked writing a rebuttal, because it’s an almost foolproof persuasion.”</a:t>
            </a:r>
            <a:endParaRPr sz="2400" b="0" i="0" u="none" strike="noStrike" cap="none">
              <a:solidFill>
                <a:srgbClr val="000000"/>
              </a:solidFill>
              <a:latin typeface="Trebuchet MS"/>
              <a:ea typeface="Trebuchet MS"/>
              <a:cs typeface="Trebuchet MS"/>
              <a:sym typeface="Trebuchet MS"/>
            </a:endParaRPr>
          </a:p>
        </p:txBody>
      </p:sp>
      <p:sp>
        <p:nvSpPr>
          <p:cNvPr id="443" name="Google Shape;443;gdc52a1b793_1_127"/>
          <p:cNvSpPr txBox="1"/>
          <p:nvPr/>
        </p:nvSpPr>
        <p:spPr>
          <a:xfrm>
            <a:off x="4343075" y="1647175"/>
            <a:ext cx="3316800" cy="2180700"/>
          </a:xfrm>
          <a:prstGeom prst="rect">
            <a:avLst/>
          </a:prstGeom>
          <a:solidFill>
            <a:srgbClr val="D9EAD3"/>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en-US" sz="2300" b="0" i="0" u="none" strike="noStrike" cap="none">
                <a:solidFill>
                  <a:srgbClr val="000000"/>
                </a:solidFill>
                <a:latin typeface="Trebuchet MS"/>
                <a:ea typeface="Trebuchet MS"/>
                <a:cs typeface="Trebuchet MS"/>
                <a:sym typeface="Trebuchet MS"/>
              </a:rPr>
              <a:t>“I would recommend adding more of the text choices that had a ‘words don’t matter’ point of view.”</a:t>
            </a:r>
            <a:endParaRPr sz="2300" b="0" i="0" u="none" strike="noStrike" cap="none">
              <a:solidFill>
                <a:srgbClr val="000000"/>
              </a:solidFill>
              <a:latin typeface="Trebuchet MS"/>
              <a:ea typeface="Trebuchet MS"/>
              <a:cs typeface="Trebuchet MS"/>
              <a:sym typeface="Trebuchet MS"/>
            </a:endParaRPr>
          </a:p>
        </p:txBody>
      </p:sp>
      <p:sp>
        <p:nvSpPr>
          <p:cNvPr id="444" name="Google Shape;444;gdc52a1b793_1_127"/>
          <p:cNvSpPr txBox="1"/>
          <p:nvPr/>
        </p:nvSpPr>
        <p:spPr>
          <a:xfrm>
            <a:off x="8650550" y="1795975"/>
            <a:ext cx="3316800" cy="2031900"/>
          </a:xfrm>
          <a:prstGeom prst="rect">
            <a:avLst/>
          </a:prstGeom>
          <a:solidFill>
            <a:srgbClr val="CFE2F3"/>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900"/>
              <a:buFont typeface="Arial"/>
              <a:buNone/>
            </a:pPr>
            <a:r>
              <a:rPr lang="en-US" sz="2900" b="0" i="0" u="none" strike="noStrike" cap="none">
                <a:solidFill>
                  <a:srgbClr val="000000"/>
                </a:solidFill>
                <a:latin typeface="Trebuchet MS"/>
                <a:ea typeface="Trebuchet MS"/>
                <a:cs typeface="Trebuchet MS"/>
                <a:sym typeface="Trebuchet MS"/>
              </a:rPr>
              <a:t>“I liked all the choices we had and the diversity of sources.”</a:t>
            </a:r>
            <a:endParaRPr sz="29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Trebuchet MS"/>
              <a:ea typeface="Trebuchet MS"/>
              <a:cs typeface="Trebuchet MS"/>
              <a:sym typeface="Trebuchet MS"/>
            </a:endParaRPr>
          </a:p>
        </p:txBody>
      </p:sp>
      <p:sp>
        <p:nvSpPr>
          <p:cNvPr id="445" name="Google Shape;445;gdc52a1b793_1_127"/>
          <p:cNvSpPr txBox="1"/>
          <p:nvPr/>
        </p:nvSpPr>
        <p:spPr>
          <a:xfrm>
            <a:off x="1246750" y="4491275"/>
            <a:ext cx="3615900" cy="2031900"/>
          </a:xfrm>
          <a:prstGeom prst="rect">
            <a:avLst/>
          </a:prstGeom>
          <a:solidFill>
            <a:srgbClr val="D0E0E3"/>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Trebuchet MS"/>
                <a:ea typeface="Trebuchet MS"/>
                <a:cs typeface="Trebuchet MS"/>
                <a:sym typeface="Trebuchet MS"/>
              </a:rPr>
              <a:t>“I liked the Evidence Tracker because we could look back at what we did and support our words.”</a:t>
            </a:r>
            <a:endParaRPr sz="2400" b="0" i="0" u="none" strike="noStrike" cap="none">
              <a:solidFill>
                <a:srgbClr val="000000"/>
              </a:solidFill>
              <a:latin typeface="Trebuchet MS"/>
              <a:ea typeface="Trebuchet MS"/>
              <a:cs typeface="Trebuchet MS"/>
              <a:sym typeface="Trebuchet MS"/>
            </a:endParaRPr>
          </a:p>
        </p:txBody>
      </p:sp>
      <p:sp>
        <p:nvSpPr>
          <p:cNvPr id="446" name="Google Shape;446;gdc52a1b793_1_127"/>
          <p:cNvSpPr txBox="1"/>
          <p:nvPr/>
        </p:nvSpPr>
        <p:spPr>
          <a:xfrm>
            <a:off x="5370225" y="4072025"/>
            <a:ext cx="2954100" cy="2262900"/>
          </a:xfrm>
          <a:prstGeom prst="rect">
            <a:avLst/>
          </a:prstGeom>
          <a:solidFill>
            <a:srgbClr val="FCE5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US" sz="3100" b="0" i="0" u="none" strike="noStrike" cap="none">
                <a:solidFill>
                  <a:srgbClr val="000000"/>
                </a:solidFill>
                <a:latin typeface="Trebuchet MS"/>
                <a:ea typeface="Trebuchet MS"/>
                <a:cs typeface="Trebuchet MS"/>
                <a:sym typeface="Trebuchet MS"/>
              </a:rPr>
              <a:t>“I was actually interested in this.”</a:t>
            </a:r>
            <a:endParaRPr sz="3100" b="0" i="0" u="none" strike="noStrike" cap="none">
              <a:solidFill>
                <a:srgbClr val="000000"/>
              </a:solidFill>
              <a:latin typeface="Trebuchet MS"/>
              <a:ea typeface="Trebuchet MS"/>
              <a:cs typeface="Trebuchet MS"/>
              <a:sym typeface="Trebuchet MS"/>
            </a:endParaRPr>
          </a:p>
        </p:txBody>
      </p:sp>
      <p:sp>
        <p:nvSpPr>
          <p:cNvPr id="447" name="Google Shape;447;gdc52a1b793_1_127"/>
          <p:cNvSpPr txBox="1"/>
          <p:nvPr/>
        </p:nvSpPr>
        <p:spPr>
          <a:xfrm>
            <a:off x="8831900" y="4375775"/>
            <a:ext cx="2954100" cy="2262900"/>
          </a:xfrm>
          <a:prstGeom prst="rect">
            <a:avLst/>
          </a:prstGeom>
          <a:solidFill>
            <a:srgbClr val="D9D2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Trebuchet MS"/>
                <a:ea typeface="Trebuchet MS"/>
                <a:cs typeface="Trebuchet MS"/>
                <a:sym typeface="Trebuchet MS"/>
              </a:rPr>
              <a:t>“I was able to learn about why people care so much about the words others say.”</a:t>
            </a:r>
            <a:endParaRPr sz="2400" b="0" i="0"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gdc52a1b793_1_61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ADAPTATIONS</a:t>
            </a:r>
            <a:endParaRPr/>
          </a:p>
        </p:txBody>
      </p:sp>
      <p:sp>
        <p:nvSpPr>
          <p:cNvPr id="453" name="Google Shape;453;gdc52a1b793_1_617"/>
          <p:cNvSpPr txBox="1">
            <a:spLocks noGrp="1"/>
          </p:cNvSpPr>
          <p:nvPr>
            <p:ph type="body" idx="1"/>
          </p:nvPr>
        </p:nvSpPr>
        <p:spPr>
          <a:xfrm>
            <a:off x="838200" y="1825625"/>
            <a:ext cx="10851600" cy="43512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accent1"/>
              </a:buClr>
              <a:buSzPts val="2800"/>
              <a:buChar char="•"/>
            </a:pPr>
            <a:r>
              <a:rPr lang="en-US"/>
              <a:t>Grade Levels</a:t>
            </a:r>
            <a:endParaRPr/>
          </a:p>
          <a:p>
            <a:pPr marL="685800" lvl="1" indent="-266700" algn="l" rtl="0">
              <a:lnSpc>
                <a:spcPct val="90000"/>
              </a:lnSpc>
              <a:spcBef>
                <a:spcPts val="500"/>
              </a:spcBef>
              <a:spcAft>
                <a:spcPts val="0"/>
              </a:spcAft>
              <a:buClr>
                <a:schemeClr val="dk1"/>
              </a:buClr>
              <a:buSzPts val="2400"/>
              <a:buChar char="•"/>
            </a:pPr>
            <a:r>
              <a:rPr lang="en-US"/>
              <a:t>Choose appropriate sources and summatives.</a:t>
            </a:r>
            <a:endParaRPr/>
          </a:p>
          <a:p>
            <a:pPr marL="228600" lvl="0" indent="-228600" algn="l" rtl="0">
              <a:lnSpc>
                <a:spcPct val="90000"/>
              </a:lnSpc>
              <a:spcBef>
                <a:spcPts val="1000"/>
              </a:spcBef>
              <a:spcAft>
                <a:spcPts val="0"/>
              </a:spcAft>
              <a:buClr>
                <a:schemeClr val="accent1"/>
              </a:buClr>
              <a:buSzPts val="2800"/>
              <a:buChar char="•"/>
            </a:pPr>
            <a:r>
              <a:rPr lang="en-US"/>
              <a:t>Time Frame</a:t>
            </a:r>
            <a:endParaRPr/>
          </a:p>
          <a:p>
            <a:pPr marL="685800" lvl="1" indent="-266700" algn="l" rtl="0">
              <a:lnSpc>
                <a:spcPct val="90000"/>
              </a:lnSpc>
              <a:spcBef>
                <a:spcPts val="500"/>
              </a:spcBef>
              <a:spcAft>
                <a:spcPts val="0"/>
              </a:spcAft>
              <a:buClr>
                <a:schemeClr val="dk1"/>
              </a:buClr>
              <a:buSzPts val="2400"/>
              <a:buChar char="•"/>
            </a:pPr>
            <a:r>
              <a:rPr lang="en-US"/>
              <a:t>Tailor this unit to the time you have available.</a:t>
            </a:r>
            <a:endParaRPr/>
          </a:p>
          <a:p>
            <a:pPr marL="228600" lvl="0" indent="-228600" algn="l" rtl="0">
              <a:lnSpc>
                <a:spcPct val="90000"/>
              </a:lnSpc>
              <a:spcBef>
                <a:spcPts val="1000"/>
              </a:spcBef>
              <a:spcAft>
                <a:spcPts val="0"/>
              </a:spcAft>
              <a:buClr>
                <a:schemeClr val="accent1"/>
              </a:buClr>
              <a:buSzPts val="2800"/>
              <a:buChar char="•"/>
            </a:pPr>
            <a:r>
              <a:rPr lang="en-US"/>
              <a:t>In-person or Virtual</a:t>
            </a:r>
            <a:endParaRPr/>
          </a:p>
          <a:p>
            <a:pPr marL="685800" lvl="1" indent="-266700" algn="l" rtl="0">
              <a:lnSpc>
                <a:spcPct val="90000"/>
              </a:lnSpc>
              <a:spcBef>
                <a:spcPts val="500"/>
              </a:spcBef>
              <a:spcAft>
                <a:spcPts val="0"/>
              </a:spcAft>
              <a:buClr>
                <a:schemeClr val="dk1"/>
              </a:buClr>
              <a:buSzPts val="2400"/>
              <a:buChar char="•"/>
            </a:pPr>
            <a:r>
              <a:rPr lang="en-US"/>
              <a:t>Build comfort using digital interaction.</a:t>
            </a:r>
            <a:endParaRPr/>
          </a:p>
          <a:p>
            <a:pPr marL="228600" lvl="0" indent="-228600" algn="l" rtl="0">
              <a:lnSpc>
                <a:spcPct val="90000"/>
              </a:lnSpc>
              <a:spcBef>
                <a:spcPts val="1000"/>
              </a:spcBef>
              <a:spcAft>
                <a:spcPts val="0"/>
              </a:spcAft>
              <a:buClr>
                <a:schemeClr val="accent1"/>
              </a:buClr>
              <a:buSzPts val="2800"/>
              <a:buChar char="•"/>
            </a:pPr>
            <a:r>
              <a:rPr lang="en-US"/>
              <a:t>Persuasive Options</a:t>
            </a:r>
            <a:endParaRPr/>
          </a:p>
          <a:p>
            <a:pPr marL="685800" lvl="1" indent="-266700" algn="l" rtl="0">
              <a:lnSpc>
                <a:spcPct val="90000"/>
              </a:lnSpc>
              <a:spcBef>
                <a:spcPts val="1000"/>
              </a:spcBef>
              <a:spcAft>
                <a:spcPts val="0"/>
              </a:spcAft>
              <a:buSzPts val="2400"/>
              <a:buChar char="•"/>
            </a:pPr>
            <a:r>
              <a:rPr lang="en-US"/>
              <a:t>Debate topics or sources with Socratic Seminars or Philosophical Chairs.</a:t>
            </a:r>
            <a:endParaRPr/>
          </a:p>
          <a:p>
            <a:pPr marL="228600" lvl="0" indent="-228600" algn="l" rtl="0">
              <a:lnSpc>
                <a:spcPct val="90000"/>
              </a:lnSpc>
              <a:spcBef>
                <a:spcPts val="1000"/>
              </a:spcBef>
              <a:spcAft>
                <a:spcPts val="0"/>
              </a:spcAft>
              <a:buClr>
                <a:schemeClr val="accent1"/>
              </a:buClr>
              <a:buSzPts val="2800"/>
              <a:buChar char="•"/>
            </a:pPr>
            <a:r>
              <a:rPr lang="en-US"/>
              <a:t>Writing Instruction </a:t>
            </a:r>
            <a:endParaRPr/>
          </a:p>
          <a:p>
            <a:pPr marL="685800" lvl="1" indent="-266700" algn="l" rtl="0">
              <a:lnSpc>
                <a:spcPct val="90000"/>
              </a:lnSpc>
              <a:spcBef>
                <a:spcPts val="500"/>
              </a:spcBef>
              <a:spcAft>
                <a:spcPts val="0"/>
              </a:spcAft>
              <a:buClr>
                <a:schemeClr val="dk1"/>
              </a:buClr>
              <a:buSzPts val="2400"/>
              <a:buChar char="•"/>
            </a:pPr>
            <a:r>
              <a:rPr lang="en-US"/>
              <a:t>Align this unit to your curriculum map.</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gdc52a1b793_1_43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Resources We Used</a:t>
            </a:r>
            <a:endParaRPr/>
          </a:p>
        </p:txBody>
      </p:sp>
      <p:sp>
        <p:nvSpPr>
          <p:cNvPr id="459" name="Google Shape;459;gdc52a1b793_1_439"/>
          <p:cNvSpPr txBox="1">
            <a:spLocks noGrp="1"/>
          </p:cNvSpPr>
          <p:nvPr>
            <p:ph type="body" idx="1"/>
          </p:nvPr>
        </p:nvSpPr>
        <p:spPr>
          <a:xfrm>
            <a:off x="838200" y="1690825"/>
            <a:ext cx="10515600" cy="48198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b="1"/>
              <a:t>Commonlit (stories and poems):</a:t>
            </a:r>
            <a:r>
              <a:rPr lang="en-US">
                <a:solidFill>
                  <a:schemeClr val="dk1"/>
                </a:solidFill>
              </a:rPr>
              <a:t> “The Bet”, “Mother to Son”, “A Retrieved Reformation”, “The Stolen Party”, “The Talking Skull”, “Ain’t I a Woman”</a:t>
            </a:r>
            <a:endParaRPr>
              <a:solidFill>
                <a:schemeClr val="dk1"/>
              </a:solidFill>
            </a:endParaRPr>
          </a:p>
          <a:p>
            <a:pPr marL="228600" lvl="0" indent="-228600" algn="l" rtl="0">
              <a:lnSpc>
                <a:spcPct val="90000"/>
              </a:lnSpc>
              <a:spcBef>
                <a:spcPts val="1000"/>
              </a:spcBef>
              <a:spcAft>
                <a:spcPts val="0"/>
              </a:spcAft>
              <a:buClr>
                <a:schemeClr val="dk1"/>
              </a:buClr>
              <a:buSzPts val="2800"/>
              <a:buChar char="•"/>
            </a:pPr>
            <a:r>
              <a:rPr lang="en-US" b="1"/>
              <a:t>TED Talks/Speeches: </a:t>
            </a:r>
            <a:r>
              <a:rPr lang="en-US">
                <a:solidFill>
                  <a:schemeClr val="dk1"/>
                </a:solidFill>
              </a:rPr>
              <a:t>Amanda Gorman, Chimamanda Ngozi Adichie, Greta Thunberg, Emtithal Mahmoud, Brad Meltzer, John Lewis</a:t>
            </a:r>
            <a:endParaRPr>
              <a:solidFill>
                <a:schemeClr val="dk1"/>
              </a:solidFill>
            </a:endParaRPr>
          </a:p>
          <a:p>
            <a:pPr marL="228600" lvl="0" indent="-228600" algn="l" rtl="0">
              <a:lnSpc>
                <a:spcPct val="90000"/>
              </a:lnSpc>
              <a:spcBef>
                <a:spcPts val="1000"/>
              </a:spcBef>
              <a:spcAft>
                <a:spcPts val="0"/>
              </a:spcAft>
              <a:buClr>
                <a:schemeClr val="dk1"/>
              </a:buClr>
              <a:buSzPts val="2800"/>
              <a:buChar char="•"/>
            </a:pPr>
            <a:r>
              <a:rPr lang="en-US" b="1"/>
              <a:t>Podcasts (NPR):</a:t>
            </a:r>
            <a:r>
              <a:rPr lang="en-US" b="1">
                <a:solidFill>
                  <a:schemeClr val="dk1"/>
                </a:solidFill>
              </a:rPr>
              <a:t> </a:t>
            </a:r>
            <a:r>
              <a:rPr lang="en-US">
                <a:solidFill>
                  <a:schemeClr val="dk1"/>
                </a:solidFill>
              </a:rPr>
              <a:t>Howard White, Tarak McLain, William Wissemann, Robert Fisher, Bianca Brooks </a:t>
            </a:r>
            <a:endParaRPr>
              <a:solidFill>
                <a:schemeClr val="dk1"/>
              </a:solidFill>
            </a:endParaRPr>
          </a:p>
          <a:p>
            <a:pPr marL="228600" lvl="0" indent="-228600" algn="l" rtl="0">
              <a:lnSpc>
                <a:spcPct val="90000"/>
              </a:lnSpc>
              <a:spcBef>
                <a:spcPts val="1000"/>
              </a:spcBef>
              <a:spcAft>
                <a:spcPts val="0"/>
              </a:spcAft>
              <a:buClr>
                <a:schemeClr val="dk1"/>
              </a:buClr>
              <a:buSzPts val="2800"/>
              <a:buChar char="•"/>
            </a:pPr>
            <a:r>
              <a:rPr lang="en-US" b="1"/>
              <a:t>Viewables:</a:t>
            </a:r>
            <a:r>
              <a:rPr lang="en-US">
                <a:solidFill>
                  <a:schemeClr val="dk1"/>
                </a:solidFill>
              </a:rPr>
              <a:t> Animated Short Films, PSAs, graffiti, murals, billboards, “The Power of Words” (YouTube)</a:t>
            </a:r>
            <a:endParaRPr>
              <a:solidFill>
                <a:schemeClr val="dk1"/>
              </a:solidFill>
            </a:endParaRPr>
          </a:p>
          <a:p>
            <a:pPr marL="228600" lvl="0" indent="-228600" algn="l" rtl="0">
              <a:lnSpc>
                <a:spcPct val="90000"/>
              </a:lnSpc>
              <a:spcBef>
                <a:spcPts val="1000"/>
              </a:spcBef>
              <a:spcAft>
                <a:spcPts val="0"/>
              </a:spcAft>
              <a:buClr>
                <a:schemeClr val="dk1"/>
              </a:buClr>
              <a:buSzPts val="2800"/>
              <a:buChar char="•"/>
            </a:pPr>
            <a:r>
              <a:rPr lang="en-US" b="1"/>
              <a:t>Nonfiction articles: </a:t>
            </a:r>
            <a:r>
              <a:rPr lang="en-US">
                <a:solidFill>
                  <a:schemeClr val="dk1"/>
                </a:solidFill>
              </a:rPr>
              <a:t>We are able to use Newsela for many articles. Other online news sources are available.</a:t>
            </a:r>
            <a:endParaRPr>
              <a:solidFill>
                <a:schemeClr val="dk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g7b21408693_0_99"/>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39</a:t>
            </a:fld>
            <a:endParaRPr/>
          </a:p>
        </p:txBody>
      </p:sp>
      <p:sp>
        <p:nvSpPr>
          <p:cNvPr id="465" name="Google Shape;465;g7b21408693_0_9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THANKS! </a:t>
            </a:r>
            <a:endParaRPr/>
          </a:p>
          <a:p>
            <a:pPr marL="0" lvl="0" indent="0" algn="l" rtl="0">
              <a:lnSpc>
                <a:spcPct val="90000"/>
              </a:lnSpc>
              <a:spcBef>
                <a:spcPts val="0"/>
              </a:spcBef>
              <a:spcAft>
                <a:spcPts val="0"/>
              </a:spcAft>
              <a:buClr>
                <a:schemeClr val="accent1"/>
              </a:buClr>
              <a:buSzPts val="4400"/>
              <a:buFont typeface="Trebuchet MS"/>
              <a:buNone/>
            </a:pPr>
            <a:r>
              <a:rPr lang="en-US"/>
              <a:t>Any questions? You can find us at...</a:t>
            </a:r>
            <a:endParaRPr/>
          </a:p>
        </p:txBody>
      </p:sp>
      <p:sp>
        <p:nvSpPr>
          <p:cNvPr id="466" name="Google Shape;466;g7b21408693_0_99"/>
          <p:cNvSpPr txBox="1">
            <a:spLocks noGrp="1"/>
          </p:cNvSpPr>
          <p:nvPr>
            <p:ph type="body" idx="1"/>
          </p:nvPr>
        </p:nvSpPr>
        <p:spPr>
          <a:xfrm>
            <a:off x="838200" y="2345875"/>
            <a:ext cx="10515600" cy="1945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ts val="2800"/>
              <a:buChar char="•"/>
            </a:pPr>
            <a:r>
              <a:rPr lang="en-US" b="1"/>
              <a:t>Angela McClure:</a:t>
            </a:r>
            <a:r>
              <a:rPr lang="en-US"/>
              <a:t> </a:t>
            </a:r>
            <a:r>
              <a:rPr lang="en-US" u="sng">
                <a:solidFill>
                  <a:schemeClr val="hlink"/>
                </a:solidFill>
                <a:hlinkClick r:id="rId3"/>
              </a:rPr>
              <a:t>amcclure@harrisonburg.k12.va.us</a:t>
            </a:r>
            <a:r>
              <a:rPr lang="en-US"/>
              <a:t/>
            </a:r>
            <a:br>
              <a:rPr lang="en-US"/>
            </a:br>
            <a:endParaRPr/>
          </a:p>
          <a:p>
            <a:pPr marL="228600" lvl="0" indent="-228600" algn="l" rtl="0">
              <a:lnSpc>
                <a:spcPct val="90000"/>
              </a:lnSpc>
              <a:spcBef>
                <a:spcPts val="0"/>
              </a:spcBef>
              <a:spcAft>
                <a:spcPts val="0"/>
              </a:spcAft>
              <a:buClr>
                <a:schemeClr val="accent1"/>
              </a:buClr>
              <a:buSzPts val="2800"/>
              <a:buChar char="•"/>
            </a:pPr>
            <a:r>
              <a:rPr lang="en-US" b="1"/>
              <a:t>Jeanine Maddox:</a:t>
            </a:r>
            <a:r>
              <a:rPr lang="en-US"/>
              <a:t> </a:t>
            </a:r>
            <a:r>
              <a:rPr lang="en-US" u="sng">
                <a:solidFill>
                  <a:schemeClr val="hlink"/>
                </a:solidFill>
                <a:hlinkClick r:id="rId4"/>
              </a:rPr>
              <a:t>jmaddox@harrisonburg.k12.va.us</a:t>
            </a:r>
            <a:r>
              <a:rPr lang="en-US"/>
              <a:t> </a:t>
            </a:r>
            <a:endParaRPr/>
          </a:p>
          <a:p>
            <a:pPr marL="0" lvl="0" indent="0" algn="l" rtl="0">
              <a:lnSpc>
                <a:spcPct val="90000"/>
              </a:lnSpc>
              <a:spcBef>
                <a:spcPts val="500"/>
              </a:spcBef>
              <a:spcAft>
                <a:spcPts val="0"/>
              </a:spcAft>
              <a:buSzPts val="1800"/>
              <a:buNone/>
            </a:pPr>
            <a:endParaRPr/>
          </a:p>
        </p:txBody>
      </p:sp>
      <p:sp>
        <p:nvSpPr>
          <p:cNvPr id="467" name="Google Shape;467;g7b21408693_0_99"/>
          <p:cNvSpPr txBox="1"/>
          <p:nvPr/>
        </p:nvSpPr>
        <p:spPr>
          <a:xfrm>
            <a:off x="676700" y="5043600"/>
            <a:ext cx="11069700" cy="538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300" b="1" i="0" u="none" strike="noStrike" cap="none">
                <a:solidFill>
                  <a:srgbClr val="000000"/>
                </a:solidFill>
                <a:latin typeface="Trebuchet MS"/>
                <a:ea typeface="Trebuchet MS"/>
                <a:cs typeface="Trebuchet MS"/>
                <a:sym typeface="Trebuchet MS"/>
              </a:rPr>
              <a:t>“Using our words is one of our biggest superpowers.” </a:t>
            </a:r>
            <a:r>
              <a:rPr lang="en-US" sz="2300" b="0" i="0" u="none" strike="noStrike" cap="none">
                <a:solidFill>
                  <a:srgbClr val="000000"/>
                </a:solidFill>
                <a:latin typeface="Trebuchet MS"/>
                <a:ea typeface="Trebuchet MS"/>
                <a:cs typeface="Trebuchet MS"/>
                <a:sym typeface="Trebuchet MS"/>
              </a:rPr>
              <a:t>~ Ava, 8th grade</a:t>
            </a:r>
            <a:r>
              <a:rPr lang="en-US" sz="2300">
                <a:latin typeface="Trebuchet MS"/>
                <a:ea typeface="Trebuchet MS"/>
                <a:cs typeface="Trebuchet MS"/>
                <a:sym typeface="Trebuchet MS"/>
              </a:rPr>
              <a:t> student</a:t>
            </a:r>
            <a:endParaRPr sz="2300" b="0" i="0"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dc52a1b793_0_0"/>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4</a:t>
            </a:fld>
            <a:endParaRPr/>
          </a:p>
        </p:txBody>
      </p:sp>
      <p:sp>
        <p:nvSpPr>
          <p:cNvPr id="205" name="Google Shape;205;gdc52a1b793_0_0"/>
          <p:cNvSpPr txBox="1">
            <a:spLocks noGrp="1"/>
          </p:cNvSpPr>
          <p:nvPr>
            <p:ph type="title"/>
          </p:nvPr>
        </p:nvSpPr>
        <p:spPr>
          <a:xfrm>
            <a:off x="839788" y="114300"/>
            <a:ext cx="3932100"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200"/>
              <a:buFont typeface="Trebuchet MS"/>
              <a:buNone/>
            </a:pPr>
            <a:r>
              <a:rPr lang="en-US" sz="4400"/>
              <a:t>WHAT THIS IS</a:t>
            </a:r>
            <a:endParaRPr sz="4400"/>
          </a:p>
        </p:txBody>
      </p:sp>
      <p:pic>
        <p:nvPicPr>
          <p:cNvPr id="206" name="Google Shape;206;gdc52a1b793_0_0" title="Image of Do Words Matter Instructional Plan"/>
          <p:cNvPicPr preferRelativeResize="0">
            <a:picLocks noGrp="1"/>
          </p:cNvPicPr>
          <p:nvPr>
            <p:ph type="pic" idx="2"/>
          </p:nvPr>
        </p:nvPicPr>
        <p:blipFill rotWithShape="1">
          <a:blip r:embed="rId3">
            <a:alphaModFix/>
          </a:blip>
          <a:srcRect b="30060"/>
          <a:stretch/>
        </p:blipFill>
        <p:spPr>
          <a:xfrm>
            <a:off x="5056025" y="1263000"/>
            <a:ext cx="6889800" cy="4605900"/>
          </a:xfrm>
          <a:prstGeom prst="rect">
            <a:avLst/>
          </a:prstGeom>
          <a:noFill/>
          <a:ln w="9525" cap="flat" cmpd="sng">
            <a:solidFill>
              <a:srgbClr val="000000"/>
            </a:solidFill>
            <a:prstDash val="solid"/>
            <a:round/>
            <a:headEnd type="none" w="sm" len="sm"/>
            <a:tailEnd type="none" w="sm" len="sm"/>
          </a:ln>
        </p:spPr>
      </p:pic>
      <p:sp>
        <p:nvSpPr>
          <p:cNvPr id="207" name="Google Shape;207;gdc52a1b793_0_0"/>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F150D"/>
              </a:buClr>
              <a:buSzPts val="1600"/>
              <a:buFont typeface="Arial"/>
              <a:buNone/>
            </a:pPr>
            <a:r>
              <a:rPr lang="en-US" sz="2400">
                <a:solidFill>
                  <a:srgbClr val="0F150D"/>
                </a:solidFill>
              </a:rPr>
              <a:t>“Do Words Matter?” is a  thematic unit about the power of words. It integrates multiple strands to engage students in authentic reading and writing.</a:t>
            </a:r>
            <a:endParaRPr sz="2400"/>
          </a:p>
          <a:p>
            <a:pPr marL="0" lvl="0" indent="0" algn="l" rtl="0">
              <a:lnSpc>
                <a:spcPct val="90000"/>
              </a:lnSpc>
              <a:spcBef>
                <a:spcPts val="1000"/>
              </a:spcBef>
              <a:spcAft>
                <a:spcPts val="0"/>
              </a:spcAft>
              <a:buClr>
                <a:srgbClr val="0F150D"/>
              </a:buClr>
              <a:buSzPts val="1600"/>
              <a:buNone/>
            </a:pPr>
            <a:r>
              <a:rPr lang="en-US" sz="2400">
                <a:solidFill>
                  <a:srgbClr val="0F150D"/>
                </a:solidFill>
              </a:rPr>
              <a:t>Our complete instructional plan is linked on the VDOE website.</a:t>
            </a:r>
            <a:endParaRPr sz="24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g7b21408693_0_202"/>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40</a:t>
            </a:fld>
            <a:endParaRPr/>
          </a:p>
        </p:txBody>
      </p:sp>
      <p:sp>
        <p:nvSpPr>
          <p:cNvPr id="473" name="Google Shape;473;g7b21408693_0_20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Trebuchet MS"/>
              <a:buNone/>
            </a:pPr>
            <a:r>
              <a:rPr lang="en-US" b="1"/>
              <a:t>Disclaimer</a:t>
            </a:r>
            <a:endParaRPr/>
          </a:p>
        </p:txBody>
      </p:sp>
      <p:sp>
        <p:nvSpPr>
          <p:cNvPr id="474" name="Google Shape;474;g7b21408693_0_20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en-US" sz="4000"/>
              <a:t>Reference within this presentation to any specific commercial or non-commercial product, process, or service by trade name, trademark, manufacturer or otherwise does not constitute or imply an endorsement, recommendation, or favoring by the Virginia Department of Education.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7b21408693_0_106"/>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5</a:t>
            </a:fld>
            <a:endParaRPr/>
          </a:p>
        </p:txBody>
      </p:sp>
      <p:sp>
        <p:nvSpPr>
          <p:cNvPr id="213" name="Google Shape;213;g7b21408693_0_10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WHERE and WHEN</a:t>
            </a:r>
            <a:endParaRPr/>
          </a:p>
        </p:txBody>
      </p:sp>
      <p:sp>
        <p:nvSpPr>
          <p:cNvPr id="214" name="Google Shape;214;g7b21408693_0_10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ts val="2800"/>
              <a:buChar char="•"/>
            </a:pPr>
            <a:r>
              <a:rPr lang="en-US"/>
              <a:t>Demographics of our School</a:t>
            </a:r>
            <a:endParaRPr/>
          </a:p>
          <a:p>
            <a:pPr marL="685800" lvl="1" indent="-228600" algn="l" rtl="0">
              <a:lnSpc>
                <a:spcPct val="90000"/>
              </a:lnSpc>
              <a:spcBef>
                <a:spcPts val="500"/>
              </a:spcBef>
              <a:spcAft>
                <a:spcPts val="0"/>
              </a:spcAft>
              <a:buClr>
                <a:schemeClr val="dk1"/>
              </a:buClr>
              <a:buSzPts val="2400"/>
              <a:buChar char="•"/>
            </a:pPr>
            <a:r>
              <a:rPr lang="en-US"/>
              <a:t>Harrisonburg City Public Schools</a:t>
            </a:r>
            <a:endParaRPr/>
          </a:p>
          <a:p>
            <a:pPr marL="685800" lvl="1" indent="-228600" algn="l" rtl="0">
              <a:lnSpc>
                <a:spcPct val="90000"/>
              </a:lnSpc>
              <a:spcBef>
                <a:spcPts val="500"/>
              </a:spcBef>
              <a:spcAft>
                <a:spcPts val="0"/>
              </a:spcAft>
              <a:buClr>
                <a:schemeClr val="dk1"/>
              </a:buClr>
              <a:buSzPts val="2400"/>
              <a:buChar char="•"/>
            </a:pPr>
            <a:r>
              <a:rPr lang="en-US"/>
              <a:t>Students/Families/Communities</a:t>
            </a:r>
            <a:endParaRPr/>
          </a:p>
          <a:p>
            <a:pPr marL="228600" lvl="0" indent="-228600" algn="l" rtl="0">
              <a:lnSpc>
                <a:spcPct val="90000"/>
              </a:lnSpc>
              <a:spcBef>
                <a:spcPts val="1000"/>
              </a:spcBef>
              <a:spcAft>
                <a:spcPts val="0"/>
              </a:spcAft>
              <a:buClr>
                <a:schemeClr val="accent1"/>
              </a:buClr>
              <a:buSzPts val="2800"/>
              <a:buChar char="•"/>
            </a:pPr>
            <a:r>
              <a:rPr lang="en-US"/>
              <a:t>Pandemic-Teaching Factors</a:t>
            </a:r>
            <a:endParaRPr/>
          </a:p>
          <a:p>
            <a:pPr marL="685800" lvl="1" indent="-228600" algn="l" rtl="0">
              <a:lnSpc>
                <a:spcPct val="90000"/>
              </a:lnSpc>
              <a:spcBef>
                <a:spcPts val="500"/>
              </a:spcBef>
              <a:spcAft>
                <a:spcPts val="0"/>
              </a:spcAft>
              <a:buClr>
                <a:schemeClr val="dk1"/>
              </a:buClr>
              <a:buSzPts val="2400"/>
              <a:buChar char="•"/>
            </a:pPr>
            <a:r>
              <a:rPr lang="en-US"/>
              <a:t>Technology</a:t>
            </a:r>
            <a:endParaRPr/>
          </a:p>
          <a:p>
            <a:pPr marL="685800" lvl="1" indent="-228600" algn="l" rtl="0">
              <a:lnSpc>
                <a:spcPct val="90000"/>
              </a:lnSpc>
              <a:spcBef>
                <a:spcPts val="500"/>
              </a:spcBef>
              <a:spcAft>
                <a:spcPts val="0"/>
              </a:spcAft>
              <a:buClr>
                <a:schemeClr val="dk1"/>
              </a:buClr>
              <a:buSzPts val="2400"/>
              <a:buChar char="•"/>
            </a:pPr>
            <a:r>
              <a:rPr lang="en-US"/>
              <a:t>Engagement</a:t>
            </a:r>
            <a:endParaRPr/>
          </a:p>
          <a:p>
            <a:pPr marL="685800" lvl="1" indent="-228600" algn="l" rtl="0">
              <a:lnSpc>
                <a:spcPct val="90000"/>
              </a:lnSpc>
              <a:spcBef>
                <a:spcPts val="500"/>
              </a:spcBef>
              <a:spcAft>
                <a:spcPts val="0"/>
              </a:spcAft>
              <a:buClr>
                <a:schemeClr val="dk1"/>
              </a:buClr>
              <a:buSzPts val="2400"/>
              <a:buChar char="•"/>
            </a:pPr>
            <a:r>
              <a:rPr lang="en-US"/>
              <a:t>SOL - District Assessment</a:t>
            </a:r>
            <a:endParaRPr/>
          </a:p>
          <a:p>
            <a:pPr marL="228600" lvl="0" indent="-228600" algn="l" rtl="0">
              <a:lnSpc>
                <a:spcPct val="90000"/>
              </a:lnSpc>
              <a:spcBef>
                <a:spcPts val="1000"/>
              </a:spcBef>
              <a:spcAft>
                <a:spcPts val="0"/>
              </a:spcAft>
              <a:buClr>
                <a:schemeClr val="accent1"/>
              </a:buClr>
              <a:buSzPts val="2800"/>
              <a:buChar char="•"/>
            </a:pPr>
            <a:r>
              <a:rPr lang="en-US"/>
              <a:t>Class Set-up this Year</a:t>
            </a:r>
            <a:endParaRPr/>
          </a:p>
          <a:p>
            <a:pPr marL="685800" lvl="1" indent="-228600" algn="l" rtl="0">
              <a:lnSpc>
                <a:spcPct val="90000"/>
              </a:lnSpc>
              <a:spcBef>
                <a:spcPts val="500"/>
              </a:spcBef>
              <a:spcAft>
                <a:spcPts val="0"/>
              </a:spcAft>
              <a:buClr>
                <a:schemeClr val="dk1"/>
              </a:buClr>
              <a:buSzPts val="2400"/>
              <a:buChar char="•"/>
            </a:pPr>
            <a:r>
              <a:rPr lang="en-US"/>
              <a:t>50 minute class periods</a:t>
            </a:r>
            <a:endParaRPr/>
          </a:p>
          <a:p>
            <a:pPr marL="685800" lvl="1" indent="-228600" algn="l" rtl="0">
              <a:lnSpc>
                <a:spcPct val="90000"/>
              </a:lnSpc>
              <a:spcBef>
                <a:spcPts val="500"/>
              </a:spcBef>
              <a:spcAft>
                <a:spcPts val="0"/>
              </a:spcAft>
              <a:buClr>
                <a:schemeClr val="dk1"/>
              </a:buClr>
              <a:buSzPts val="2400"/>
              <a:buChar char="•"/>
            </a:pPr>
            <a:r>
              <a:rPr lang="en-US"/>
              <a:t>Twice a week</a:t>
            </a:r>
            <a:endParaRPr/>
          </a:p>
        </p:txBody>
      </p:sp>
      <p:pic>
        <p:nvPicPr>
          <p:cNvPr id="215" name="Google Shape;215;g7b21408693_0_106" descr="The flag includes the mascot - the falcon - and the word, &quot;Welcome&quot; in four different languages." title="Image of Welcome Flag at Skyline Middle School in Harrisonburg, Virginia"/>
          <p:cNvPicPr preferRelativeResize="0"/>
          <p:nvPr/>
        </p:nvPicPr>
        <p:blipFill rotWithShape="1">
          <a:blip r:embed="rId3">
            <a:alphaModFix/>
          </a:blip>
          <a:srcRect r="6489"/>
          <a:stretch/>
        </p:blipFill>
        <p:spPr>
          <a:xfrm>
            <a:off x="6865575" y="893950"/>
            <a:ext cx="4741001" cy="5070099"/>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dc52a1b793_1_29"/>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6</a:t>
            </a:fld>
            <a:endParaRPr/>
          </a:p>
        </p:txBody>
      </p:sp>
      <p:sp>
        <p:nvSpPr>
          <p:cNvPr id="221" name="Google Shape;221;gdc52a1b793_1_29"/>
          <p:cNvSpPr txBox="1">
            <a:spLocks noGrp="1"/>
          </p:cNvSpPr>
          <p:nvPr>
            <p:ph type="title"/>
          </p:nvPr>
        </p:nvSpPr>
        <p:spPr>
          <a:xfrm>
            <a:off x="838200" y="21035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GRADE 8 PRIMARY SOLs</a:t>
            </a:r>
            <a:endParaRPr/>
          </a:p>
        </p:txBody>
      </p:sp>
      <p:sp>
        <p:nvSpPr>
          <p:cNvPr id="222" name="Google Shape;222;gdc52a1b793_1_29"/>
          <p:cNvSpPr txBox="1">
            <a:spLocks noGrp="1"/>
          </p:cNvSpPr>
          <p:nvPr>
            <p:ph type="body" idx="1"/>
          </p:nvPr>
        </p:nvSpPr>
        <p:spPr>
          <a:xfrm>
            <a:off x="838200" y="1444525"/>
            <a:ext cx="51816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946"/>
              <a:buNone/>
            </a:pPr>
            <a:r>
              <a:rPr lang="en-US"/>
              <a:t>Reading</a:t>
            </a:r>
            <a:endParaRPr/>
          </a:p>
          <a:p>
            <a:pPr marL="685800" lvl="1" indent="-240956" algn="l" rtl="0">
              <a:lnSpc>
                <a:spcPct val="70000"/>
              </a:lnSpc>
              <a:spcBef>
                <a:spcPts val="500"/>
              </a:spcBef>
              <a:spcAft>
                <a:spcPts val="0"/>
              </a:spcAft>
              <a:buClr>
                <a:schemeClr val="dk1"/>
              </a:buClr>
              <a:buSzPts val="2595"/>
              <a:buChar char="•"/>
            </a:pPr>
            <a:r>
              <a:rPr lang="en-US" b="1"/>
              <a:t>8.6d</a:t>
            </a:r>
            <a:r>
              <a:rPr lang="en-US"/>
              <a:t> - Make inferences and draw conclusions based on explicit and implied information using evidence from text as support</a:t>
            </a:r>
            <a:endParaRPr/>
          </a:p>
          <a:p>
            <a:pPr marL="685800" lvl="1" indent="-240956" algn="l" rtl="0">
              <a:lnSpc>
                <a:spcPct val="70000"/>
              </a:lnSpc>
              <a:spcBef>
                <a:spcPts val="500"/>
              </a:spcBef>
              <a:spcAft>
                <a:spcPts val="0"/>
              </a:spcAft>
              <a:buClr>
                <a:schemeClr val="dk1"/>
              </a:buClr>
              <a:buSzPts val="2595"/>
              <a:buChar char="•"/>
            </a:pPr>
            <a:r>
              <a:rPr lang="en-US" b="1"/>
              <a:t>8.6e</a:t>
            </a:r>
            <a:r>
              <a:rPr lang="en-US"/>
              <a:t> - Analyze the author’s qualifications, viewpoint, word choice, and impact</a:t>
            </a:r>
            <a:endParaRPr/>
          </a:p>
          <a:p>
            <a:pPr marL="685800" lvl="1" indent="-240956" algn="l" rtl="0">
              <a:lnSpc>
                <a:spcPct val="70000"/>
              </a:lnSpc>
              <a:spcBef>
                <a:spcPts val="500"/>
              </a:spcBef>
              <a:spcAft>
                <a:spcPts val="0"/>
              </a:spcAft>
              <a:buClr>
                <a:schemeClr val="dk1"/>
              </a:buClr>
              <a:buSzPts val="2595"/>
              <a:buChar char="•"/>
            </a:pPr>
            <a:r>
              <a:rPr lang="en-US" b="1"/>
              <a:t>8.6k</a:t>
            </a:r>
            <a:r>
              <a:rPr lang="en-US"/>
              <a:t> - Evaluate, organize, and synthesize information for use in written and other formats</a:t>
            </a:r>
            <a:endParaRPr/>
          </a:p>
          <a:p>
            <a:pPr marL="685800" lvl="1" indent="-240956" algn="l" rtl="0">
              <a:lnSpc>
                <a:spcPct val="70000"/>
              </a:lnSpc>
              <a:spcBef>
                <a:spcPts val="500"/>
              </a:spcBef>
              <a:spcAft>
                <a:spcPts val="0"/>
              </a:spcAft>
              <a:buClr>
                <a:schemeClr val="dk1"/>
              </a:buClr>
              <a:buSzPts val="2595"/>
              <a:buChar char="•"/>
            </a:pPr>
            <a:r>
              <a:rPr lang="en-US" b="1"/>
              <a:t>8.6l</a:t>
            </a:r>
            <a:r>
              <a:rPr lang="en-US"/>
              <a:t> - Analyze ideas within and between selections providing textual evidence</a:t>
            </a:r>
            <a:endParaRPr/>
          </a:p>
        </p:txBody>
      </p:sp>
      <p:sp>
        <p:nvSpPr>
          <p:cNvPr id="223" name="Google Shape;223;gdc52a1b793_1_29"/>
          <p:cNvSpPr txBox="1">
            <a:spLocks noGrp="1"/>
          </p:cNvSpPr>
          <p:nvPr>
            <p:ph type="body" idx="2"/>
          </p:nvPr>
        </p:nvSpPr>
        <p:spPr>
          <a:xfrm>
            <a:off x="6172200" y="1444525"/>
            <a:ext cx="52815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en-US"/>
              <a:t>Writing</a:t>
            </a:r>
            <a:endParaRPr/>
          </a:p>
          <a:p>
            <a:pPr marL="685800" lvl="1" indent="-228600" algn="l" rtl="0">
              <a:lnSpc>
                <a:spcPct val="70000"/>
              </a:lnSpc>
              <a:spcBef>
                <a:spcPts val="500"/>
              </a:spcBef>
              <a:spcAft>
                <a:spcPts val="0"/>
              </a:spcAft>
              <a:buClr>
                <a:schemeClr val="dk1"/>
              </a:buClr>
              <a:buSzPts val="2400"/>
              <a:buChar char="•"/>
            </a:pPr>
            <a:r>
              <a:rPr lang="en-US" b="1"/>
              <a:t>8.7a</a:t>
            </a:r>
            <a:r>
              <a:rPr lang="en-US"/>
              <a:t> - Engage in writing as a recursive process</a:t>
            </a:r>
            <a:endParaRPr/>
          </a:p>
          <a:p>
            <a:pPr marL="685800" lvl="1" indent="-228600" algn="l" rtl="0">
              <a:lnSpc>
                <a:spcPct val="70000"/>
              </a:lnSpc>
              <a:spcBef>
                <a:spcPts val="500"/>
              </a:spcBef>
              <a:spcAft>
                <a:spcPts val="0"/>
              </a:spcAft>
              <a:buClr>
                <a:schemeClr val="dk1"/>
              </a:buClr>
              <a:buSzPts val="2400"/>
              <a:buChar char="•"/>
            </a:pPr>
            <a:r>
              <a:rPr lang="en-US" b="1"/>
              <a:t>8.7c</a:t>
            </a:r>
            <a:r>
              <a:rPr lang="en-US"/>
              <a:t> - Use prewriting strategies to generate and organize ideas</a:t>
            </a:r>
            <a:endParaRPr/>
          </a:p>
          <a:p>
            <a:pPr marL="685800" lvl="1" indent="-228600" algn="l" rtl="0">
              <a:lnSpc>
                <a:spcPct val="70000"/>
              </a:lnSpc>
              <a:spcBef>
                <a:spcPts val="500"/>
              </a:spcBef>
              <a:spcAft>
                <a:spcPts val="0"/>
              </a:spcAft>
              <a:buClr>
                <a:schemeClr val="dk1"/>
              </a:buClr>
              <a:buSzPts val="2400"/>
              <a:buChar char="•"/>
            </a:pPr>
            <a:r>
              <a:rPr lang="en-US" b="1"/>
              <a:t>8.7f</a:t>
            </a:r>
            <a:r>
              <a:rPr lang="en-US"/>
              <a:t> - Compose a thesis statement for persuasive writing that advocates a position</a:t>
            </a:r>
            <a:endParaRPr/>
          </a:p>
          <a:p>
            <a:pPr marL="685800" lvl="1" indent="-228600" algn="l" rtl="0">
              <a:lnSpc>
                <a:spcPct val="70000"/>
              </a:lnSpc>
              <a:spcBef>
                <a:spcPts val="500"/>
              </a:spcBef>
              <a:spcAft>
                <a:spcPts val="0"/>
              </a:spcAft>
              <a:buSzPts val="2400"/>
              <a:buChar char="•"/>
            </a:pPr>
            <a:r>
              <a:rPr lang="en-US" b="1"/>
              <a:t>8.7g</a:t>
            </a:r>
            <a:r>
              <a:rPr lang="en-US"/>
              <a:t> - Clearly state and defend a position with reasons and evidence, from credible sources</a:t>
            </a:r>
            <a:endParaRPr/>
          </a:p>
          <a:p>
            <a:pPr marL="685800" lvl="1" indent="-228600" algn="l" rtl="0">
              <a:lnSpc>
                <a:spcPct val="70000"/>
              </a:lnSpc>
              <a:spcBef>
                <a:spcPts val="500"/>
              </a:spcBef>
              <a:spcAft>
                <a:spcPts val="0"/>
              </a:spcAft>
              <a:buSzPts val="2400"/>
              <a:buChar char="•"/>
            </a:pPr>
            <a:r>
              <a:rPr lang="en-US" b="1"/>
              <a:t>8.7h</a:t>
            </a:r>
            <a:r>
              <a:rPr lang="en-US"/>
              <a:t> - Identify a counterclaim and provide a counterargument</a:t>
            </a:r>
            <a:endParaRPr/>
          </a:p>
          <a:p>
            <a:pPr marL="685800" lvl="1" indent="-228600" algn="l" rtl="0">
              <a:lnSpc>
                <a:spcPct val="70000"/>
              </a:lnSpc>
              <a:spcBef>
                <a:spcPts val="500"/>
              </a:spcBef>
              <a:spcAft>
                <a:spcPts val="0"/>
              </a:spcAft>
              <a:buSzPts val="2400"/>
              <a:buChar char="•"/>
            </a:pPr>
            <a:r>
              <a:rPr lang="en-US" b="1"/>
              <a:t>8.7j</a:t>
            </a:r>
            <a:r>
              <a:rPr lang="en-US"/>
              <a:t> - Organize information to provide elaboration and unity</a:t>
            </a:r>
            <a:endParaRPr/>
          </a:p>
          <a:p>
            <a:pPr marL="0" lvl="0" indent="0" algn="l" rtl="0">
              <a:lnSpc>
                <a:spcPct val="70000"/>
              </a:lnSpc>
              <a:spcBef>
                <a:spcPts val="500"/>
              </a:spcBef>
              <a:spcAft>
                <a:spcPts val="0"/>
              </a:spcAft>
              <a:buSzPts val="1800"/>
              <a:buNone/>
            </a:pPr>
            <a:endParaRPr/>
          </a:p>
          <a:p>
            <a:pPr marL="0" lvl="0" indent="0" algn="l" rtl="0">
              <a:lnSpc>
                <a:spcPct val="70000"/>
              </a:lnSpc>
              <a:spcBef>
                <a:spcPts val="500"/>
              </a:spcBef>
              <a:spcAft>
                <a:spcPts val="0"/>
              </a:spcAft>
              <a:buClr>
                <a:schemeClr val="accent1"/>
              </a:buClr>
              <a:buSzPts val="28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7b21408693_0_111"/>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7</a:t>
            </a:fld>
            <a:endParaRPr/>
          </a:p>
        </p:txBody>
      </p:sp>
      <p:sp>
        <p:nvSpPr>
          <p:cNvPr id="229" name="Google Shape;229;g7b21408693_0_11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OBJECTIVES FOR THIS PRESENTATION</a:t>
            </a:r>
            <a:endParaRPr/>
          </a:p>
        </p:txBody>
      </p:sp>
      <p:sp>
        <p:nvSpPr>
          <p:cNvPr id="230" name="Google Shape;230;g7b21408693_0_11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ts val="2800"/>
              <a:buAutoNum type="arabicPeriod"/>
            </a:pPr>
            <a:r>
              <a:rPr lang="en-US"/>
              <a:t>Preview an engaging and differentiated thematic unit of choice-based reading and persuasive writing about the power of words.</a:t>
            </a:r>
            <a:br>
              <a:rPr lang="en-US"/>
            </a:br>
            <a:endParaRPr/>
          </a:p>
          <a:p>
            <a:pPr marL="228600" lvl="0" indent="-228600" algn="l" rtl="0">
              <a:lnSpc>
                <a:spcPct val="90000"/>
              </a:lnSpc>
              <a:spcBef>
                <a:spcPts val="1000"/>
              </a:spcBef>
              <a:spcAft>
                <a:spcPts val="0"/>
              </a:spcAft>
              <a:buClr>
                <a:schemeClr val="accent1"/>
              </a:buClr>
              <a:buSzPts val="2800"/>
              <a:buAutoNum type="arabicPeriod"/>
            </a:pPr>
            <a:r>
              <a:rPr lang="en-US"/>
              <a:t>Understand how to use formative and summative assessment tools to measure student growth within the unit.</a:t>
            </a:r>
            <a:br>
              <a:rPr lang="en-US"/>
            </a:br>
            <a:endParaRPr/>
          </a:p>
          <a:p>
            <a:pPr marL="228600" lvl="0" indent="-228600" algn="l" rtl="0">
              <a:lnSpc>
                <a:spcPct val="90000"/>
              </a:lnSpc>
              <a:spcBef>
                <a:spcPts val="1000"/>
              </a:spcBef>
              <a:spcAft>
                <a:spcPts val="0"/>
              </a:spcAft>
              <a:buClr>
                <a:schemeClr val="accent1"/>
              </a:buClr>
              <a:buSzPts val="2800"/>
              <a:buAutoNum type="arabicPeriod"/>
            </a:pPr>
            <a:r>
              <a:rPr lang="en-US"/>
              <a:t>Discover ways to collaborate with teachers and support staff.</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7b21408693_0_57"/>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8</a:t>
            </a:fld>
            <a:endParaRPr/>
          </a:p>
        </p:txBody>
      </p:sp>
      <p:sp>
        <p:nvSpPr>
          <p:cNvPr id="236" name="Google Shape;236;g7b21408693_0_57"/>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Trebuchet MS"/>
              <a:buNone/>
            </a:pPr>
            <a:r>
              <a:rPr lang="en-US"/>
              <a:t>PRESENTATION OBJECTIVE 1</a:t>
            </a:r>
            <a:endParaRPr/>
          </a:p>
        </p:txBody>
      </p:sp>
      <p:sp>
        <p:nvSpPr>
          <p:cNvPr id="237" name="Google Shape;237;g7b21408693_0_57"/>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r>
              <a:rPr lang="en-US"/>
              <a:t>Preview an engaging and differentiated thematic unit of choice-based reading and persuasive writing about the power of words.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7b21408693_0_116"/>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9</a:t>
            </a:fld>
            <a:endParaRPr/>
          </a:p>
        </p:txBody>
      </p:sp>
      <p:sp>
        <p:nvSpPr>
          <p:cNvPr id="243" name="Google Shape;243;g7b21408693_0_11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Student Learning Goals for this Unit</a:t>
            </a:r>
            <a:endParaRPr/>
          </a:p>
        </p:txBody>
      </p:sp>
      <p:sp>
        <p:nvSpPr>
          <p:cNvPr id="244" name="Google Shape;244;g7b21408693_0_11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ts val="2800"/>
              <a:buChar char="•"/>
            </a:pPr>
            <a:r>
              <a:rPr lang="en-US" b="1"/>
              <a:t>Connect</a:t>
            </a:r>
            <a:r>
              <a:rPr lang="en-US"/>
              <a:t> (8.6d, 8.6e)</a:t>
            </a:r>
            <a:endParaRPr/>
          </a:p>
          <a:p>
            <a:pPr marL="685800" lvl="1" indent="-228600" algn="l" rtl="0">
              <a:lnSpc>
                <a:spcPct val="90000"/>
              </a:lnSpc>
              <a:spcBef>
                <a:spcPts val="500"/>
              </a:spcBef>
              <a:spcAft>
                <a:spcPts val="0"/>
              </a:spcAft>
              <a:buClr>
                <a:schemeClr val="dk1"/>
              </a:buClr>
              <a:buSzPts val="2400"/>
              <a:buChar char="•"/>
            </a:pPr>
            <a:r>
              <a:rPr lang="en-US"/>
              <a:t>Connect prior knowledge to new and culturally-responsive sources. </a:t>
            </a:r>
            <a:endParaRPr/>
          </a:p>
          <a:p>
            <a:pPr marL="228600" lvl="0" indent="-228600" algn="l" rtl="0">
              <a:lnSpc>
                <a:spcPct val="90000"/>
              </a:lnSpc>
              <a:spcBef>
                <a:spcPts val="1000"/>
              </a:spcBef>
              <a:spcAft>
                <a:spcPts val="0"/>
              </a:spcAft>
              <a:buClr>
                <a:schemeClr val="accent1"/>
              </a:buClr>
              <a:buSzPts val="2800"/>
              <a:buChar char="•"/>
            </a:pPr>
            <a:r>
              <a:rPr lang="en-US" b="1"/>
              <a:t>Develop</a:t>
            </a:r>
            <a:r>
              <a:rPr lang="en-US"/>
              <a:t> (8.6k, 8.6l)	</a:t>
            </a:r>
            <a:endParaRPr/>
          </a:p>
          <a:p>
            <a:pPr marL="685800" lvl="1" indent="-228600" algn="l" rtl="0">
              <a:lnSpc>
                <a:spcPct val="90000"/>
              </a:lnSpc>
              <a:spcBef>
                <a:spcPts val="500"/>
              </a:spcBef>
              <a:spcAft>
                <a:spcPts val="0"/>
              </a:spcAft>
              <a:buClr>
                <a:schemeClr val="dk1"/>
              </a:buClr>
              <a:buSzPts val="2400"/>
              <a:buChar char="•"/>
            </a:pPr>
            <a:r>
              <a:rPr lang="en-US"/>
              <a:t>Develop perspectives through synthesizing multiple and varied viewpoints on the power of words.</a:t>
            </a:r>
            <a:endParaRPr/>
          </a:p>
          <a:p>
            <a:pPr marL="228600" lvl="0" indent="-228600" algn="l" rtl="0">
              <a:lnSpc>
                <a:spcPct val="90000"/>
              </a:lnSpc>
              <a:spcBef>
                <a:spcPts val="1000"/>
              </a:spcBef>
              <a:spcAft>
                <a:spcPts val="0"/>
              </a:spcAft>
              <a:buClr>
                <a:schemeClr val="accent1"/>
              </a:buClr>
              <a:buSzPts val="2800"/>
              <a:buChar char="•"/>
            </a:pPr>
            <a:r>
              <a:rPr lang="en-US" b="1"/>
              <a:t>Write</a:t>
            </a:r>
            <a:r>
              <a:rPr lang="en-US"/>
              <a:t> (8.7a, 8.7c, 8.7f, 8.7g, 8.7h, 8.7j)</a:t>
            </a:r>
            <a:endParaRPr/>
          </a:p>
          <a:p>
            <a:pPr marL="685800" lvl="1" indent="-228600" algn="l" rtl="0">
              <a:lnSpc>
                <a:spcPct val="90000"/>
              </a:lnSpc>
              <a:spcBef>
                <a:spcPts val="500"/>
              </a:spcBef>
              <a:spcAft>
                <a:spcPts val="0"/>
              </a:spcAft>
              <a:buClr>
                <a:schemeClr val="dk1"/>
              </a:buClr>
              <a:buSzPts val="2400"/>
              <a:buChar char="•"/>
            </a:pPr>
            <a:r>
              <a:rPr lang="en-US"/>
              <a:t>Write persuasively using text-evidence, including a counterclaim, to answer the question, “Do words matter?”</a:t>
            </a:r>
            <a:endParaRPr/>
          </a:p>
        </p:txBody>
      </p:sp>
    </p:spTree>
  </p:cSld>
  <p:clrMapOvr>
    <a:masterClrMapping/>
  </p:clrMapOvr>
</p:sld>
</file>

<file path=ppt/theme/theme1.xml><?xml version="1.0" encoding="utf-8"?>
<a:theme xmlns:a="http://schemas.openxmlformats.org/drawingml/2006/main" name="VDOE">
  <a:themeElements>
    <a:clrScheme name="VDOE">
      <a:dk1>
        <a:srgbClr val="000000"/>
      </a:dk1>
      <a:lt1>
        <a:srgbClr val="FFFFFF"/>
      </a:lt1>
      <a:dk2>
        <a:srgbClr val="101820"/>
      </a:dk2>
      <a:lt2>
        <a:srgbClr val="F1E6B2"/>
      </a:lt2>
      <a:accent1>
        <a:srgbClr val="D50032"/>
      </a:accent1>
      <a:accent2>
        <a:srgbClr val="101820"/>
      </a:accent2>
      <a:accent3>
        <a:srgbClr val="FFC72C"/>
      </a:accent3>
      <a:accent4>
        <a:srgbClr val="F1E6B2"/>
      </a:accent4>
      <a:accent5>
        <a:srgbClr val="259591"/>
      </a:accent5>
      <a:accent6>
        <a:srgbClr val="7F7F7F"/>
      </a:accent6>
      <a:hlink>
        <a:srgbClr val="D50032"/>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DOE">
  <a:themeElements>
    <a:clrScheme name="VDOE">
      <a:dk1>
        <a:srgbClr val="000000"/>
      </a:dk1>
      <a:lt1>
        <a:srgbClr val="FFFFFF"/>
      </a:lt1>
      <a:dk2>
        <a:srgbClr val="101820"/>
      </a:dk2>
      <a:lt2>
        <a:srgbClr val="F1E6B2"/>
      </a:lt2>
      <a:accent1>
        <a:srgbClr val="D50032"/>
      </a:accent1>
      <a:accent2>
        <a:srgbClr val="101820"/>
      </a:accent2>
      <a:accent3>
        <a:srgbClr val="FFC72C"/>
      </a:accent3>
      <a:accent4>
        <a:srgbClr val="F1E6B2"/>
      </a:accent4>
      <a:accent5>
        <a:srgbClr val="259591"/>
      </a:accent5>
      <a:accent6>
        <a:srgbClr val="7F7F7F"/>
      </a:accent6>
      <a:hlink>
        <a:srgbClr val="D50032"/>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1907</Words>
  <Application>Microsoft Office PowerPoint</Application>
  <PresentationFormat>Widescreen</PresentationFormat>
  <Paragraphs>242</Paragraphs>
  <Slides>40</Slides>
  <Notes>40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40</vt:i4>
      </vt:variant>
    </vt:vector>
  </HeadingPairs>
  <TitlesOfParts>
    <vt:vector size="46" baseType="lpstr">
      <vt:lpstr>Arial</vt:lpstr>
      <vt:lpstr>Calibri</vt:lpstr>
      <vt:lpstr>Times New Roman</vt:lpstr>
      <vt:lpstr>Trebuchet MS</vt:lpstr>
      <vt:lpstr>VDOE</vt:lpstr>
      <vt:lpstr>VDOE</vt:lpstr>
      <vt:lpstr>“Do Words Matter?”</vt:lpstr>
      <vt:lpstr>INTRODUCTIONS</vt:lpstr>
      <vt:lpstr>WHO WE ARE</vt:lpstr>
      <vt:lpstr>WHAT THIS IS</vt:lpstr>
      <vt:lpstr>WHERE and WHEN</vt:lpstr>
      <vt:lpstr>GRADE 8 PRIMARY SOLs</vt:lpstr>
      <vt:lpstr>OBJECTIVES FOR THIS PRESENTATION</vt:lpstr>
      <vt:lpstr>PRESENTATION OBJECTIVE 1</vt:lpstr>
      <vt:lpstr>Student Learning Goals for this Unit</vt:lpstr>
      <vt:lpstr>STUDENT GOAL 1: Connect</vt:lpstr>
      <vt:lpstr>Student Texts/Sources</vt:lpstr>
      <vt:lpstr>SAMPLE PAGE IN CANVAS LMS</vt:lpstr>
      <vt:lpstr>Student Evidence Tracker</vt:lpstr>
      <vt:lpstr>EVIDENCE TRACKER SAMPLE SLIDE</vt:lpstr>
      <vt:lpstr>STUDENT GOAL 2: Develop </vt:lpstr>
      <vt:lpstr>Digital Interaction</vt:lpstr>
      <vt:lpstr>DIGITAL INTERACTION EXAMPLE 1</vt:lpstr>
      <vt:lpstr>DIGITAL INTERACTION EXAMPLE 2</vt:lpstr>
      <vt:lpstr>SYNTHESIS EXAMPLE</vt:lpstr>
      <vt:lpstr>STUDENT GOAL 3: Write</vt:lpstr>
      <vt:lpstr>Writing Process</vt:lpstr>
      <vt:lpstr>GRAPHIC ORGANIZER EXAMPLE</vt:lpstr>
      <vt:lpstr>PRESENTATION OBJECTIVE 2</vt:lpstr>
      <vt:lpstr>Formative Feedback</vt:lpstr>
      <vt:lpstr>FORMATIVE FEEDBACK EXAMPLE</vt:lpstr>
      <vt:lpstr>Summative Assessment Options</vt:lpstr>
      <vt:lpstr>PERSUASIVE WRITING RUBRIC</vt:lpstr>
      <vt:lpstr>PRESENTATION OBJECTIVE 3</vt:lpstr>
      <vt:lpstr>INSTRUCTIONAL TEAM</vt:lpstr>
      <vt:lpstr>READING GUIDE - Instructional Level for SWD</vt:lpstr>
      <vt:lpstr>PARTNER READING - On Grade Level or Instructional Level</vt:lpstr>
      <vt:lpstr>GROUP READING - On Grade Level</vt:lpstr>
      <vt:lpstr>FRONTLOADING STRATEGY for ELs</vt:lpstr>
      <vt:lpstr>REFLECTIONS</vt:lpstr>
      <vt:lpstr>Student Levels of Success</vt:lpstr>
      <vt:lpstr>Levels of Success in the Words of Students</vt:lpstr>
      <vt:lpstr>ADAPTATIONS</vt:lpstr>
      <vt:lpstr>Resources We Used</vt:lpstr>
      <vt:lpstr>THANKS!  Any questions? You can find us at...</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Words Matter?”</dc:title>
  <dc:creator>Timothy Nuthall</dc:creator>
  <cp:lastModifiedBy>Nogueras, Jill (DOE)</cp:lastModifiedBy>
  <cp:revision>2</cp:revision>
  <dcterms:created xsi:type="dcterms:W3CDTF">2020-06-29T15:52:04Z</dcterms:created>
  <dcterms:modified xsi:type="dcterms:W3CDTF">2021-07-26T16:08:27Z</dcterms:modified>
</cp:coreProperties>
</file>