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handoutMasterIdLst>
    <p:handoutMasterId r:id="rId45"/>
  </p:handoutMasterIdLst>
  <p:sldIdLst>
    <p:sldId id="256" r:id="rId2"/>
    <p:sldId id="278" r:id="rId3"/>
    <p:sldId id="311" r:id="rId4"/>
    <p:sldId id="277" r:id="rId5"/>
    <p:sldId id="281" r:id="rId6"/>
    <p:sldId id="282" r:id="rId7"/>
    <p:sldId id="283" r:id="rId8"/>
    <p:sldId id="312" r:id="rId9"/>
    <p:sldId id="284" r:id="rId10"/>
    <p:sldId id="292" r:id="rId11"/>
    <p:sldId id="288" r:id="rId12"/>
    <p:sldId id="307" r:id="rId13"/>
    <p:sldId id="308" r:id="rId14"/>
    <p:sldId id="280" r:id="rId15"/>
    <p:sldId id="310" r:id="rId16"/>
    <p:sldId id="289" r:id="rId17"/>
    <p:sldId id="290" r:id="rId18"/>
    <p:sldId id="327" r:id="rId19"/>
    <p:sldId id="291" r:id="rId20"/>
    <p:sldId id="293" r:id="rId21"/>
    <p:sldId id="257" r:id="rId22"/>
    <p:sldId id="294" r:id="rId23"/>
    <p:sldId id="295" r:id="rId24"/>
    <p:sldId id="299" r:id="rId25"/>
    <p:sldId id="300" r:id="rId26"/>
    <p:sldId id="304" r:id="rId27"/>
    <p:sldId id="303" r:id="rId28"/>
    <p:sldId id="301" r:id="rId29"/>
    <p:sldId id="302" r:id="rId30"/>
    <p:sldId id="296" r:id="rId31"/>
    <p:sldId id="313" r:id="rId32"/>
    <p:sldId id="297" r:id="rId33"/>
    <p:sldId id="298" r:id="rId34"/>
    <p:sldId id="323" r:id="rId35"/>
    <p:sldId id="320" r:id="rId36"/>
    <p:sldId id="321" r:id="rId37"/>
    <p:sldId id="322" r:id="rId38"/>
    <p:sldId id="325" r:id="rId39"/>
    <p:sldId id="276" r:id="rId40"/>
    <p:sldId id="326" r:id="rId41"/>
    <p:sldId id="319" r:id="rId42"/>
    <p:sldId id="324" r:id="rId43"/>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y4JX24OOB9PgReaA1wl5jibuS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6401"/>
  </p:normalViewPr>
  <p:slideViewPr>
    <p:cSldViewPr snapToGrid="0">
      <p:cViewPr varScale="1">
        <p:scale>
          <a:sx n="63" d="100"/>
          <a:sy n="63" d="100"/>
        </p:scale>
        <p:origin x="2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1E15CAA-9F91-483E-8BE8-63C0B81FB483}" type="datetimeFigureOut">
              <a:rPr lang="en-US" smtClean="0"/>
              <a:t>8/18/2021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70798F0-09D7-487D-B034-F799E8310B9E}" type="slidenum">
              <a:rPr lang="en-US" smtClean="0"/>
              <a:t>‹#›</a:t>
            </a:fld>
            <a:endParaRPr lang="en-US"/>
          </a:p>
        </p:txBody>
      </p:sp>
    </p:spTree>
    <p:extLst>
      <p:ext uri="{BB962C8B-B14F-4D97-AF65-F5344CB8AC3E}">
        <p14:creationId xmlns:p14="http://schemas.microsoft.com/office/powerpoint/2010/main" val="3129985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1540914" cy="466433"/>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smtClean="0">
                <a:solidFill>
                  <a:schemeClr val="dk1"/>
                </a:solidFill>
                <a:latin typeface="Trebuchet MS"/>
                <a:ea typeface="Trebuchet MS"/>
                <a:cs typeface="Trebuchet MS"/>
                <a:sym typeface="Trebuchet MS"/>
              </a:rPr>
              <a:pPr algn="r">
                <a:buSzPts val="1200"/>
              </a:pPr>
              <a:t>‹#›</a:t>
            </a:fld>
            <a:endParaRPr lang="en-US" sz="1200">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347968" y="4448266"/>
            <a:ext cx="7164908" cy="412017"/>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511852" y="8844762"/>
            <a:ext cx="1406948" cy="466433"/>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97" name="Google Shape;97;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86" name="Google Shape;186;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4211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86" name="Google Shape;186;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8757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86" name="Google Shape;186;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4728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86" name="Google Shape;186;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0923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2" name="Google Shape;112;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5352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2" name="Google Shape;112;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3425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2" name="Google Shape;112;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5834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2" name="Google Shape;112;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7715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2" name="Google Shape;112;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0122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2" name="Google Shape;112;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669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6601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40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04" name="Google Shape;104;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5737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8313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80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5348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3733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4840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6694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032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04" name="Google Shape;104;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821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8366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7297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4626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262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
                <a:srgbClr val="0F150D"/>
              </a:buClr>
              <a:buSzPct val="100000"/>
              <a:buFont typeface="Arial"/>
              <a:buNone/>
              <a:tabLst/>
              <a:defRPr/>
            </a:pPr>
            <a:endParaRPr lang="en-US" sz="1200" dirty="0">
              <a:latin typeface="Verdana" panose="020B0604030504040204" pitchFamily="34" charset="0"/>
              <a:ea typeface="Verdana" panose="020B0604030504040204" pitchFamily="34" charset="0"/>
            </a:endParaRPr>
          </a:p>
          <a:p>
            <a:pPr marL="0" lvl="0" indent="0" algn="l" rtl="0">
              <a:lnSpc>
                <a:spcPct val="90000"/>
              </a:lnSpc>
              <a:spcBef>
                <a:spcPts val="0"/>
              </a:spcBef>
              <a:spcAft>
                <a:spcPts val="0"/>
              </a:spcAft>
              <a:buClr>
                <a:srgbClr val="0F150D"/>
              </a:buClr>
              <a:buSzPct val="100000"/>
              <a:buNone/>
            </a:pPr>
            <a:endParaRPr lang="en-US" sz="1200" dirty="0">
              <a:latin typeface="Verdana" panose="020B0604030504040204" pitchFamily="34" charset="0"/>
              <a:ea typeface="Verdana" panose="020B0604030504040204" pitchFamily="34" charset="0"/>
            </a:endParaRPr>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Trebuchet MS"/>
                <a:ea typeface="Trebuchet MS"/>
                <a:cs typeface="Trebuchet MS"/>
                <a:sym typeface="Trebuchet MS"/>
              </a:rPr>
              <a:pPr algn="r">
                <a:buSzPts val="1200"/>
              </a:pPr>
              <a:t>34</a:t>
            </a:fld>
            <a:endParaRPr lang="en-US" sz="12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747436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Trebuchet MS"/>
                <a:ea typeface="Trebuchet MS"/>
                <a:cs typeface="Trebuchet MS"/>
                <a:sym typeface="Trebuchet MS"/>
              </a:rPr>
              <a:pPr algn="r">
                <a:buSzPts val="1200"/>
              </a:pPr>
              <a:t>35</a:t>
            </a:fld>
            <a:endParaRPr lang="en-US" sz="12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762538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Trebuchet MS"/>
                <a:ea typeface="Trebuchet MS"/>
                <a:cs typeface="Trebuchet MS"/>
                <a:sym typeface="Trebuchet MS"/>
              </a:rPr>
              <a:pPr algn="r">
                <a:buSzPts val="1200"/>
              </a:pPr>
              <a:t>36</a:t>
            </a:fld>
            <a:endParaRPr lang="en-US" sz="12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2461914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Trebuchet MS"/>
                <a:ea typeface="Trebuchet MS"/>
                <a:cs typeface="Trebuchet MS"/>
                <a:sym typeface="Trebuchet MS"/>
              </a:rPr>
              <a:pPr algn="r">
                <a:buSzPts val="1200"/>
              </a:pPr>
              <a:t>37</a:t>
            </a:fld>
            <a:endParaRPr lang="en-US" sz="12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3174308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247" name="Google Shape;247;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7599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247" name="Google Shape;247;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1903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247" name="Google Shape;247;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29051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247" name="Google Shape;247;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2796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247" name="Google Shape;247;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1470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308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762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59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680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18" name="Google Shape;11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2875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pic>
        <p:nvPicPr>
          <p:cNvPr id="19" name="Google Shape;19;p23"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20" name="Google Shape;20;p2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3"/>
          <p:cNvSpPr txBox="1">
            <a:spLocks noGrp="1"/>
          </p:cNvSpPr>
          <p:nvPr>
            <p:ph type="ctrTitle"/>
          </p:nvPr>
        </p:nvSpPr>
        <p:spPr>
          <a:xfrm>
            <a:off x="1524000" y="2235199"/>
            <a:ext cx="9144000" cy="23876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2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5"/>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mod="1">
    <p:ext uri="{DCECCB84-F9BA-43D5-87BE-67443E8EF086}">
      <p15:sldGuideLst xmlns:p15="http://schemas.microsoft.com/office/powerpoint/2012/main">
        <p15:guide id="1" orient="horz" pos="42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7"/>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94" name="Google Shape;94;p34"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22"/>
          <p:cNvPicPr preferRelativeResize="0"/>
          <p:nvPr/>
        </p:nvPicPr>
        <p:blipFill rotWithShape="1">
          <a:blip r:embed="rId8">
            <a:alphaModFix/>
          </a:blip>
          <a:srcRect/>
          <a:stretch/>
        </p:blipFill>
        <p:spPr>
          <a:xfrm>
            <a:off x="0" y="0"/>
            <a:ext cx="12192000" cy="6858000"/>
          </a:xfrm>
          <a:prstGeom prst="rect">
            <a:avLst/>
          </a:prstGeom>
          <a:noFill/>
          <a:ln>
            <a:noFill/>
          </a:ln>
        </p:spPr>
      </p:pic>
      <p:sp>
        <p:nvSpPr>
          <p:cNvPr id="13" name="Google Shape;1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4" name="Google Shape;1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accent1"/>
              </a:buClr>
              <a:buSzPts val="2000"/>
              <a:buFont typeface="Arial"/>
              <a:buChar char="•"/>
              <a:defRPr sz="2000" b="1" i="0" u="none" strike="noStrike" cap="none">
                <a:solidFill>
                  <a:schemeClr val="accen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3F3F3F"/>
              </a:buClr>
              <a:buSzPts val="1800"/>
              <a:buFont typeface="Arial"/>
              <a:buChar char="•"/>
              <a:defRPr sz="1800" b="1" i="0" u="none" strike="noStrike" cap="none">
                <a:solidFill>
                  <a:srgbClr val="3F3F3F"/>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C22536"/>
              </a:buClr>
              <a:buSzPts val="1800"/>
              <a:buFont typeface="Arial"/>
              <a:buChar char="•"/>
              <a:defRPr sz="1800" b="0" i="1" u="none" strike="noStrike" cap="none">
                <a:solidFill>
                  <a:srgbClr val="C22536"/>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9" r:id="rId5"/>
    <p:sldLayoutId id="214748366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doe.virginia.gov/testing/sol/standards_docs/english/index.s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shanahanonliteracy.com/blog/how-can-we-take-advantage-of-reading-writing-relationship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www.doe.virginia.gov/testing/sol/standards_docs/english/2010/online_writing/index.shtml#understandscori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www.doe.virginia.gov/testing/sol/standards_docs/english/index.s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doe.virginia.gov/testing/local_assessments/index.shtml"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hyperlink" Target="https://www.virginiahistory.org/collections-and-resources/virginia-history-explorer" TargetMode="External"/><Relationship Id="rId3" Type="http://schemas.openxmlformats.org/officeDocument/2006/relationships/hyperlink" Target="https://www.loc.gov/" TargetMode="External"/><Relationship Id="rId7" Type="http://schemas.openxmlformats.org/officeDocument/2006/relationships/hyperlink" Target="http://encyclopediavirginia.org/"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www.lva.virginia.gov/" TargetMode="External"/><Relationship Id="rId11" Type="http://schemas.openxmlformats.org/officeDocument/2006/relationships/hyperlink" Target="https://dla.acaweb.org/digital/collection/Ferrum" TargetMode="External"/><Relationship Id="rId5" Type="http://schemas.openxmlformats.org/officeDocument/2006/relationships/hyperlink" Target="http://www.readworks.org/" TargetMode="External"/><Relationship Id="rId10" Type="http://schemas.openxmlformats.org/officeDocument/2006/relationships/hyperlink" Target="http://www.readwritethink.org/" TargetMode="External"/><Relationship Id="rId4" Type="http://schemas.openxmlformats.org/officeDocument/2006/relationships/hyperlink" Target="https://www.nationalgeographic.org/education/" TargetMode="External"/><Relationship Id="rId9" Type="http://schemas.openxmlformats.org/officeDocument/2006/relationships/hyperlink" Target="https://www.commonlit.or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drive.google.com/drive/folders/1kDXNrSZ80-dr99m1lIr6r-LxzsHTWtwW?usp=sharing"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mailto:twilliams@tcpsva.org"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mailto:amosko@tcpsva.or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sites.google.com/nwp.org/c3wp/hom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sites.google.com/nwp.org/c3wp/home/what-is-c3w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oe.virginia.gov/instruction/english/assessment-supports-webinar-series.s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doe.virginia.gov/testing/sol/standards_docs/english/index.s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ctrTitle"/>
          </p:nvPr>
        </p:nvSpPr>
        <p:spPr>
          <a:xfrm>
            <a:off x="1524000" y="2235199"/>
            <a:ext cx="9144000" cy="23876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91425" tIns="45700" rIns="91425" bIns="45700" anchor="ctr" anchorCtr="0">
            <a:normAutofit/>
          </a:bodyPr>
          <a:lstStyle/>
          <a:p>
            <a:pPr lvl="0"/>
            <a:r>
              <a:rPr lang="en-US" sz="3200" b="1" dirty="0">
                <a:latin typeface="Trebuchet MS" panose="020B0703020202090204" pitchFamily="34" charset="0"/>
                <a:ea typeface="Verdana" panose="020B0604030504040204" pitchFamily="34" charset="0"/>
              </a:rPr>
              <a:t>Developing Thinking in Upper Elementary Grades: Combining the Persuasive Mode of Writing with Iterative Reading, Research, and Discussion</a:t>
            </a:r>
            <a:endParaRPr sz="3200" b="1" dirty="0">
              <a:latin typeface="Trebuchet MS" panose="020B0703020202090204" pitchFamily="34" charset="0"/>
              <a:ea typeface="Verdana" panose="020B0604030504040204" pitchFamily="34" charset="0"/>
            </a:endParaRPr>
          </a:p>
        </p:txBody>
      </p:sp>
      <p:sp>
        <p:nvSpPr>
          <p:cNvPr id="100" name="Google Shape;100;p1"/>
          <p:cNvSpPr txBox="1">
            <a:spLocks noGrp="1"/>
          </p:cNvSpPr>
          <p:nvPr>
            <p:ph type="subTitle" idx="1"/>
          </p:nvPr>
        </p:nvSpPr>
        <p:spPr>
          <a:xfrm>
            <a:off x="1410789" y="4714875"/>
            <a:ext cx="9470571" cy="1463856"/>
          </a:xfrm>
          <a:prstGeom prst="rect">
            <a:avLst/>
          </a:prstGeom>
          <a:noFill/>
          <a:ln>
            <a:noFill/>
          </a:ln>
        </p:spPr>
        <p:txBody>
          <a:bodyPr spcFirstLastPara="1" wrap="square" lIns="91425" tIns="45700" rIns="91425" bIns="45700" anchor="t" anchorCtr="0">
            <a:normAutofit fontScale="25000" lnSpcReduction="20000"/>
          </a:bodyPr>
          <a:lstStyle/>
          <a:p>
            <a:pPr marL="0" lvl="0" indent="0">
              <a:spcBef>
                <a:spcPts val="0"/>
              </a:spcBef>
            </a:pPr>
            <a:endParaRPr lang="en-US" sz="6200" b="1" dirty="0">
              <a:latin typeface="Verdana" panose="020B0604030504040204" pitchFamily="34" charset="0"/>
              <a:ea typeface="Verdana" panose="020B0604030504040204" pitchFamily="34" charset="0"/>
            </a:endParaRPr>
          </a:p>
          <a:p>
            <a:pPr marL="0" lvl="0" indent="0">
              <a:spcBef>
                <a:spcPts val="0"/>
              </a:spcBef>
            </a:pPr>
            <a:r>
              <a:rPr lang="en-US" sz="9600" b="1" dirty="0">
                <a:latin typeface="Trebuchet MS" panose="020B0703020202090204" pitchFamily="34" charset="0"/>
                <a:ea typeface="Verdana" panose="020B0604030504040204" pitchFamily="34" charset="0"/>
              </a:rPr>
              <a:t>VDOE Standards of Learning Institutes, 2021</a:t>
            </a:r>
          </a:p>
          <a:p>
            <a:r>
              <a:rPr lang="en-US" sz="9600" dirty="0">
                <a:latin typeface="Trebuchet MS" panose="020B0703020202090204" pitchFamily="34" charset="0"/>
              </a:rPr>
              <a:t>Tamara T. Williams, NBCT, Division Level Reading Coach, Grades 4-8</a:t>
            </a:r>
          </a:p>
          <a:p>
            <a:r>
              <a:rPr lang="en-US" sz="9600" dirty="0">
                <a:latin typeface="Trebuchet MS" panose="020B0703020202090204" pitchFamily="34" charset="0"/>
              </a:rPr>
              <a:t>Alison </a:t>
            </a:r>
            <a:r>
              <a:rPr lang="en-US" sz="9600" dirty="0" err="1">
                <a:latin typeface="Trebuchet MS" panose="020B0703020202090204" pitchFamily="34" charset="0"/>
              </a:rPr>
              <a:t>Mosko</a:t>
            </a:r>
            <a:r>
              <a:rPr lang="en-US" sz="9600" dirty="0">
                <a:latin typeface="Trebuchet MS" panose="020B0703020202090204" pitchFamily="34" charset="0"/>
              </a:rPr>
              <a:t>, Grade 5 Writing Instructor </a:t>
            </a:r>
          </a:p>
          <a:p>
            <a:r>
              <a:rPr lang="en-US" sz="9600" dirty="0">
                <a:latin typeface="Trebuchet MS" panose="020B0703020202090204" pitchFamily="34" charset="0"/>
              </a:rPr>
              <a:t>Tazewell County Public Schools</a:t>
            </a:r>
          </a:p>
          <a:p>
            <a:r>
              <a:rPr lang="en-US" sz="6200" dirty="0"/>
              <a:t/>
            </a:r>
            <a:br>
              <a:rPr lang="en-US" sz="6200" dirty="0"/>
            </a:br>
            <a:endParaRPr sz="6200" dirty="0"/>
          </a:p>
        </p:txBody>
      </p:sp>
      <p:sp>
        <p:nvSpPr>
          <p:cNvPr id="101" name="Google Shape;101;p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838200" y="365125"/>
            <a:ext cx="10515600" cy="1325563"/>
          </a:xfrm>
          <a:prstGeom prst="rect">
            <a:avLst/>
          </a:prstGeom>
          <a:solidFill>
            <a:schemeClr val="tx1"/>
          </a:solidFill>
          <a:ln>
            <a:noFill/>
          </a:ln>
        </p:spPr>
        <p:txBody>
          <a:bodyPr spcFirstLastPara="1" wrap="square" lIns="91425" tIns="45700" rIns="91425" bIns="45700" anchor="ctr" anchorCtr="0">
            <a:normAutofit fontScale="90000"/>
          </a:bodyPr>
          <a:lstStyle/>
          <a:p>
            <a:pPr lvl="0" algn="ctr">
              <a:buSzPts val="4400"/>
            </a:pPr>
            <a:r>
              <a:rPr lang="en-US" dirty="0">
                <a:solidFill>
                  <a:schemeClr val="bg1"/>
                </a:solidFill>
              </a:rPr>
              <a:t/>
            </a:r>
            <a:br>
              <a:rPr lang="en-US" dirty="0">
                <a:solidFill>
                  <a:schemeClr val="bg1"/>
                </a:solidFill>
              </a:rPr>
            </a:br>
            <a:r>
              <a:rPr lang="en-US" dirty="0">
                <a:solidFill>
                  <a:schemeClr val="bg1"/>
                </a:solidFill>
              </a:rPr>
              <a:t>Virginia Standards of Learning for English Writing </a:t>
            </a:r>
            <a:r>
              <a:rPr lang="en-US" sz="2700" dirty="0">
                <a:solidFill>
                  <a:schemeClr val="bg1"/>
                </a:solidFill>
              </a:rPr>
              <a:t>(1 of 2)</a:t>
            </a:r>
            <a:br>
              <a:rPr lang="en-US" sz="2700" dirty="0">
                <a:solidFill>
                  <a:schemeClr val="bg1"/>
                </a:solidFill>
              </a:rPr>
            </a:br>
            <a:endParaRPr sz="2700" dirty="0">
              <a:solidFill>
                <a:schemeClr val="bg1"/>
              </a:solidFill>
            </a:endParaRPr>
          </a:p>
        </p:txBody>
      </p:sp>
      <p:sp>
        <p:nvSpPr>
          <p:cNvPr id="189" name="Google Shape;189;p14"/>
          <p:cNvSpPr txBox="1">
            <a:spLocks noGrp="1"/>
          </p:cNvSpPr>
          <p:nvPr>
            <p:ph type="body" idx="1"/>
          </p:nvPr>
        </p:nvSpPr>
        <p:spPr>
          <a:xfrm>
            <a:off x="838200" y="1669762"/>
            <a:ext cx="5257800" cy="4909168"/>
          </a:xfrm>
          <a:prstGeom prst="rect">
            <a:avLst/>
          </a:prstGeom>
          <a:noFill/>
          <a:ln>
            <a:noFill/>
          </a:ln>
        </p:spPr>
        <p:txBody>
          <a:bodyPr spcFirstLastPara="1" wrap="square" lIns="91425" tIns="45700" rIns="91425" bIns="45700" anchor="t" anchorCtr="0">
            <a:normAutofit lnSpcReduction="10000"/>
          </a:bodyPr>
          <a:lstStyle/>
          <a:p>
            <a:pPr marL="114300" indent="0" algn="ctr">
              <a:lnSpc>
                <a:spcPct val="100000"/>
              </a:lnSpc>
              <a:buNone/>
            </a:pPr>
            <a:r>
              <a:rPr lang="en-US" sz="2400" b="1" dirty="0">
                <a:solidFill>
                  <a:srgbClr val="C00000"/>
                </a:solidFill>
                <a:latin typeface="Trebuchet MS" panose="020B0703020202090204" pitchFamily="34" charset="0"/>
                <a:ea typeface="Verdana" panose="020B0604030504040204" pitchFamily="34" charset="0"/>
              </a:rPr>
              <a:t>Grade 3 Writing</a:t>
            </a:r>
          </a:p>
          <a:p>
            <a:pPr marL="0" indent="0">
              <a:lnSpc>
                <a:spcPct val="100000"/>
              </a:lnSpc>
              <a:buNone/>
            </a:pPr>
            <a:r>
              <a:rPr lang="en-US" sz="2400" b="1" dirty="0">
                <a:solidFill>
                  <a:schemeClr val="tx1"/>
                </a:solidFill>
                <a:latin typeface="Trebuchet MS" panose="020B0703020202090204" pitchFamily="34" charset="0"/>
                <a:ea typeface="Verdana" panose="020B0604030504040204" pitchFamily="34" charset="0"/>
              </a:rPr>
              <a:t>3.8 The student will write in a variety of forms to include narrative, descriptive, opinion, and expository.</a:t>
            </a:r>
          </a:p>
          <a:p>
            <a:pPr marL="0" indent="0">
              <a:lnSpc>
                <a:spcPct val="100000"/>
              </a:lnSpc>
              <a:buNone/>
            </a:pPr>
            <a:r>
              <a:rPr lang="en-US" sz="2400" b="1" dirty="0">
                <a:solidFill>
                  <a:schemeClr val="tx1"/>
                </a:solidFill>
                <a:latin typeface="Trebuchet MS" panose="020B0703020202090204" pitchFamily="34" charset="0"/>
                <a:ea typeface="Verdana" panose="020B0604030504040204" pitchFamily="34" charset="0"/>
              </a:rPr>
              <a:t>3.8 d. Use organizational strategies to writing according to writing type. (Opinion)</a:t>
            </a:r>
          </a:p>
          <a:p>
            <a:pPr marL="0" indent="0">
              <a:lnSpc>
                <a:spcPct val="100000"/>
              </a:lnSpc>
              <a:buNone/>
            </a:pPr>
            <a:r>
              <a:rPr lang="en-US" sz="2400" dirty="0">
                <a:solidFill>
                  <a:srgbClr val="C00000"/>
                </a:solidFill>
                <a:latin typeface="Trebuchet MS" panose="020B0703020202090204" pitchFamily="34" charset="0"/>
                <a:ea typeface="Verdana" panose="020B0604030504040204" pitchFamily="34" charset="0"/>
              </a:rPr>
              <a:t>State a clear opinion</a:t>
            </a:r>
          </a:p>
          <a:p>
            <a:pPr marL="0" indent="0">
              <a:lnSpc>
                <a:spcPct val="100000"/>
              </a:lnSpc>
              <a:buNone/>
            </a:pPr>
            <a:r>
              <a:rPr lang="en-US" sz="2400" dirty="0">
                <a:solidFill>
                  <a:srgbClr val="C00000"/>
                </a:solidFill>
                <a:latin typeface="Trebuchet MS" panose="020B0703020202090204" pitchFamily="34" charset="0"/>
                <a:ea typeface="Verdana" panose="020B0604030504040204" pitchFamily="34" charset="0"/>
              </a:rPr>
              <a:t>Provide multiple facts using specific vocabulary as reasons to support</a:t>
            </a:r>
          </a:p>
          <a:p>
            <a:pPr marL="0" indent="0">
              <a:lnSpc>
                <a:spcPct val="100000"/>
              </a:lnSpc>
              <a:buNone/>
            </a:pPr>
            <a:r>
              <a:rPr lang="en-US" sz="2400" dirty="0">
                <a:solidFill>
                  <a:srgbClr val="C00000"/>
                </a:solidFill>
                <a:latin typeface="Trebuchet MS" panose="020B0703020202090204" pitchFamily="34" charset="0"/>
                <a:ea typeface="Verdana" panose="020B0604030504040204" pitchFamily="34" charset="0"/>
              </a:rPr>
              <a:t>Provide a conclusion</a:t>
            </a:r>
            <a:endParaRPr sz="2400" dirty="0">
              <a:solidFill>
                <a:srgbClr val="C00000"/>
              </a:solidFill>
              <a:latin typeface="Trebuchet MS" panose="020B0703020202090204" pitchFamily="34" charset="0"/>
              <a:ea typeface="Verdana" panose="020B0604030504040204" pitchFamily="34" charset="0"/>
            </a:endParaRPr>
          </a:p>
        </p:txBody>
      </p:sp>
      <p:sp>
        <p:nvSpPr>
          <p:cNvPr id="190" name="Google Shape;190;p14"/>
          <p:cNvSpPr txBox="1">
            <a:spLocks noGrp="1"/>
          </p:cNvSpPr>
          <p:nvPr>
            <p:ph type="body" idx="2"/>
          </p:nvPr>
        </p:nvSpPr>
        <p:spPr>
          <a:xfrm>
            <a:off x="6172200" y="1690688"/>
            <a:ext cx="5181600" cy="4351338"/>
          </a:xfrm>
          <a:prstGeom prst="rect">
            <a:avLst/>
          </a:prstGeom>
          <a:noFill/>
          <a:ln>
            <a:noFill/>
          </a:ln>
        </p:spPr>
        <p:txBody>
          <a:bodyPr spcFirstLastPara="1" wrap="square" lIns="91425" tIns="45700" rIns="91425" bIns="45700" anchor="t" anchorCtr="0">
            <a:normAutofit lnSpcReduction="10000"/>
          </a:bodyPr>
          <a:lstStyle/>
          <a:p>
            <a:pPr marL="0" lvl="0" indent="0" algn="ctr">
              <a:lnSpc>
                <a:spcPct val="80000"/>
              </a:lnSpc>
              <a:buSzPts val="2800"/>
              <a:buNone/>
            </a:pPr>
            <a:r>
              <a:rPr lang="en-US" sz="2400" b="1" dirty="0">
                <a:solidFill>
                  <a:srgbClr val="C00000"/>
                </a:solidFill>
                <a:latin typeface="Trebuchet MS" panose="020B0703020202090204" pitchFamily="34" charset="0"/>
                <a:ea typeface="Verdana" panose="020B0604030504040204" pitchFamily="34" charset="0"/>
              </a:rPr>
              <a:t>Grade 4 Writing </a:t>
            </a:r>
          </a:p>
          <a:p>
            <a:pPr marL="0" lvl="0" indent="0">
              <a:lnSpc>
                <a:spcPct val="80000"/>
              </a:lnSpc>
              <a:buSzPts val="2800"/>
              <a:buNone/>
            </a:pPr>
            <a:r>
              <a:rPr lang="en-US" sz="2400" b="1" dirty="0">
                <a:solidFill>
                  <a:schemeClr val="tx1"/>
                </a:solidFill>
                <a:latin typeface="Trebuchet MS" panose="020B0703020202090204" pitchFamily="34" charset="0"/>
                <a:ea typeface="Verdana" panose="020B0604030504040204" pitchFamily="34" charset="0"/>
              </a:rPr>
              <a:t>4.7 The student will write in a variety of forms to include narrative, descriptive, opinion, and expository. </a:t>
            </a:r>
          </a:p>
          <a:p>
            <a:pPr marL="0" lvl="0" indent="0">
              <a:lnSpc>
                <a:spcPct val="80000"/>
              </a:lnSpc>
              <a:buSzPts val="2800"/>
              <a:buNone/>
            </a:pPr>
            <a:r>
              <a:rPr lang="en-US" sz="2400" b="1" dirty="0">
                <a:solidFill>
                  <a:schemeClr val="tx1"/>
                </a:solidFill>
                <a:latin typeface="Trebuchet MS" panose="020B0703020202090204" pitchFamily="34" charset="0"/>
                <a:ea typeface="Verdana" panose="020B0604030504040204" pitchFamily="34" charset="0"/>
              </a:rPr>
              <a:t>4.7 e. Recognize different forms of writing have different patterns of organization. (Opinion)</a:t>
            </a:r>
          </a:p>
          <a:p>
            <a:pPr marL="0" indent="0" fontAlgn="base">
              <a:lnSpc>
                <a:spcPct val="80000"/>
              </a:lnSpc>
              <a:buNone/>
            </a:pPr>
            <a:r>
              <a:rPr lang="en-US" sz="2400" dirty="0">
                <a:solidFill>
                  <a:srgbClr val="C00000"/>
                </a:solidFill>
                <a:latin typeface="Trebuchet MS" panose="020B0703020202090204" pitchFamily="34" charset="0"/>
                <a:ea typeface="Verdana" panose="020B0604030504040204" pitchFamily="34" charset="0"/>
              </a:rPr>
              <a:t>State a clear opinion</a:t>
            </a:r>
          </a:p>
          <a:p>
            <a:pPr marL="0" indent="0" fontAlgn="base">
              <a:lnSpc>
                <a:spcPct val="80000"/>
              </a:lnSpc>
              <a:buNone/>
            </a:pPr>
            <a:r>
              <a:rPr lang="en-US" sz="2400" dirty="0">
                <a:solidFill>
                  <a:srgbClr val="C00000"/>
                </a:solidFill>
                <a:latin typeface="Trebuchet MS" panose="020B0703020202090204" pitchFamily="34" charset="0"/>
                <a:ea typeface="Verdana" panose="020B0604030504040204" pitchFamily="34" charset="0"/>
              </a:rPr>
              <a:t>Provide multiple facts as reasons for support</a:t>
            </a:r>
          </a:p>
          <a:p>
            <a:pPr marL="0" indent="0" fontAlgn="base">
              <a:lnSpc>
                <a:spcPct val="80000"/>
              </a:lnSpc>
              <a:buNone/>
            </a:pPr>
            <a:r>
              <a:rPr lang="en-US" sz="2400" dirty="0">
                <a:solidFill>
                  <a:srgbClr val="C00000"/>
                </a:solidFill>
                <a:latin typeface="Trebuchet MS" panose="020B0703020202090204" pitchFamily="34" charset="0"/>
                <a:ea typeface="Verdana" panose="020B0604030504040204" pitchFamily="34" charset="0"/>
              </a:rPr>
              <a:t>Provide a conclusion</a:t>
            </a:r>
          </a:p>
          <a:p>
            <a:pPr marL="0" lvl="0" indent="0" algn="l" rtl="0">
              <a:lnSpc>
                <a:spcPct val="90000"/>
              </a:lnSpc>
              <a:spcBef>
                <a:spcPts val="1000"/>
              </a:spcBef>
              <a:spcAft>
                <a:spcPts val="0"/>
              </a:spcAft>
              <a:buClr>
                <a:schemeClr val="accent1"/>
              </a:buClr>
              <a:buSzPts val="2800"/>
              <a:buNone/>
            </a:pPr>
            <a:endParaRPr dirty="0"/>
          </a:p>
        </p:txBody>
      </p:sp>
      <p:pic>
        <p:nvPicPr>
          <p:cNvPr id="192" name="Google Shape;192;p14"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136269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838200" y="365125"/>
            <a:ext cx="10515600" cy="1325563"/>
          </a:xfrm>
          <a:prstGeom prst="rect">
            <a:avLst/>
          </a:prstGeom>
          <a:solidFill>
            <a:schemeClr val="tx1"/>
          </a:solidFill>
          <a:ln>
            <a:noFill/>
          </a:ln>
        </p:spPr>
        <p:txBody>
          <a:bodyPr spcFirstLastPara="1" wrap="square" lIns="91425" tIns="45700" rIns="91425" bIns="45700" anchor="ctr" anchorCtr="0">
            <a:normAutofit fontScale="90000"/>
          </a:bodyPr>
          <a:lstStyle/>
          <a:p>
            <a:pPr lvl="0" algn="ctr">
              <a:buSzPts val="4400"/>
            </a:pPr>
            <a:r>
              <a:rPr lang="en-US" dirty="0">
                <a:solidFill>
                  <a:schemeClr val="bg1"/>
                </a:solidFill>
              </a:rPr>
              <a:t/>
            </a:r>
            <a:br>
              <a:rPr lang="en-US" dirty="0">
                <a:solidFill>
                  <a:schemeClr val="bg1"/>
                </a:solidFill>
              </a:rPr>
            </a:br>
            <a:r>
              <a:rPr lang="en-US" dirty="0">
                <a:solidFill>
                  <a:schemeClr val="bg1"/>
                </a:solidFill>
              </a:rPr>
              <a:t>Virginia Standards of Learning for English</a:t>
            </a:r>
            <a:br>
              <a:rPr lang="en-US" dirty="0">
                <a:solidFill>
                  <a:schemeClr val="bg1"/>
                </a:solidFill>
              </a:rPr>
            </a:br>
            <a:r>
              <a:rPr lang="en-US" dirty="0">
                <a:solidFill>
                  <a:schemeClr val="bg1"/>
                </a:solidFill>
              </a:rPr>
              <a:t>Writing </a:t>
            </a:r>
            <a:r>
              <a:rPr lang="en-US" sz="2700" dirty="0">
                <a:solidFill>
                  <a:schemeClr val="bg1"/>
                </a:solidFill>
              </a:rPr>
              <a:t>(2 of 2)</a:t>
            </a:r>
            <a:br>
              <a:rPr lang="en-US" sz="2700" dirty="0">
                <a:solidFill>
                  <a:schemeClr val="bg1"/>
                </a:solidFill>
              </a:rPr>
            </a:br>
            <a:endParaRPr sz="2700" dirty="0">
              <a:solidFill>
                <a:schemeClr val="bg1"/>
              </a:solidFill>
            </a:endParaRPr>
          </a:p>
        </p:txBody>
      </p:sp>
      <p:sp>
        <p:nvSpPr>
          <p:cNvPr id="189" name="Google Shape;189;p14"/>
          <p:cNvSpPr txBox="1">
            <a:spLocks noGrp="1"/>
          </p:cNvSpPr>
          <p:nvPr>
            <p:ph type="body" idx="1"/>
          </p:nvPr>
        </p:nvSpPr>
        <p:spPr>
          <a:xfrm>
            <a:off x="838200" y="1825624"/>
            <a:ext cx="5181600" cy="4874419"/>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10000"/>
              </a:lnSpc>
              <a:spcBef>
                <a:spcPts val="0"/>
              </a:spcBef>
              <a:spcAft>
                <a:spcPts val="0"/>
              </a:spcAft>
              <a:buClr>
                <a:schemeClr val="accent1"/>
              </a:buClr>
              <a:buSzPts val="2800"/>
              <a:buNone/>
            </a:pPr>
            <a:r>
              <a:rPr lang="en-US" sz="2400" b="1" dirty="0">
                <a:solidFill>
                  <a:srgbClr val="C00000"/>
                </a:solidFill>
                <a:latin typeface="Trebuchet MS" panose="020B0703020202090204" pitchFamily="34" charset="0"/>
                <a:ea typeface="Verdana" panose="020B0604030504040204" pitchFamily="34" charset="0"/>
              </a:rPr>
              <a:t>Grade 5 Writing </a:t>
            </a:r>
          </a:p>
          <a:p>
            <a:pPr marL="114300" indent="0">
              <a:lnSpc>
                <a:spcPct val="110000"/>
              </a:lnSpc>
              <a:buNone/>
            </a:pPr>
            <a:r>
              <a:rPr lang="en-US" sz="2400" b="1" dirty="0">
                <a:solidFill>
                  <a:schemeClr val="tx1"/>
                </a:solidFill>
                <a:latin typeface="Trebuchet MS" panose="020B0703020202090204" pitchFamily="34" charset="0"/>
                <a:ea typeface="Verdana" panose="020B0604030504040204" pitchFamily="34" charset="0"/>
              </a:rPr>
              <a:t>5.7 f. Recognize different forms of writing have different patterns of organization, including story structure for narrative writing. (Persuasive)</a:t>
            </a:r>
          </a:p>
          <a:p>
            <a:pPr marL="114300" indent="0" fontAlgn="base">
              <a:lnSpc>
                <a:spcPct val="110000"/>
              </a:lnSpc>
              <a:buNone/>
            </a:pPr>
            <a:r>
              <a:rPr lang="en-US" sz="2400" dirty="0">
                <a:solidFill>
                  <a:srgbClr val="C00000"/>
                </a:solidFill>
                <a:latin typeface="Trebuchet MS" panose="020B0703020202090204" pitchFamily="34" charset="0"/>
                <a:ea typeface="Verdana" panose="020B0604030504040204" pitchFamily="34" charset="0"/>
              </a:rPr>
              <a:t>Introduce a position</a:t>
            </a:r>
          </a:p>
          <a:p>
            <a:pPr marL="114300" indent="0" fontAlgn="base">
              <a:lnSpc>
                <a:spcPct val="110000"/>
              </a:lnSpc>
              <a:buNone/>
            </a:pPr>
            <a:r>
              <a:rPr lang="en-US" sz="2400" dirty="0">
                <a:solidFill>
                  <a:srgbClr val="C00000"/>
                </a:solidFill>
                <a:latin typeface="Trebuchet MS" panose="020B0703020202090204" pitchFamily="34" charset="0"/>
                <a:ea typeface="Verdana" panose="020B0604030504040204" pitchFamily="34" charset="0"/>
              </a:rPr>
              <a:t>Provide evidence to support the position</a:t>
            </a:r>
          </a:p>
          <a:p>
            <a:pPr marL="114300" indent="0" fontAlgn="base">
              <a:lnSpc>
                <a:spcPct val="110000"/>
              </a:lnSpc>
              <a:buNone/>
            </a:pPr>
            <a:r>
              <a:rPr lang="en-US" sz="2400" dirty="0">
                <a:solidFill>
                  <a:srgbClr val="C00000"/>
                </a:solidFill>
                <a:latin typeface="Trebuchet MS" panose="020B0703020202090204" pitchFamily="34" charset="0"/>
                <a:ea typeface="Verdana" panose="020B0604030504040204" pitchFamily="34" charset="0"/>
              </a:rPr>
              <a:t>Provide points for the opposite side and argue against them</a:t>
            </a:r>
          </a:p>
          <a:p>
            <a:pPr marL="114300" indent="0">
              <a:buNone/>
            </a:pPr>
            <a:endParaRPr sz="2400" dirty="0">
              <a:solidFill>
                <a:schemeClr val="tx1"/>
              </a:solidFill>
            </a:endParaRPr>
          </a:p>
        </p:txBody>
      </p:sp>
      <p:sp>
        <p:nvSpPr>
          <p:cNvPr id="190" name="Google Shape;190;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800"/>
              <a:buNone/>
            </a:pPr>
            <a:r>
              <a:rPr lang="en-US" sz="2400" b="1" dirty="0">
                <a:solidFill>
                  <a:srgbClr val="C00000"/>
                </a:solidFill>
                <a:latin typeface="Trebuchet MS" panose="020B0703020202090204" pitchFamily="34" charset="0"/>
                <a:ea typeface="Verdana" panose="020B0604030504040204" pitchFamily="34" charset="0"/>
              </a:rPr>
              <a:t>Grade 5 Writing (Continued)</a:t>
            </a:r>
            <a:endParaRPr sz="2400" b="1" dirty="0">
              <a:solidFill>
                <a:srgbClr val="C00000"/>
              </a:solidFill>
              <a:latin typeface="Trebuchet MS" panose="020B0703020202090204" pitchFamily="34" charset="0"/>
              <a:ea typeface="Verdana" panose="020B0604030504040204" pitchFamily="34" charset="0"/>
            </a:endParaRPr>
          </a:p>
          <a:p>
            <a:pPr marL="114300" indent="0" fontAlgn="base">
              <a:buNone/>
            </a:pPr>
            <a:r>
              <a:rPr lang="en-US" sz="2400" b="1" dirty="0">
                <a:solidFill>
                  <a:schemeClr val="tx1"/>
                </a:solidFill>
                <a:latin typeface="Trebuchet MS" panose="020B0703020202090204" pitchFamily="34" charset="0"/>
                <a:ea typeface="Verdana" panose="020B0604030504040204" pitchFamily="34" charset="0"/>
              </a:rPr>
              <a:t>5.7 d. Introduce and develop a topic, incorporating evidence and supporting details that elaborate the main idea. </a:t>
            </a:r>
          </a:p>
          <a:p>
            <a:pPr marL="114300" indent="0" fontAlgn="base">
              <a:buNone/>
            </a:pPr>
            <a:r>
              <a:rPr lang="en-US" sz="2400" dirty="0">
                <a:solidFill>
                  <a:srgbClr val="C00000"/>
                </a:solidFill>
                <a:latin typeface="Trebuchet MS" panose="020B0703020202090204" pitchFamily="34" charset="0"/>
                <a:ea typeface="Verdana" panose="020B0604030504040204" pitchFamily="34" charset="0"/>
              </a:rPr>
              <a:t>Select specific information to guide readers more purposefully through the piece</a:t>
            </a:r>
          </a:p>
          <a:p>
            <a:pPr marL="114300" indent="0" fontAlgn="base">
              <a:buNone/>
            </a:pPr>
            <a:r>
              <a:rPr lang="en-US" sz="2400" dirty="0">
                <a:solidFill>
                  <a:srgbClr val="C00000"/>
                </a:solidFill>
                <a:latin typeface="Trebuchet MS" panose="020B0703020202090204" pitchFamily="34" charset="0"/>
                <a:ea typeface="Verdana" panose="020B0604030504040204" pitchFamily="34" charset="0"/>
              </a:rPr>
              <a:t>Include details that elaborate the main idea</a:t>
            </a:r>
          </a:p>
          <a:p>
            <a:pPr marL="0" lvl="0" indent="0" algn="l" rtl="0">
              <a:lnSpc>
                <a:spcPct val="90000"/>
              </a:lnSpc>
              <a:spcBef>
                <a:spcPts val="1000"/>
              </a:spcBef>
              <a:spcAft>
                <a:spcPts val="0"/>
              </a:spcAft>
              <a:buClr>
                <a:schemeClr val="accent1"/>
              </a:buClr>
              <a:buSzPts val="2800"/>
              <a:buNone/>
            </a:pPr>
            <a:endParaRPr dirty="0"/>
          </a:p>
        </p:txBody>
      </p:sp>
      <p:sp>
        <p:nvSpPr>
          <p:cNvPr id="191" name="Google Shape;191;p1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smtClean="0"/>
              <a:t>11</a:t>
            </a:fld>
            <a:endParaRPr dirty="0"/>
          </a:p>
        </p:txBody>
      </p:sp>
      <p:pic>
        <p:nvPicPr>
          <p:cNvPr id="192" name="Google Shape;192;p14"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spTree>
    <p:extLst>
      <p:ext uri="{BB962C8B-B14F-4D97-AF65-F5344CB8AC3E}">
        <p14:creationId xmlns:p14="http://schemas.microsoft.com/office/powerpoint/2010/main" val="4053630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838200" y="365125"/>
            <a:ext cx="10515600" cy="1325563"/>
          </a:xfrm>
          <a:prstGeom prst="rect">
            <a:avLst/>
          </a:prstGeom>
          <a:solidFill>
            <a:schemeClr val="tx1"/>
          </a:solidFill>
          <a:ln>
            <a:noFill/>
          </a:ln>
        </p:spPr>
        <p:txBody>
          <a:bodyPr spcFirstLastPara="1" wrap="square" lIns="91425" tIns="45700" rIns="91425" bIns="45700" anchor="ctr" anchorCtr="0">
            <a:normAutofit/>
          </a:bodyPr>
          <a:lstStyle/>
          <a:p>
            <a:pPr lvl="0" algn="ctr">
              <a:buSzPts val="4400"/>
            </a:pPr>
            <a:r>
              <a:rPr lang="en-US" dirty="0">
                <a:solidFill>
                  <a:schemeClr val="bg1"/>
                </a:solidFill>
              </a:rPr>
              <a:t>Virginia Standards of Learning for English</a:t>
            </a:r>
            <a:br>
              <a:rPr lang="en-US" dirty="0">
                <a:solidFill>
                  <a:schemeClr val="bg1"/>
                </a:solidFill>
              </a:rPr>
            </a:br>
            <a:r>
              <a:rPr lang="en-US" dirty="0">
                <a:solidFill>
                  <a:schemeClr val="bg1"/>
                </a:solidFill>
              </a:rPr>
              <a:t>Research </a:t>
            </a:r>
            <a:r>
              <a:rPr lang="en-US" sz="2400" dirty="0">
                <a:solidFill>
                  <a:schemeClr val="bg1"/>
                </a:solidFill>
              </a:rPr>
              <a:t>(1 of 2)</a:t>
            </a:r>
            <a:endParaRPr sz="2400" dirty="0">
              <a:solidFill>
                <a:schemeClr val="bg1"/>
              </a:solidFill>
            </a:endParaRPr>
          </a:p>
        </p:txBody>
      </p:sp>
      <p:sp>
        <p:nvSpPr>
          <p:cNvPr id="189" name="Google Shape;189;p14"/>
          <p:cNvSpPr txBox="1">
            <a:spLocks noGrp="1"/>
          </p:cNvSpPr>
          <p:nvPr>
            <p:ph type="body" idx="1"/>
          </p:nvPr>
        </p:nvSpPr>
        <p:spPr>
          <a:xfrm>
            <a:off x="838200" y="1735639"/>
            <a:ext cx="5181600" cy="4665162"/>
          </a:xfrm>
          <a:prstGeom prst="rect">
            <a:avLst/>
          </a:prstGeom>
          <a:noFill/>
          <a:ln>
            <a:noFill/>
          </a:ln>
        </p:spPr>
        <p:txBody>
          <a:bodyPr spcFirstLastPara="1" wrap="square" lIns="91425" tIns="45700" rIns="91425" bIns="45700" anchor="t" anchorCtr="0">
            <a:normAutofit fontScale="85000" lnSpcReduction="10000"/>
          </a:bodyPr>
          <a:lstStyle/>
          <a:p>
            <a:pPr marL="114300" indent="0" algn="ctr">
              <a:buNone/>
            </a:pPr>
            <a:r>
              <a:rPr lang="en-US" sz="2400" b="1" dirty="0">
                <a:solidFill>
                  <a:srgbClr val="C00000"/>
                </a:solidFill>
                <a:latin typeface="Trebuchet MS" panose="020B0703020202090204" pitchFamily="34" charset="0"/>
                <a:ea typeface="Verdana" panose="020B0604030504040204" pitchFamily="34" charset="0"/>
              </a:rPr>
              <a:t>Grade 3 Research</a:t>
            </a:r>
          </a:p>
          <a:p>
            <a:pPr marL="114300" indent="0">
              <a:buNone/>
            </a:pPr>
            <a:r>
              <a:rPr lang="en-US" sz="2600" b="1" dirty="0">
                <a:solidFill>
                  <a:schemeClr val="tx1"/>
                </a:solidFill>
                <a:latin typeface="Trebuchet MS" panose="020B0703020202090204" pitchFamily="34" charset="0"/>
                <a:ea typeface="Verdana" panose="020B0604030504040204" pitchFamily="34" charset="0"/>
              </a:rPr>
              <a:t>3.10 Demonstrate comprehension of information resources to research a topic and complete a research product.</a:t>
            </a:r>
            <a:endParaRPr lang="en-US" sz="2600" dirty="0">
              <a:solidFill>
                <a:schemeClr val="tx1"/>
              </a:solidFill>
              <a:latin typeface="Trebuchet MS" panose="020B0703020202090204" pitchFamily="34" charset="0"/>
              <a:ea typeface="Verdana" panose="020B0604030504040204" pitchFamily="34" charset="0"/>
            </a:endParaRPr>
          </a:p>
          <a:p>
            <a:pPr marL="114300" indent="0">
              <a:buNone/>
            </a:pPr>
            <a:r>
              <a:rPr lang="en-US" sz="2600" b="1" dirty="0">
                <a:solidFill>
                  <a:schemeClr val="tx1"/>
                </a:solidFill>
                <a:latin typeface="Trebuchet MS" panose="020B0703020202090204" pitchFamily="34" charset="0"/>
                <a:ea typeface="Verdana" panose="020B0604030504040204" pitchFamily="34" charset="0"/>
              </a:rPr>
              <a:t>3.10 a. Construct questions about the topic</a:t>
            </a:r>
          </a:p>
          <a:p>
            <a:pPr marL="114300" indent="0">
              <a:buNone/>
            </a:pPr>
            <a:r>
              <a:rPr lang="en-US" sz="2600" b="1" dirty="0">
                <a:solidFill>
                  <a:schemeClr val="tx1"/>
                </a:solidFill>
                <a:latin typeface="Trebuchet MS" panose="020B0703020202090204" pitchFamily="34" charset="0"/>
                <a:ea typeface="Verdana" panose="020B0604030504040204" pitchFamily="34" charset="0"/>
              </a:rPr>
              <a:t>3.10 b. Access appropriate resources</a:t>
            </a:r>
          </a:p>
          <a:p>
            <a:pPr marL="114300" indent="0">
              <a:buNone/>
            </a:pPr>
            <a:r>
              <a:rPr lang="en-US" sz="2600" b="1" dirty="0">
                <a:solidFill>
                  <a:schemeClr val="tx1"/>
                </a:solidFill>
                <a:latin typeface="Trebuchet MS" panose="020B0703020202090204" pitchFamily="34" charset="0"/>
                <a:ea typeface="Verdana" panose="020B0604030504040204" pitchFamily="34" charset="0"/>
              </a:rPr>
              <a:t>3.10 c Collect and organize information</a:t>
            </a:r>
          </a:p>
          <a:p>
            <a:pPr marL="114300" indent="0">
              <a:buNone/>
            </a:pPr>
            <a:r>
              <a:rPr lang="en-US" sz="2600" b="1" dirty="0">
                <a:solidFill>
                  <a:schemeClr val="tx1"/>
                </a:solidFill>
                <a:latin typeface="Trebuchet MS" panose="020B0703020202090204" pitchFamily="34" charset="0"/>
                <a:ea typeface="Verdana" panose="020B0604030504040204" pitchFamily="34" charset="0"/>
              </a:rPr>
              <a:t>3.10 d Evaluate the relevance of the information</a:t>
            </a:r>
          </a:p>
          <a:p>
            <a:pPr marL="114300" indent="0">
              <a:buNone/>
            </a:pPr>
            <a:r>
              <a:rPr lang="en-US" sz="2000" dirty="0">
                <a:solidFill>
                  <a:srgbClr val="FF0000"/>
                </a:solidFill>
              </a:rPr>
              <a:t/>
            </a:r>
            <a:br>
              <a:rPr lang="en-US" sz="2000" dirty="0">
                <a:solidFill>
                  <a:srgbClr val="FF0000"/>
                </a:solidFill>
              </a:rPr>
            </a:br>
            <a:endParaRPr sz="2000" dirty="0">
              <a:solidFill>
                <a:srgbClr val="FF0000"/>
              </a:solidFill>
              <a:latin typeface="Verdana" panose="020B0604030504040204" pitchFamily="34" charset="0"/>
              <a:ea typeface="Verdana" panose="020B0604030504040204" pitchFamily="34" charset="0"/>
            </a:endParaRPr>
          </a:p>
        </p:txBody>
      </p:sp>
      <p:sp>
        <p:nvSpPr>
          <p:cNvPr id="190" name="Google Shape;190;p14"/>
          <p:cNvSpPr txBox="1">
            <a:spLocks noGrp="1"/>
          </p:cNvSpPr>
          <p:nvPr>
            <p:ph type="body" idx="2"/>
          </p:nvPr>
        </p:nvSpPr>
        <p:spPr>
          <a:xfrm>
            <a:off x="6172200" y="1735639"/>
            <a:ext cx="5181600" cy="4351338"/>
          </a:xfrm>
          <a:prstGeom prst="rect">
            <a:avLst/>
          </a:prstGeom>
          <a:noFill/>
          <a:ln>
            <a:noFill/>
          </a:ln>
        </p:spPr>
        <p:txBody>
          <a:bodyPr spcFirstLastPara="1" wrap="square" lIns="91425" tIns="45700" rIns="91425" bIns="45700" anchor="t" anchorCtr="0">
            <a:normAutofit lnSpcReduction="10000"/>
          </a:bodyPr>
          <a:lstStyle/>
          <a:p>
            <a:pPr marL="0" lvl="0" indent="0" algn="ctr">
              <a:lnSpc>
                <a:spcPct val="80000"/>
              </a:lnSpc>
              <a:buSzPts val="2800"/>
              <a:buNone/>
            </a:pPr>
            <a:r>
              <a:rPr lang="en-US" sz="2400" b="1" dirty="0">
                <a:solidFill>
                  <a:srgbClr val="C00000"/>
                </a:solidFill>
                <a:latin typeface="Trebuchet MS" panose="020B0703020202090204" pitchFamily="34" charset="0"/>
                <a:ea typeface="Verdana" panose="020B0604030504040204" pitchFamily="34" charset="0"/>
              </a:rPr>
              <a:t>Grade 4 Research</a:t>
            </a:r>
          </a:p>
          <a:p>
            <a:pPr marL="0" indent="0" fontAlgn="base">
              <a:lnSpc>
                <a:spcPct val="80000"/>
              </a:lnSpc>
              <a:buNone/>
            </a:pPr>
            <a:r>
              <a:rPr lang="en-US" sz="2400" b="1" dirty="0">
                <a:solidFill>
                  <a:schemeClr val="tx1"/>
                </a:solidFill>
                <a:latin typeface="Trebuchet MS" panose="020B0703020202090204" pitchFamily="34" charset="0"/>
                <a:ea typeface="Verdana" panose="020B0604030504040204" pitchFamily="34" charset="0"/>
              </a:rPr>
              <a:t>4.9 The student will demonstrate comprehension of information resources to create a research project.</a:t>
            </a:r>
          </a:p>
          <a:p>
            <a:pPr marL="0" indent="0" fontAlgn="base">
              <a:lnSpc>
                <a:spcPct val="80000"/>
              </a:lnSpc>
              <a:buNone/>
            </a:pPr>
            <a:r>
              <a:rPr lang="en-US" sz="2400" b="1" dirty="0">
                <a:solidFill>
                  <a:schemeClr val="tx1"/>
                </a:solidFill>
                <a:latin typeface="Trebuchet MS" panose="020B0703020202090204" pitchFamily="34" charset="0"/>
                <a:ea typeface="Verdana" panose="020B0604030504040204" pitchFamily="34" charset="0"/>
              </a:rPr>
              <a:t>4.9 a. Construct questions about a topic</a:t>
            </a:r>
          </a:p>
          <a:p>
            <a:pPr marL="0" indent="0" fontAlgn="base">
              <a:lnSpc>
                <a:spcPct val="80000"/>
              </a:lnSpc>
              <a:buNone/>
            </a:pPr>
            <a:r>
              <a:rPr lang="en-US" sz="2400" b="1" dirty="0">
                <a:solidFill>
                  <a:schemeClr val="tx1"/>
                </a:solidFill>
                <a:latin typeface="Trebuchet MS" panose="020B0703020202090204" pitchFamily="34" charset="0"/>
                <a:ea typeface="Verdana" panose="020B0604030504040204" pitchFamily="34" charset="0"/>
              </a:rPr>
              <a:t>4.9 b Collect and Organize Information</a:t>
            </a:r>
          </a:p>
          <a:p>
            <a:pPr marL="0" indent="0" fontAlgn="base">
              <a:lnSpc>
                <a:spcPct val="80000"/>
              </a:lnSpc>
              <a:buNone/>
            </a:pPr>
            <a:r>
              <a:rPr lang="en-US" sz="2400" b="1" dirty="0">
                <a:solidFill>
                  <a:schemeClr val="tx1"/>
                </a:solidFill>
                <a:latin typeface="Trebuchet MS" panose="020B0703020202090204" pitchFamily="34" charset="0"/>
                <a:ea typeface="Verdana" panose="020B0604030504040204" pitchFamily="34" charset="0"/>
              </a:rPr>
              <a:t>4.9 c Evaluate the relevance and reliability of information</a:t>
            </a:r>
          </a:p>
          <a:p>
            <a:pPr marL="0" indent="0" fontAlgn="base">
              <a:lnSpc>
                <a:spcPct val="80000"/>
              </a:lnSpc>
              <a:buNone/>
            </a:pPr>
            <a:r>
              <a:rPr lang="en-US" sz="2400" b="1" dirty="0">
                <a:solidFill>
                  <a:schemeClr val="tx1"/>
                </a:solidFill>
                <a:latin typeface="Trebuchet MS" panose="020B0703020202090204" pitchFamily="34" charset="0"/>
                <a:ea typeface="Verdana" panose="020B0604030504040204" pitchFamily="34" charset="0"/>
              </a:rPr>
              <a:t>4.9 d Give credit to sources used in research</a:t>
            </a:r>
          </a:p>
          <a:p>
            <a:pPr marL="0" indent="0" fontAlgn="base">
              <a:lnSpc>
                <a:spcPct val="80000"/>
              </a:lnSpc>
              <a:buNone/>
            </a:pPr>
            <a:endParaRPr sz="2400" b="1" dirty="0">
              <a:solidFill>
                <a:schemeClr val="tx1"/>
              </a:solidFill>
            </a:endParaRPr>
          </a:p>
        </p:txBody>
      </p:sp>
      <p:pic>
        <p:nvPicPr>
          <p:cNvPr id="192" name="Google Shape;192;p14"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30976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838200" y="365125"/>
            <a:ext cx="10515600" cy="1325563"/>
          </a:xfrm>
          <a:prstGeom prst="rect">
            <a:avLst/>
          </a:prstGeom>
          <a:solidFill>
            <a:schemeClr val="tx1"/>
          </a:solidFill>
          <a:ln>
            <a:noFill/>
          </a:ln>
        </p:spPr>
        <p:txBody>
          <a:bodyPr spcFirstLastPara="1" wrap="square" lIns="91425" tIns="45700" rIns="91425" bIns="45700" anchor="ctr" anchorCtr="0">
            <a:normAutofit/>
          </a:bodyPr>
          <a:lstStyle/>
          <a:p>
            <a:pPr lvl="0" algn="ctr">
              <a:buSzPts val="4400"/>
            </a:pPr>
            <a:r>
              <a:rPr lang="en-US" dirty="0">
                <a:solidFill>
                  <a:schemeClr val="bg1"/>
                </a:solidFill>
              </a:rPr>
              <a:t>Virginia Standards of Learning for English</a:t>
            </a:r>
            <a:br>
              <a:rPr lang="en-US" dirty="0">
                <a:solidFill>
                  <a:schemeClr val="bg1"/>
                </a:solidFill>
              </a:rPr>
            </a:br>
            <a:r>
              <a:rPr lang="en-US" dirty="0">
                <a:solidFill>
                  <a:schemeClr val="bg1"/>
                </a:solidFill>
              </a:rPr>
              <a:t>Research </a:t>
            </a:r>
            <a:r>
              <a:rPr lang="en-US" sz="2400" dirty="0">
                <a:solidFill>
                  <a:schemeClr val="bg1"/>
                </a:solidFill>
              </a:rPr>
              <a:t>(2 of 2)</a:t>
            </a:r>
            <a:endParaRPr sz="2400" dirty="0">
              <a:solidFill>
                <a:schemeClr val="bg1"/>
              </a:solidFill>
            </a:endParaRPr>
          </a:p>
        </p:txBody>
      </p:sp>
      <p:sp>
        <p:nvSpPr>
          <p:cNvPr id="189" name="Google Shape;189;p14"/>
          <p:cNvSpPr txBox="1">
            <a:spLocks noGrp="1"/>
          </p:cNvSpPr>
          <p:nvPr>
            <p:ph type="body" idx="1"/>
          </p:nvPr>
        </p:nvSpPr>
        <p:spPr>
          <a:xfrm>
            <a:off x="838200" y="1825625"/>
            <a:ext cx="5181600" cy="4509294"/>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2800"/>
              <a:buNone/>
            </a:pPr>
            <a:r>
              <a:rPr lang="en-US" sz="2400" b="1" dirty="0">
                <a:solidFill>
                  <a:srgbClr val="C00000"/>
                </a:solidFill>
                <a:latin typeface="Trebuchet MS" panose="020B0703020202090204" pitchFamily="34" charset="0"/>
                <a:ea typeface="Verdana" panose="020B0604030504040204" pitchFamily="34" charset="0"/>
              </a:rPr>
              <a:t>Grade 5 Research </a:t>
            </a:r>
          </a:p>
          <a:p>
            <a:pPr marL="114300" indent="0">
              <a:lnSpc>
                <a:spcPct val="110000"/>
              </a:lnSpc>
              <a:buNone/>
            </a:pPr>
            <a:r>
              <a:rPr lang="en-US" sz="2400" b="1" dirty="0">
                <a:solidFill>
                  <a:schemeClr val="tx1"/>
                </a:solidFill>
                <a:latin typeface="Trebuchet MS" panose="020B0703020202090204" pitchFamily="34" charset="0"/>
                <a:ea typeface="Verdana" panose="020B0604030504040204" pitchFamily="34" charset="0"/>
              </a:rPr>
              <a:t>5.9 The student will find, evaluate, and select appropriate resources to create a research product</a:t>
            </a:r>
          </a:p>
          <a:p>
            <a:pPr marL="114300" indent="0">
              <a:lnSpc>
                <a:spcPct val="110000"/>
              </a:lnSpc>
              <a:buNone/>
            </a:pPr>
            <a:r>
              <a:rPr lang="en-US" sz="2400" b="1" dirty="0">
                <a:solidFill>
                  <a:schemeClr val="tx1"/>
                </a:solidFill>
                <a:latin typeface="Trebuchet MS" panose="020B0703020202090204" pitchFamily="34" charset="0"/>
                <a:ea typeface="Verdana" panose="020B0604030504040204" pitchFamily="34" charset="0"/>
              </a:rPr>
              <a:t>5.9 a Construct a question about a topic</a:t>
            </a:r>
          </a:p>
          <a:p>
            <a:pPr marL="114300" indent="0">
              <a:lnSpc>
                <a:spcPct val="110000"/>
              </a:lnSpc>
              <a:buNone/>
            </a:pPr>
            <a:r>
              <a:rPr lang="en-US" sz="2400" b="1" dirty="0">
                <a:solidFill>
                  <a:schemeClr val="tx1"/>
                </a:solidFill>
                <a:latin typeface="Trebuchet MS" panose="020B0703020202090204" pitchFamily="34" charset="0"/>
                <a:ea typeface="Verdana" panose="020B0604030504040204" pitchFamily="34" charset="0"/>
              </a:rPr>
              <a:t>5.9 b Collect and organize information from multiple sources</a:t>
            </a:r>
            <a:endParaRPr sz="2400" b="1" dirty="0">
              <a:solidFill>
                <a:schemeClr val="tx1"/>
              </a:solidFill>
              <a:latin typeface="Trebuchet MS" panose="020B0703020202090204" pitchFamily="34" charset="0"/>
              <a:ea typeface="Verdana" panose="020B0604030504040204" pitchFamily="34" charset="0"/>
            </a:endParaRPr>
          </a:p>
        </p:txBody>
      </p:sp>
      <p:sp>
        <p:nvSpPr>
          <p:cNvPr id="190" name="Google Shape;190;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800"/>
              <a:buNone/>
            </a:pPr>
            <a:r>
              <a:rPr lang="en-US" sz="2400" b="1" dirty="0">
                <a:solidFill>
                  <a:srgbClr val="C00000"/>
                </a:solidFill>
                <a:latin typeface="Trebuchet MS" panose="020B0703020202090204" pitchFamily="34" charset="0"/>
                <a:ea typeface="Verdana" panose="020B0604030504040204" pitchFamily="34" charset="0"/>
              </a:rPr>
              <a:t>Grade 5 Research (Continued)</a:t>
            </a:r>
            <a:endParaRPr sz="2400" b="1" dirty="0">
              <a:solidFill>
                <a:srgbClr val="C00000"/>
              </a:solidFill>
              <a:latin typeface="Trebuchet MS" panose="020B0703020202090204" pitchFamily="34" charset="0"/>
              <a:ea typeface="Verdana" panose="020B0604030504040204" pitchFamily="34" charset="0"/>
            </a:endParaRPr>
          </a:p>
          <a:p>
            <a:pPr marL="0" lvl="0" indent="0" algn="l" rtl="0">
              <a:lnSpc>
                <a:spcPct val="90000"/>
              </a:lnSpc>
              <a:spcBef>
                <a:spcPts val="1000"/>
              </a:spcBef>
              <a:spcAft>
                <a:spcPts val="0"/>
              </a:spcAft>
              <a:buClr>
                <a:schemeClr val="accent1"/>
              </a:buClr>
              <a:buSzPts val="2800"/>
              <a:buNone/>
            </a:pPr>
            <a:r>
              <a:rPr lang="en-US" sz="2400" b="1" dirty="0">
                <a:solidFill>
                  <a:schemeClr val="tx1"/>
                </a:solidFill>
                <a:latin typeface="Trebuchet MS" panose="020B0703020202090204" pitchFamily="34" charset="0"/>
                <a:ea typeface="Verdana" panose="020B0604030504040204" pitchFamily="34" charset="0"/>
              </a:rPr>
              <a:t>5.9 c Evaluate the reliability, relevance, and creditability of information</a:t>
            </a:r>
          </a:p>
          <a:p>
            <a:pPr marL="0" lvl="0" indent="0" algn="l" rtl="0">
              <a:lnSpc>
                <a:spcPct val="90000"/>
              </a:lnSpc>
              <a:spcBef>
                <a:spcPts val="1000"/>
              </a:spcBef>
              <a:spcAft>
                <a:spcPts val="0"/>
              </a:spcAft>
              <a:buClr>
                <a:schemeClr val="accent1"/>
              </a:buClr>
              <a:buSzPts val="2800"/>
              <a:buNone/>
            </a:pPr>
            <a:r>
              <a:rPr lang="en-US" sz="2400" b="1" dirty="0">
                <a:solidFill>
                  <a:schemeClr val="tx1"/>
                </a:solidFill>
                <a:latin typeface="Trebuchet MS" panose="020B0703020202090204" pitchFamily="34" charset="0"/>
                <a:ea typeface="Verdana" panose="020B0604030504040204" pitchFamily="34" charset="0"/>
              </a:rPr>
              <a:t>5.9 d Give credit to sources used in research</a:t>
            </a:r>
            <a:endParaRPr sz="2400" b="1" dirty="0">
              <a:solidFill>
                <a:schemeClr val="tx1"/>
              </a:solidFill>
              <a:latin typeface="Trebuchet MS" panose="020B0703020202090204" pitchFamily="34" charset="0"/>
              <a:ea typeface="Verdana" panose="020B0604030504040204" pitchFamily="34" charset="0"/>
            </a:endParaRPr>
          </a:p>
        </p:txBody>
      </p:sp>
      <p:sp>
        <p:nvSpPr>
          <p:cNvPr id="191" name="Google Shape;191;p1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13</a:t>
            </a:fld>
            <a:endParaRPr/>
          </a:p>
        </p:txBody>
      </p:sp>
      <p:pic>
        <p:nvPicPr>
          <p:cNvPr id="192" name="Google Shape;192;p14"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spTree>
    <p:extLst>
      <p:ext uri="{BB962C8B-B14F-4D97-AF65-F5344CB8AC3E}">
        <p14:creationId xmlns:p14="http://schemas.microsoft.com/office/powerpoint/2010/main" val="2139931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838200" y="365125"/>
            <a:ext cx="10515600" cy="1325563"/>
          </a:xfrm>
          <a:prstGeom prst="rect">
            <a:avLst/>
          </a:prstGeom>
          <a:solidFill>
            <a:schemeClr val="tx1"/>
          </a:solidFill>
          <a:ln>
            <a:noFill/>
          </a:ln>
        </p:spPr>
        <p:txBody>
          <a:bodyPr spcFirstLastPara="1" wrap="square" lIns="91425" tIns="45700" rIns="91425" bIns="45700" anchor="ctr" anchorCtr="0">
            <a:normAutofit/>
          </a:bodyPr>
          <a:lstStyle/>
          <a:p>
            <a:pPr lvl="0" algn="ctr">
              <a:buSzPts val="4400"/>
            </a:pPr>
            <a:r>
              <a:rPr lang="en-US" dirty="0">
                <a:solidFill>
                  <a:schemeClr val="bg1"/>
                </a:solidFill>
              </a:rPr>
              <a:t>Virginia Standards of Learning for English</a:t>
            </a:r>
            <a:br>
              <a:rPr lang="en-US" dirty="0">
                <a:solidFill>
                  <a:schemeClr val="bg1"/>
                </a:solidFill>
              </a:rPr>
            </a:br>
            <a:r>
              <a:rPr lang="en-US" dirty="0">
                <a:solidFill>
                  <a:schemeClr val="bg1"/>
                </a:solidFill>
              </a:rPr>
              <a:t>Oral Language</a:t>
            </a:r>
            <a:endParaRPr sz="2400" dirty="0"/>
          </a:p>
        </p:txBody>
      </p:sp>
      <p:sp>
        <p:nvSpPr>
          <p:cNvPr id="115" name="Google Shape;115;p3"/>
          <p:cNvSpPr txBox="1">
            <a:spLocks noGrp="1"/>
          </p:cNvSpPr>
          <p:nvPr>
            <p:ph type="body" idx="1"/>
          </p:nvPr>
        </p:nvSpPr>
        <p:spPr>
          <a:xfrm>
            <a:off x="307731" y="1825625"/>
            <a:ext cx="11333284" cy="4830152"/>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accent1"/>
              </a:buClr>
              <a:buSzPts val="2800"/>
              <a:buNone/>
            </a:pPr>
            <a:r>
              <a:rPr lang="en-US" sz="3400" b="1" dirty="0">
                <a:solidFill>
                  <a:srgbClr val="C00000"/>
                </a:solidFill>
                <a:latin typeface="Trebuchet MS" panose="020B0703020202090204" pitchFamily="34" charset="0"/>
                <a:ea typeface="Verdana" panose="020B0604030504040204" pitchFamily="34" charset="0"/>
              </a:rPr>
              <a:t>Communication and Multimodal Literacies</a:t>
            </a:r>
          </a:p>
          <a:p>
            <a:pPr marL="114300" indent="0">
              <a:buNone/>
            </a:pPr>
            <a:endParaRPr lang="en-US" sz="3400" b="1" dirty="0">
              <a:solidFill>
                <a:schemeClr val="tx1"/>
              </a:solidFill>
              <a:latin typeface="Trebuchet MS" panose="020B0703020202090204" pitchFamily="34" charset="0"/>
              <a:ea typeface="Verdana" panose="020B0604030504040204" pitchFamily="34" charset="0"/>
            </a:endParaRPr>
          </a:p>
          <a:p>
            <a:pPr marL="114300" indent="0">
              <a:buNone/>
            </a:pPr>
            <a:r>
              <a:rPr lang="en-US" sz="3400" i="1" dirty="0">
                <a:solidFill>
                  <a:schemeClr val="tx1"/>
                </a:solidFill>
                <a:latin typeface="Trebuchet MS" panose="020B0703020202090204" pitchFamily="34" charset="0"/>
                <a:ea typeface="Verdana" panose="020B0604030504040204" pitchFamily="34" charset="0"/>
              </a:rPr>
              <a:t>Multimodal presentations (e.g., written language, moving images, music, audio, presentation technologies</a:t>
            </a:r>
            <a:r>
              <a:rPr lang="en-US" sz="3400" b="1" i="1" dirty="0">
                <a:solidFill>
                  <a:schemeClr val="tx1"/>
                </a:solidFill>
                <a:latin typeface="Trebuchet MS" panose="020B0703020202090204" pitchFamily="34" charset="0"/>
                <a:ea typeface="Verdana" panose="020B0604030504040204" pitchFamily="34" charset="0"/>
              </a:rPr>
              <a:t>, movement)</a:t>
            </a:r>
            <a:endParaRPr lang="en-US" sz="3400" i="1" dirty="0">
              <a:solidFill>
                <a:schemeClr val="tx1"/>
              </a:solidFill>
              <a:latin typeface="Trebuchet MS" panose="020B0703020202090204" pitchFamily="34" charset="0"/>
              <a:ea typeface="Verdana" panose="020B0604030504040204" pitchFamily="34" charset="0"/>
            </a:endParaRPr>
          </a:p>
          <a:p>
            <a:pPr marL="114300" indent="0">
              <a:buNone/>
            </a:pPr>
            <a:endParaRPr lang="en-US" sz="3400" b="1" dirty="0">
              <a:solidFill>
                <a:schemeClr val="tx1"/>
              </a:solidFill>
              <a:latin typeface="Trebuchet MS" panose="020B0703020202090204" pitchFamily="34" charset="0"/>
              <a:ea typeface="Verdana" panose="020B0604030504040204" pitchFamily="34" charset="0"/>
            </a:endParaRPr>
          </a:p>
          <a:p>
            <a:pPr marL="114300" indent="0">
              <a:buNone/>
            </a:pPr>
            <a:r>
              <a:rPr lang="en-US" sz="3400" b="1" dirty="0">
                <a:solidFill>
                  <a:schemeClr val="tx1"/>
                </a:solidFill>
                <a:latin typeface="Trebuchet MS" panose="020B0703020202090204" pitchFamily="34" charset="0"/>
                <a:ea typeface="Verdana" panose="020B0604030504040204" pitchFamily="34" charset="0"/>
              </a:rPr>
              <a:t>Grades 3,4, and 5 - The student will use effective communication skills in a variety of settings.</a:t>
            </a:r>
          </a:p>
          <a:p>
            <a:pPr marL="0" lvl="0" indent="0">
              <a:spcBef>
                <a:spcPts val="0"/>
              </a:spcBef>
              <a:buSzPts val="2800"/>
              <a:buNone/>
            </a:pPr>
            <a:endParaRPr lang="en-US" sz="3400" b="1" dirty="0">
              <a:solidFill>
                <a:schemeClr val="tx1"/>
              </a:solidFill>
              <a:latin typeface="Trebuchet MS" panose="020B0703020202090204" pitchFamily="34" charset="0"/>
              <a:ea typeface="Verdana" panose="020B0604030504040204" pitchFamily="34" charset="0"/>
            </a:endParaRPr>
          </a:p>
          <a:p>
            <a:pPr marL="0" lvl="0" indent="0">
              <a:spcBef>
                <a:spcPts val="0"/>
              </a:spcBef>
              <a:buSzPts val="2800"/>
              <a:buNone/>
            </a:pPr>
            <a:endParaRPr lang="en-US" sz="3400" b="1" dirty="0">
              <a:solidFill>
                <a:schemeClr val="tx1"/>
              </a:solidFill>
              <a:latin typeface="Trebuchet MS" panose="020B0703020202090204" pitchFamily="34" charset="0"/>
              <a:ea typeface="Verdana" panose="020B0604030504040204" pitchFamily="34" charset="0"/>
            </a:endParaRPr>
          </a:p>
          <a:p>
            <a:pPr marL="0" lvl="0" indent="0">
              <a:spcBef>
                <a:spcPts val="0"/>
              </a:spcBef>
              <a:buSzPts val="2800"/>
              <a:buNone/>
            </a:pPr>
            <a:r>
              <a:rPr lang="en-US" sz="3400" b="1" dirty="0">
                <a:solidFill>
                  <a:schemeClr val="tx1"/>
                </a:solidFill>
                <a:latin typeface="Trebuchet MS" panose="020B0703020202090204" pitchFamily="34" charset="0"/>
                <a:ea typeface="Verdana" panose="020B0604030504040204" pitchFamily="34" charset="0"/>
              </a:rPr>
              <a:t> </a:t>
            </a:r>
            <a:r>
              <a:rPr lang="en-US" sz="3400" dirty="0">
                <a:latin typeface="Trebuchet MS" panose="020B0703020202090204" pitchFamily="34" charset="0"/>
                <a:ea typeface="Verdana" panose="020B0604030504040204" pitchFamily="34" charset="0"/>
              </a:rPr>
              <a:t/>
            </a:r>
            <a:br>
              <a:rPr lang="en-US" sz="3400" dirty="0">
                <a:latin typeface="Trebuchet MS" panose="020B0703020202090204" pitchFamily="34" charset="0"/>
                <a:ea typeface="Verdana" panose="020B0604030504040204" pitchFamily="34" charset="0"/>
              </a:rPr>
            </a:br>
            <a:endParaRPr lang="en-US" sz="3400" dirty="0">
              <a:solidFill>
                <a:schemeClr val="tx1"/>
              </a:solidFill>
              <a:latin typeface="Trebuchet MS" panose="020B070302020209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461590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838200" y="365125"/>
            <a:ext cx="10515600" cy="1325563"/>
          </a:xfrm>
          <a:prstGeom prst="rect">
            <a:avLst/>
          </a:prstGeom>
          <a:solidFill>
            <a:schemeClr val="tx1"/>
          </a:solidFill>
          <a:ln>
            <a:noFill/>
          </a:ln>
        </p:spPr>
        <p:txBody>
          <a:bodyPr spcFirstLastPara="1" wrap="square" lIns="91425" tIns="45700" rIns="91425" bIns="45700" anchor="ctr" anchorCtr="0">
            <a:normAutofit/>
          </a:bodyPr>
          <a:lstStyle/>
          <a:p>
            <a:pPr lvl="0" algn="ctr">
              <a:buSzPts val="4400"/>
            </a:pPr>
            <a:r>
              <a:rPr lang="en-US" dirty="0">
                <a:solidFill>
                  <a:schemeClr val="bg1"/>
                </a:solidFill>
              </a:rPr>
              <a:t>Virginia Standards of Learning for English</a:t>
            </a:r>
            <a:br>
              <a:rPr lang="en-US" dirty="0">
                <a:solidFill>
                  <a:schemeClr val="bg1"/>
                </a:solidFill>
              </a:rPr>
            </a:br>
            <a:r>
              <a:rPr lang="en-US" dirty="0">
                <a:solidFill>
                  <a:schemeClr val="bg1"/>
                </a:solidFill>
              </a:rPr>
              <a:t>Reading </a:t>
            </a:r>
            <a:r>
              <a:rPr lang="en-US" sz="2400" dirty="0">
                <a:solidFill>
                  <a:schemeClr val="bg1"/>
                </a:solidFill>
              </a:rPr>
              <a:t>(1 of 4)</a:t>
            </a:r>
            <a:endParaRPr sz="2400" dirty="0"/>
          </a:p>
        </p:txBody>
      </p:sp>
      <p:sp>
        <p:nvSpPr>
          <p:cNvPr id="115" name="Google Shape;115;p3"/>
          <p:cNvSpPr txBox="1">
            <a:spLocks noGrp="1"/>
          </p:cNvSpPr>
          <p:nvPr>
            <p:ph type="body" idx="1"/>
          </p:nvPr>
        </p:nvSpPr>
        <p:spPr>
          <a:xfrm>
            <a:off x="201881" y="1825625"/>
            <a:ext cx="11863449" cy="487205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800"/>
              <a:buNone/>
            </a:pPr>
            <a:r>
              <a:rPr lang="en-US" sz="2400" b="1" dirty="0">
                <a:solidFill>
                  <a:srgbClr val="C00000"/>
                </a:solidFill>
                <a:latin typeface="Trebuchet MS" panose="020B0703020202090204" pitchFamily="34" charset="0"/>
                <a:ea typeface="Verdana" panose="020B0604030504040204" pitchFamily="34" charset="0"/>
              </a:rPr>
              <a:t>Grade 3 Reading</a:t>
            </a:r>
          </a:p>
          <a:p>
            <a:pPr marL="0" lvl="0" indent="0" algn="ctr">
              <a:spcBef>
                <a:spcPts val="0"/>
              </a:spcBef>
              <a:buSzPts val="2800"/>
              <a:buNone/>
            </a:pPr>
            <a:r>
              <a:rPr lang="en-US" sz="2400" b="1" dirty="0">
                <a:solidFill>
                  <a:schemeClr val="tx1"/>
                </a:solidFill>
                <a:latin typeface="Trebuchet MS" panose="020B0703020202090204" pitchFamily="34" charset="0"/>
                <a:ea typeface="Verdana" panose="020B0604030504040204" pitchFamily="34" charset="0"/>
              </a:rPr>
              <a:t>3.6  Read and demonstrate comprehension of nonfiction texts</a:t>
            </a:r>
            <a:r>
              <a:rPr lang="en-US" sz="2400" dirty="0">
                <a:solidFill>
                  <a:schemeClr val="tx1"/>
                </a:solidFill>
                <a:latin typeface="Trebuchet MS" panose="020B0703020202090204" pitchFamily="34" charset="0"/>
                <a:ea typeface="Verdana" panose="020B0604030504040204" pitchFamily="34" charset="0"/>
              </a:rPr>
              <a:t>  </a:t>
            </a:r>
          </a:p>
          <a:p>
            <a:pPr marL="0" lvl="0" indent="0" rtl="0">
              <a:lnSpc>
                <a:spcPct val="90000"/>
              </a:lnSpc>
              <a:spcBef>
                <a:spcPts val="0"/>
              </a:spcBef>
              <a:spcAft>
                <a:spcPts val="0"/>
              </a:spcAft>
              <a:buClr>
                <a:schemeClr val="accent1"/>
              </a:buClr>
              <a:buSzPts val="2800"/>
              <a:buNone/>
            </a:pPr>
            <a:endParaRPr lang="en-US" sz="2400" dirty="0">
              <a:solidFill>
                <a:schemeClr val="tx1"/>
              </a:solidFill>
              <a:latin typeface="Trebuchet MS" panose="020B0703020202090204" pitchFamily="34" charset="0"/>
              <a:ea typeface="Verdana" panose="020B0604030504040204" pitchFamily="34" charset="0"/>
            </a:endParaRPr>
          </a:p>
          <a:p>
            <a:pPr indent="-457200">
              <a:lnSpc>
                <a:spcPct val="100000"/>
              </a:lnSpc>
              <a:spcBef>
                <a:spcPts val="0"/>
              </a:spcBef>
              <a:buFont typeface="+mj-lt"/>
              <a:buAutoNum type="alphaLcPeriod"/>
            </a:pPr>
            <a:r>
              <a:rPr lang="en-US" sz="2400" dirty="0">
                <a:solidFill>
                  <a:schemeClr val="tx1"/>
                </a:solidFill>
                <a:latin typeface="Trebuchet MS" panose="020B0703020202090204" pitchFamily="34" charset="0"/>
                <a:ea typeface="Verdana" panose="020B0604030504040204" pitchFamily="34" charset="0"/>
              </a:rPr>
              <a:t>Identify author’s purpose for writing</a:t>
            </a:r>
          </a:p>
          <a:p>
            <a:pPr indent="-457200">
              <a:lnSpc>
                <a:spcPct val="100000"/>
              </a:lnSpc>
              <a:spcBef>
                <a:spcPts val="0"/>
              </a:spcBef>
              <a:buFont typeface="+mj-lt"/>
              <a:buAutoNum type="alphaLcPeriod"/>
            </a:pPr>
            <a:r>
              <a:rPr lang="en-US" sz="2400" dirty="0">
                <a:solidFill>
                  <a:schemeClr val="tx1"/>
                </a:solidFill>
                <a:latin typeface="Trebuchet MS" panose="020B0703020202090204" pitchFamily="34" charset="0"/>
                <a:ea typeface="Verdana" panose="020B0604030504040204" pitchFamily="34" charset="0"/>
              </a:rPr>
              <a:t>Use prior and background knowledge as context for new learning </a:t>
            </a:r>
          </a:p>
          <a:p>
            <a:pPr lvl="0" indent="-457200">
              <a:lnSpc>
                <a:spcPct val="100000"/>
              </a:lnSpc>
              <a:spcBef>
                <a:spcPts val="0"/>
              </a:spcBef>
              <a:buSzPts val="2800"/>
              <a:buFont typeface="+mj-lt"/>
              <a:buAutoNum type="alphaLcPeriod"/>
            </a:pPr>
            <a:r>
              <a:rPr lang="en-US" sz="2400" dirty="0">
                <a:solidFill>
                  <a:schemeClr val="tx1"/>
                </a:solidFill>
                <a:latin typeface="Trebuchet MS" panose="020B0703020202090204" pitchFamily="34" charset="0"/>
                <a:ea typeface="Verdana" panose="020B0604030504040204" pitchFamily="34" charset="0"/>
              </a:rPr>
              <a:t>Preview and use text features</a:t>
            </a:r>
          </a:p>
          <a:p>
            <a:pPr lvl="0" indent="-457200">
              <a:lnSpc>
                <a:spcPct val="100000"/>
              </a:lnSpc>
              <a:spcBef>
                <a:spcPts val="0"/>
              </a:spcBef>
              <a:buSzPts val="2800"/>
              <a:buFont typeface="+mj-lt"/>
              <a:buAutoNum type="alphaLcPeriod"/>
            </a:pPr>
            <a:r>
              <a:rPr lang="en-US" sz="2400" dirty="0">
                <a:solidFill>
                  <a:schemeClr val="tx1"/>
                </a:solidFill>
                <a:latin typeface="Trebuchet MS" panose="020B0703020202090204" pitchFamily="34" charset="0"/>
                <a:ea typeface="Verdana" panose="020B0604030504040204" pitchFamily="34" charset="0"/>
              </a:rPr>
              <a:t>Ask and answer questions about what is read, using the text for support</a:t>
            </a:r>
          </a:p>
          <a:p>
            <a:pPr lvl="0" indent="-457200">
              <a:lnSpc>
                <a:spcPct val="100000"/>
              </a:lnSpc>
              <a:spcBef>
                <a:spcPts val="0"/>
              </a:spcBef>
              <a:buSzPts val="2800"/>
              <a:buFont typeface="+mj-lt"/>
              <a:buAutoNum type="alphaLcPeriod"/>
            </a:pPr>
            <a:r>
              <a:rPr lang="en-US" sz="2400" dirty="0">
                <a:solidFill>
                  <a:schemeClr val="tx1"/>
                </a:solidFill>
                <a:latin typeface="Trebuchet MS" panose="020B0703020202090204" pitchFamily="34" charset="0"/>
                <a:ea typeface="Verdana" panose="020B0604030504040204" pitchFamily="34" charset="0"/>
              </a:rPr>
              <a:t>Draw conclusions using the text for support</a:t>
            </a:r>
          </a:p>
          <a:p>
            <a:pPr lvl="0" indent="-457200">
              <a:lnSpc>
                <a:spcPct val="100000"/>
              </a:lnSpc>
              <a:spcBef>
                <a:spcPts val="0"/>
              </a:spcBef>
              <a:buSzPts val="2800"/>
              <a:buFont typeface="+mj-lt"/>
              <a:buAutoNum type="alphaLcPeriod"/>
            </a:pPr>
            <a:r>
              <a:rPr lang="en-US" sz="2400" dirty="0">
                <a:solidFill>
                  <a:schemeClr val="tx1"/>
                </a:solidFill>
                <a:latin typeface="Trebuchet MS" panose="020B0703020202090204" pitchFamily="34" charset="0"/>
                <a:ea typeface="Verdana" panose="020B0604030504040204" pitchFamily="34" charset="0"/>
              </a:rPr>
              <a:t>Summarize information found in nonfiction texts</a:t>
            </a:r>
          </a:p>
          <a:p>
            <a:pPr lvl="0" indent="-457200">
              <a:lnSpc>
                <a:spcPct val="100000"/>
              </a:lnSpc>
              <a:spcBef>
                <a:spcPts val="0"/>
              </a:spcBef>
              <a:buSzPts val="2800"/>
              <a:buFont typeface="+mj-lt"/>
              <a:buAutoNum type="alphaLcPeriod"/>
            </a:pPr>
            <a:r>
              <a:rPr lang="en-US" sz="2400" dirty="0">
                <a:solidFill>
                  <a:schemeClr val="tx1"/>
                </a:solidFill>
                <a:latin typeface="Trebuchet MS" panose="020B0703020202090204" pitchFamily="34" charset="0"/>
                <a:ea typeface="Verdana" panose="020B0604030504040204" pitchFamily="34" charset="0"/>
              </a:rPr>
              <a:t>Identify the main idea </a:t>
            </a:r>
          </a:p>
          <a:p>
            <a:pPr lvl="0" indent="-457200">
              <a:lnSpc>
                <a:spcPct val="100000"/>
              </a:lnSpc>
              <a:spcBef>
                <a:spcPts val="0"/>
              </a:spcBef>
              <a:buSzPts val="2800"/>
              <a:buFont typeface="+mj-lt"/>
              <a:buAutoNum type="alphaLcPeriod"/>
            </a:pPr>
            <a:r>
              <a:rPr lang="en-US" sz="2400" dirty="0">
                <a:solidFill>
                  <a:schemeClr val="tx1"/>
                </a:solidFill>
                <a:latin typeface="Trebuchet MS" panose="020B0703020202090204" pitchFamily="34" charset="0"/>
                <a:ea typeface="Verdana" panose="020B0604030504040204" pitchFamily="34" charset="0"/>
              </a:rPr>
              <a:t>Identify supporting details</a:t>
            </a:r>
          </a:p>
          <a:p>
            <a:pPr marL="342900" algn="ctr">
              <a:spcBef>
                <a:spcPts val="0"/>
              </a:spcBef>
              <a:buSzPts val="2800"/>
            </a:pPr>
            <a:endParaRPr sz="2400"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1145393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838200" y="365125"/>
            <a:ext cx="10515600" cy="1325563"/>
          </a:xfrm>
          <a:prstGeom prst="rect">
            <a:avLst/>
          </a:prstGeom>
          <a:solidFill>
            <a:schemeClr val="tx1"/>
          </a:solidFill>
          <a:ln>
            <a:noFill/>
          </a:ln>
        </p:spPr>
        <p:txBody>
          <a:bodyPr spcFirstLastPara="1" wrap="square" lIns="91425" tIns="45700" rIns="91425" bIns="45700" anchor="ctr" anchorCtr="0">
            <a:normAutofit/>
          </a:bodyPr>
          <a:lstStyle/>
          <a:p>
            <a:pPr lvl="0" algn="ctr">
              <a:buSzPts val="4400"/>
            </a:pPr>
            <a:r>
              <a:rPr lang="en-US" dirty="0">
                <a:solidFill>
                  <a:schemeClr val="bg1"/>
                </a:solidFill>
              </a:rPr>
              <a:t>Virginia Standards of Learning for English</a:t>
            </a:r>
            <a:br>
              <a:rPr lang="en-US" dirty="0">
                <a:solidFill>
                  <a:schemeClr val="bg1"/>
                </a:solidFill>
              </a:rPr>
            </a:br>
            <a:r>
              <a:rPr lang="en-US" dirty="0">
                <a:solidFill>
                  <a:schemeClr val="bg1"/>
                </a:solidFill>
              </a:rPr>
              <a:t>Reading </a:t>
            </a:r>
            <a:r>
              <a:rPr lang="en-US" sz="2400" dirty="0">
                <a:solidFill>
                  <a:schemeClr val="bg1"/>
                </a:solidFill>
              </a:rPr>
              <a:t>(2 of 4)</a:t>
            </a:r>
            <a:endParaRPr sz="2400" dirty="0"/>
          </a:p>
        </p:txBody>
      </p:sp>
      <p:sp>
        <p:nvSpPr>
          <p:cNvPr id="115" name="Google Shape;115;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800"/>
              <a:buNone/>
            </a:pPr>
            <a:r>
              <a:rPr lang="en-US" sz="2400" b="1" dirty="0">
                <a:solidFill>
                  <a:srgbClr val="C00000"/>
                </a:solidFill>
                <a:latin typeface="Trebuchet MS" panose="020B0703020202090204" pitchFamily="34" charset="0"/>
                <a:ea typeface="Verdana" panose="020B0604030504040204" pitchFamily="34" charset="0"/>
              </a:rPr>
              <a:t>Grade 4 Reading</a:t>
            </a:r>
          </a:p>
          <a:p>
            <a:pPr marL="0" lvl="0" indent="0" algn="ctr">
              <a:spcBef>
                <a:spcPts val="0"/>
              </a:spcBef>
              <a:buSzPts val="2800"/>
              <a:buNone/>
            </a:pPr>
            <a:r>
              <a:rPr lang="en-US" sz="2400" b="1" dirty="0">
                <a:solidFill>
                  <a:schemeClr val="tx1"/>
                </a:solidFill>
                <a:latin typeface="Trebuchet MS" panose="020B0703020202090204" pitchFamily="34" charset="0"/>
                <a:ea typeface="Verdana" panose="020B0604030504040204" pitchFamily="34" charset="0"/>
              </a:rPr>
              <a:t>4.6  Read and demonstrate comprehension of nonfiction texts</a:t>
            </a:r>
          </a:p>
          <a:p>
            <a:pPr marL="0" lvl="0" indent="0" algn="ctr">
              <a:spcBef>
                <a:spcPts val="0"/>
              </a:spcBef>
              <a:buSzPts val="2800"/>
              <a:buNone/>
            </a:pPr>
            <a:r>
              <a:rPr lang="en-US" sz="2400" dirty="0">
                <a:solidFill>
                  <a:schemeClr val="tx1"/>
                </a:solidFill>
                <a:latin typeface="Trebuchet MS" panose="020B0703020202090204" pitchFamily="34" charset="0"/>
                <a:ea typeface="Verdana" panose="020B0604030504040204" pitchFamily="34" charset="0"/>
              </a:rPr>
              <a:t>  </a:t>
            </a:r>
          </a:p>
          <a:p>
            <a:pPr lvl="0" indent="-457200">
              <a:spcBef>
                <a:spcPts val="0"/>
              </a:spcBef>
              <a:buSzPts val="2800"/>
              <a:buFont typeface="+mj-lt"/>
              <a:buAutoNum type="alphaLcPeriod"/>
            </a:pPr>
            <a:r>
              <a:rPr lang="en-US" sz="2400" dirty="0">
                <a:solidFill>
                  <a:schemeClr val="tx1"/>
                </a:solidFill>
                <a:latin typeface="Trebuchet MS" panose="020B0703020202090204" pitchFamily="34" charset="0"/>
                <a:ea typeface="Verdana" panose="020B0604030504040204" pitchFamily="34" charset="0"/>
              </a:rPr>
              <a:t>Use text features </a:t>
            </a:r>
          </a:p>
          <a:p>
            <a:pPr lvl="0" indent="-457200">
              <a:spcBef>
                <a:spcPts val="0"/>
              </a:spcBef>
              <a:buSzPts val="2800"/>
              <a:buFont typeface="+mj-lt"/>
              <a:buAutoNum type="alphaLcPeriod"/>
            </a:pPr>
            <a:r>
              <a:rPr lang="en-US" sz="2400" dirty="0">
                <a:solidFill>
                  <a:schemeClr val="tx1"/>
                </a:solidFill>
                <a:latin typeface="Trebuchet MS" panose="020B0703020202090204" pitchFamily="34" charset="0"/>
                <a:ea typeface="Verdana" panose="020B0604030504040204" pitchFamily="34" charset="0"/>
              </a:rPr>
              <a:t>Explain author’s purpose </a:t>
            </a:r>
          </a:p>
          <a:p>
            <a:pPr lvl="0" indent="-457200">
              <a:spcBef>
                <a:spcPts val="0"/>
              </a:spcBef>
              <a:buSzPts val="2800"/>
              <a:buFont typeface="+mj-lt"/>
              <a:buAutoNum type="alphaLcPeriod"/>
            </a:pPr>
            <a:r>
              <a:rPr lang="en-US" sz="2400" dirty="0">
                <a:solidFill>
                  <a:schemeClr val="tx1"/>
                </a:solidFill>
                <a:latin typeface="Trebuchet MS" panose="020B0703020202090204" pitchFamily="34" charset="0"/>
                <a:ea typeface="Verdana" panose="020B0604030504040204" pitchFamily="34" charset="0"/>
              </a:rPr>
              <a:t>Identify the main idea</a:t>
            </a:r>
          </a:p>
          <a:p>
            <a:pPr lvl="0" indent="-457200">
              <a:spcBef>
                <a:spcPts val="0"/>
              </a:spcBef>
              <a:buSzPts val="2800"/>
              <a:buFont typeface="+mj-lt"/>
              <a:buAutoNum type="alphaLcPeriod"/>
            </a:pPr>
            <a:r>
              <a:rPr lang="en-US" sz="2400" dirty="0">
                <a:solidFill>
                  <a:schemeClr val="tx1"/>
                </a:solidFill>
                <a:latin typeface="Trebuchet MS" panose="020B0703020202090204" pitchFamily="34" charset="0"/>
                <a:ea typeface="Verdana" panose="020B0604030504040204" pitchFamily="34" charset="0"/>
              </a:rPr>
              <a:t>Summarize supporting details</a:t>
            </a:r>
          </a:p>
          <a:p>
            <a:pPr lvl="0" indent="-457200">
              <a:spcBef>
                <a:spcPts val="0"/>
              </a:spcBef>
              <a:buSzPts val="2800"/>
              <a:buFont typeface="+mj-lt"/>
              <a:buAutoNum type="alphaLcPeriod"/>
            </a:pPr>
            <a:r>
              <a:rPr lang="en-US" sz="2400" dirty="0">
                <a:solidFill>
                  <a:schemeClr val="tx1"/>
                </a:solidFill>
                <a:latin typeface="Trebuchet MS" panose="020B0703020202090204" pitchFamily="34" charset="0"/>
                <a:ea typeface="Verdana" panose="020B0604030504040204" pitchFamily="34" charset="0"/>
              </a:rPr>
              <a:t> Draw conclusions/Make Inferences using textual information as   support</a:t>
            </a:r>
          </a:p>
          <a:p>
            <a:pPr lvl="0" indent="-457200">
              <a:spcBef>
                <a:spcPts val="0"/>
              </a:spcBef>
              <a:buSzPts val="2800"/>
              <a:buFont typeface="+mj-lt"/>
              <a:buAutoNum type="alphaLcPeriod"/>
            </a:pPr>
            <a:r>
              <a:rPr lang="en-US" sz="2400" dirty="0">
                <a:solidFill>
                  <a:schemeClr val="tx1"/>
                </a:solidFill>
                <a:latin typeface="Trebuchet MS" panose="020B0703020202090204" pitchFamily="34" charset="0"/>
                <a:ea typeface="Verdana" panose="020B0604030504040204" pitchFamily="34" charset="0"/>
              </a:rPr>
              <a:t> Identify cause and effect relationships</a:t>
            </a:r>
          </a:p>
          <a:p>
            <a:pPr lvl="0" indent="-457200">
              <a:spcBef>
                <a:spcPts val="0"/>
              </a:spcBef>
              <a:buSzPts val="2800"/>
              <a:buFont typeface="+mj-lt"/>
              <a:buAutoNum type="alphaLcPeriod"/>
            </a:pPr>
            <a:r>
              <a:rPr lang="en-US" sz="2400" dirty="0">
                <a:solidFill>
                  <a:schemeClr val="tx1"/>
                </a:solidFill>
                <a:latin typeface="Trebuchet MS" panose="020B0703020202090204" pitchFamily="34" charset="0"/>
                <a:ea typeface="Verdana" panose="020B0604030504040204" pitchFamily="34" charset="0"/>
              </a:rPr>
              <a:t> Distinguish between fact and opinion</a:t>
            </a: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1247778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838200" y="365125"/>
            <a:ext cx="10515600" cy="1325563"/>
          </a:xfrm>
          <a:prstGeom prst="rect">
            <a:avLst/>
          </a:prstGeom>
          <a:solidFill>
            <a:schemeClr val="tx1"/>
          </a:solidFill>
          <a:ln>
            <a:noFill/>
          </a:ln>
        </p:spPr>
        <p:txBody>
          <a:bodyPr spcFirstLastPara="1" wrap="square" lIns="91425" tIns="45700" rIns="91425" bIns="45700" anchor="ctr" anchorCtr="0">
            <a:normAutofit/>
          </a:bodyPr>
          <a:lstStyle/>
          <a:p>
            <a:pPr lvl="0" algn="ctr">
              <a:buSzPts val="4400"/>
            </a:pPr>
            <a:r>
              <a:rPr lang="en-US" dirty="0">
                <a:solidFill>
                  <a:schemeClr val="bg1"/>
                </a:solidFill>
              </a:rPr>
              <a:t>Virginia Standards of Learning for English</a:t>
            </a:r>
            <a:br>
              <a:rPr lang="en-US" dirty="0">
                <a:solidFill>
                  <a:schemeClr val="bg1"/>
                </a:solidFill>
              </a:rPr>
            </a:br>
            <a:r>
              <a:rPr lang="en-US" dirty="0">
                <a:solidFill>
                  <a:schemeClr val="bg1"/>
                </a:solidFill>
              </a:rPr>
              <a:t>Reading </a:t>
            </a:r>
            <a:r>
              <a:rPr lang="en-US" sz="2400" dirty="0">
                <a:solidFill>
                  <a:schemeClr val="bg1"/>
                </a:solidFill>
              </a:rPr>
              <a:t>(3 of 4)</a:t>
            </a:r>
            <a:endParaRPr sz="2400" dirty="0"/>
          </a:p>
        </p:txBody>
      </p:sp>
      <p:sp>
        <p:nvSpPr>
          <p:cNvPr id="115" name="Google Shape;115;p3"/>
          <p:cNvSpPr txBox="1">
            <a:spLocks noGrp="1"/>
          </p:cNvSpPr>
          <p:nvPr>
            <p:ph type="body" idx="1"/>
          </p:nvPr>
        </p:nvSpPr>
        <p:spPr>
          <a:xfrm>
            <a:off x="838198" y="1690688"/>
            <a:ext cx="10515601" cy="4733863"/>
          </a:xfrm>
          <a:prstGeom prst="rect">
            <a:avLst/>
          </a:prstGeom>
          <a:noFill/>
          <a:ln>
            <a:noFill/>
          </a:ln>
        </p:spPr>
        <p:txBody>
          <a:bodyPr spcFirstLastPara="1" wrap="square" lIns="91425" tIns="45700" rIns="91425" bIns="45700" anchor="t" anchorCtr="0">
            <a:normAutofit fontScale="32500" lnSpcReduction="20000"/>
          </a:bodyPr>
          <a:lstStyle/>
          <a:p>
            <a:pPr marL="0" lvl="0" indent="0" algn="ctr" rtl="0">
              <a:lnSpc>
                <a:spcPct val="90000"/>
              </a:lnSpc>
              <a:spcBef>
                <a:spcPts val="0"/>
              </a:spcBef>
              <a:spcAft>
                <a:spcPts val="0"/>
              </a:spcAft>
              <a:buClr>
                <a:schemeClr val="accent1"/>
              </a:buClr>
              <a:buSzPts val="2800"/>
              <a:buNone/>
            </a:pPr>
            <a:endParaRPr lang="en-US" sz="9600" b="1" dirty="0">
              <a:solidFill>
                <a:srgbClr val="C00000"/>
              </a:solidFill>
              <a:latin typeface="Trebuchet MS" panose="020B0703020202090204" pitchFamily="34" charset="0"/>
              <a:ea typeface="Verdana" panose="020B0604030504040204" pitchFamily="34" charset="0"/>
            </a:endParaRPr>
          </a:p>
          <a:p>
            <a:pPr marL="0" lvl="0" indent="0" algn="ctr" rtl="0">
              <a:lnSpc>
                <a:spcPct val="90000"/>
              </a:lnSpc>
              <a:spcBef>
                <a:spcPts val="0"/>
              </a:spcBef>
              <a:spcAft>
                <a:spcPts val="0"/>
              </a:spcAft>
              <a:buClr>
                <a:schemeClr val="accent1"/>
              </a:buClr>
              <a:buSzPts val="2800"/>
              <a:buNone/>
            </a:pPr>
            <a:r>
              <a:rPr lang="en-US" sz="9600" b="1" dirty="0">
                <a:solidFill>
                  <a:srgbClr val="C00000"/>
                </a:solidFill>
                <a:latin typeface="Trebuchet MS" panose="020B0703020202090204" pitchFamily="34" charset="0"/>
                <a:ea typeface="Verdana" panose="020B0604030504040204" pitchFamily="34" charset="0"/>
              </a:rPr>
              <a:t>Grade 5 Reading</a:t>
            </a:r>
          </a:p>
          <a:p>
            <a:pPr marL="0" lvl="0" indent="0" algn="ctr" rtl="0">
              <a:lnSpc>
                <a:spcPct val="90000"/>
              </a:lnSpc>
              <a:spcBef>
                <a:spcPts val="0"/>
              </a:spcBef>
              <a:spcAft>
                <a:spcPts val="0"/>
              </a:spcAft>
              <a:buClr>
                <a:schemeClr val="accent1"/>
              </a:buClr>
              <a:buSzPts val="2800"/>
              <a:buNone/>
            </a:pPr>
            <a:endParaRPr lang="en-US" sz="9600" b="1" dirty="0">
              <a:solidFill>
                <a:schemeClr val="tx1"/>
              </a:solidFill>
              <a:latin typeface="Trebuchet MS" panose="020B0703020202090204" pitchFamily="34" charset="0"/>
              <a:ea typeface="Verdana" panose="020B0604030504040204" pitchFamily="34" charset="0"/>
            </a:endParaRPr>
          </a:p>
          <a:p>
            <a:pPr marL="0" indent="0" algn="ctr">
              <a:spcBef>
                <a:spcPts val="0"/>
              </a:spcBef>
              <a:buNone/>
            </a:pPr>
            <a:r>
              <a:rPr lang="en-US" sz="9600" b="1" dirty="0">
                <a:solidFill>
                  <a:schemeClr val="tx1"/>
                </a:solidFill>
                <a:latin typeface="Trebuchet MS" panose="020B0703020202090204" pitchFamily="34" charset="0"/>
                <a:ea typeface="Verdana" panose="020B0604030504040204" pitchFamily="34" charset="0"/>
              </a:rPr>
              <a:t>5.6  Read and demonstrate comprehension of nonfiction texts</a:t>
            </a:r>
          </a:p>
          <a:p>
            <a:pPr marL="0" indent="0">
              <a:spcBef>
                <a:spcPts val="0"/>
              </a:spcBef>
              <a:buNone/>
            </a:pPr>
            <a:endParaRPr lang="en-US" sz="9600" b="1" dirty="0">
              <a:solidFill>
                <a:schemeClr val="tx1"/>
              </a:solidFill>
              <a:latin typeface="Trebuchet MS" panose="020B0703020202090204" pitchFamily="34" charset="0"/>
              <a:ea typeface="Verdana" panose="020B0604030504040204" pitchFamily="34" charset="0"/>
            </a:endParaRPr>
          </a:p>
          <a:p>
            <a:pPr marL="742950" indent="-742950">
              <a:spcBef>
                <a:spcPts val="0"/>
              </a:spcBef>
              <a:buFont typeface="+mj-lt"/>
              <a:buAutoNum type="alphaLcPeriod"/>
            </a:pPr>
            <a:r>
              <a:rPr lang="en-US" sz="7400" dirty="0" smtClean="0">
                <a:solidFill>
                  <a:schemeClr val="tx1"/>
                </a:solidFill>
                <a:latin typeface="Trebuchet MS" panose="020B0703020202090204" pitchFamily="34" charset="0"/>
                <a:ea typeface="Verdana" panose="020B0604030504040204" pitchFamily="34" charset="0"/>
              </a:rPr>
              <a:t>Use text features such as type, headings, and graphics, to predict and  categorize information.</a:t>
            </a:r>
          </a:p>
          <a:p>
            <a:pPr marL="742950" indent="-742950">
              <a:lnSpc>
                <a:spcPct val="120000"/>
              </a:lnSpc>
              <a:spcBef>
                <a:spcPts val="0"/>
              </a:spcBef>
              <a:buFont typeface="+mj-lt"/>
              <a:buAutoNum type="alphaLcPeriod"/>
            </a:pPr>
            <a:r>
              <a:rPr lang="en-US" sz="7400" dirty="0" smtClean="0">
                <a:solidFill>
                  <a:schemeClr val="tx1"/>
                </a:solidFill>
                <a:latin typeface="Trebuchet MS" panose="020B0703020202090204" pitchFamily="34" charset="0"/>
                <a:ea typeface="Verdana" panose="020B0604030504040204" pitchFamily="34" charset="0"/>
              </a:rPr>
              <a:t>Skim materials to develop a general overview of content and to locate specific information </a:t>
            </a:r>
            <a:br>
              <a:rPr lang="en-US" sz="7400" dirty="0" smtClean="0">
                <a:solidFill>
                  <a:schemeClr val="tx1"/>
                </a:solidFill>
                <a:latin typeface="Trebuchet MS" panose="020B0703020202090204" pitchFamily="34" charset="0"/>
                <a:ea typeface="Verdana" panose="020B0604030504040204" pitchFamily="34" charset="0"/>
              </a:rPr>
            </a:br>
            <a:r>
              <a:rPr lang="en-US" sz="7400" dirty="0" smtClean="0">
                <a:solidFill>
                  <a:schemeClr val="tx1"/>
                </a:solidFill>
                <a:latin typeface="Trebuchet MS" panose="020B0703020202090204" pitchFamily="34" charset="0"/>
                <a:ea typeface="Verdana" panose="020B0604030504040204" pitchFamily="34" charset="0"/>
              </a:rPr>
              <a:t>Identify the main idea</a:t>
            </a:r>
          </a:p>
          <a:p>
            <a:pPr marL="742950" indent="-742950">
              <a:lnSpc>
                <a:spcPct val="120000"/>
              </a:lnSpc>
              <a:spcBef>
                <a:spcPts val="0"/>
              </a:spcBef>
              <a:buFont typeface="+mj-lt"/>
              <a:buAutoNum type="alphaLcPeriod"/>
            </a:pPr>
            <a:r>
              <a:rPr lang="en-US" sz="7400" dirty="0" smtClean="0">
                <a:solidFill>
                  <a:schemeClr val="tx1"/>
                </a:solidFill>
                <a:latin typeface="Trebuchet MS" panose="020B0703020202090204" pitchFamily="34" charset="0"/>
                <a:ea typeface="Verdana" panose="020B0604030504040204" pitchFamily="34" charset="0"/>
              </a:rPr>
              <a:t>Summarize supporting details </a:t>
            </a:r>
          </a:p>
          <a:p>
            <a:pPr marL="742950" indent="-742950">
              <a:lnSpc>
                <a:spcPct val="120000"/>
              </a:lnSpc>
              <a:spcBef>
                <a:spcPts val="0"/>
              </a:spcBef>
              <a:buFont typeface="+mj-lt"/>
              <a:buAutoNum type="alphaLcPeriod"/>
            </a:pPr>
            <a:r>
              <a:rPr lang="en-US" sz="7400" dirty="0" smtClean="0">
                <a:solidFill>
                  <a:schemeClr val="tx1"/>
                </a:solidFill>
                <a:latin typeface="Trebuchet MS" panose="020B0703020202090204" pitchFamily="34" charset="0"/>
                <a:ea typeface="Verdana" panose="020B0604030504040204" pitchFamily="34" charset="0"/>
              </a:rPr>
              <a:t>Identify organizational pattern(s)</a:t>
            </a:r>
            <a:endParaRPr lang="en-US" sz="7400" dirty="0">
              <a:solidFill>
                <a:schemeClr val="tx1"/>
              </a:solidFill>
              <a:latin typeface="Trebuchet MS" panose="020B070302020209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3090528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838200" y="365125"/>
            <a:ext cx="10515600" cy="1325563"/>
          </a:xfrm>
          <a:prstGeom prst="rect">
            <a:avLst/>
          </a:prstGeom>
          <a:solidFill>
            <a:schemeClr val="tx1"/>
          </a:solidFill>
          <a:ln>
            <a:noFill/>
          </a:ln>
        </p:spPr>
        <p:txBody>
          <a:bodyPr spcFirstLastPara="1" wrap="square" lIns="91425" tIns="45700" rIns="91425" bIns="45700" anchor="ctr" anchorCtr="0">
            <a:normAutofit/>
          </a:bodyPr>
          <a:lstStyle/>
          <a:p>
            <a:pPr lvl="0" algn="ctr">
              <a:buSzPts val="4400"/>
            </a:pPr>
            <a:r>
              <a:rPr lang="en-US" dirty="0">
                <a:solidFill>
                  <a:schemeClr val="bg1"/>
                </a:solidFill>
              </a:rPr>
              <a:t>Virginia Standards of Learning for English</a:t>
            </a:r>
            <a:br>
              <a:rPr lang="en-US" dirty="0">
                <a:solidFill>
                  <a:schemeClr val="bg1"/>
                </a:solidFill>
              </a:rPr>
            </a:br>
            <a:r>
              <a:rPr lang="en-US" dirty="0">
                <a:solidFill>
                  <a:schemeClr val="bg1"/>
                </a:solidFill>
              </a:rPr>
              <a:t>Reading </a:t>
            </a:r>
            <a:r>
              <a:rPr lang="en-US" sz="2400" dirty="0">
                <a:solidFill>
                  <a:schemeClr val="bg1"/>
                </a:solidFill>
              </a:rPr>
              <a:t>(3 of 4)</a:t>
            </a:r>
            <a:endParaRPr sz="2400" dirty="0"/>
          </a:p>
        </p:txBody>
      </p:sp>
      <p:sp>
        <p:nvSpPr>
          <p:cNvPr id="115" name="Google Shape;115;p3"/>
          <p:cNvSpPr txBox="1">
            <a:spLocks noGrp="1"/>
          </p:cNvSpPr>
          <p:nvPr>
            <p:ph type="body" idx="1"/>
          </p:nvPr>
        </p:nvSpPr>
        <p:spPr>
          <a:xfrm>
            <a:off x="838200" y="1690688"/>
            <a:ext cx="10515600" cy="5167312"/>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90000"/>
              </a:lnSpc>
              <a:spcBef>
                <a:spcPts val="0"/>
              </a:spcBef>
              <a:spcAft>
                <a:spcPts val="0"/>
              </a:spcAft>
              <a:buClr>
                <a:schemeClr val="accent1"/>
              </a:buClr>
              <a:buSzPts val="2800"/>
              <a:buNone/>
            </a:pPr>
            <a:endParaRPr lang="en-US" sz="9600" b="1" dirty="0">
              <a:solidFill>
                <a:srgbClr val="C00000"/>
              </a:solidFill>
              <a:latin typeface="Trebuchet MS" panose="020B0703020202090204" pitchFamily="34" charset="0"/>
              <a:ea typeface="Verdana" panose="020B0604030504040204" pitchFamily="34" charset="0"/>
            </a:endParaRPr>
          </a:p>
          <a:p>
            <a:pPr marL="0" lvl="0" indent="0" algn="ctr" rtl="0">
              <a:lnSpc>
                <a:spcPct val="90000"/>
              </a:lnSpc>
              <a:spcBef>
                <a:spcPts val="0"/>
              </a:spcBef>
              <a:spcAft>
                <a:spcPts val="0"/>
              </a:spcAft>
              <a:buClr>
                <a:schemeClr val="accent1"/>
              </a:buClr>
              <a:buSzPts val="2800"/>
              <a:buNone/>
            </a:pPr>
            <a:r>
              <a:rPr lang="en-US" sz="9600" b="1" dirty="0">
                <a:solidFill>
                  <a:srgbClr val="C00000"/>
                </a:solidFill>
                <a:latin typeface="Trebuchet MS" panose="020B0703020202090204" pitchFamily="34" charset="0"/>
                <a:ea typeface="Verdana" panose="020B0604030504040204" pitchFamily="34" charset="0"/>
              </a:rPr>
              <a:t>Grade 5 Reading (Continued)</a:t>
            </a:r>
          </a:p>
          <a:p>
            <a:pPr marL="0" lvl="0" indent="0" algn="ctr" rtl="0">
              <a:lnSpc>
                <a:spcPct val="90000"/>
              </a:lnSpc>
              <a:spcBef>
                <a:spcPts val="0"/>
              </a:spcBef>
              <a:spcAft>
                <a:spcPts val="0"/>
              </a:spcAft>
              <a:buClr>
                <a:schemeClr val="accent1"/>
              </a:buClr>
              <a:buSzPts val="2800"/>
              <a:buNone/>
            </a:pPr>
            <a:endParaRPr lang="en-US" sz="9600" b="1" dirty="0">
              <a:solidFill>
                <a:schemeClr val="tx1"/>
              </a:solidFill>
              <a:latin typeface="Trebuchet MS" panose="020B0703020202090204" pitchFamily="34" charset="0"/>
              <a:ea typeface="Verdana" panose="020B0604030504040204" pitchFamily="34" charset="0"/>
            </a:endParaRPr>
          </a:p>
          <a:p>
            <a:pPr marL="0" indent="0" algn="ctr">
              <a:spcBef>
                <a:spcPts val="0"/>
              </a:spcBef>
              <a:buNone/>
            </a:pPr>
            <a:r>
              <a:rPr lang="en-US" sz="9600" b="1" dirty="0">
                <a:solidFill>
                  <a:schemeClr val="tx1"/>
                </a:solidFill>
                <a:latin typeface="Trebuchet MS" panose="020B0703020202090204" pitchFamily="34" charset="0"/>
                <a:ea typeface="Verdana" panose="020B0604030504040204" pitchFamily="34" charset="0"/>
              </a:rPr>
              <a:t>5.6  Read and demonstrate comprehension of nonfiction texts</a:t>
            </a:r>
          </a:p>
          <a:p>
            <a:pPr marL="0" indent="0">
              <a:lnSpc>
                <a:spcPct val="120000"/>
              </a:lnSpc>
              <a:spcBef>
                <a:spcPts val="0"/>
              </a:spcBef>
              <a:buNone/>
            </a:pPr>
            <a:endParaRPr lang="en-US" sz="9600" b="1" dirty="0">
              <a:solidFill>
                <a:schemeClr val="tx1"/>
              </a:solidFill>
              <a:latin typeface="Trebuchet MS" panose="020B0703020202090204" pitchFamily="34" charset="0"/>
              <a:ea typeface="Verdana" panose="020B0604030504040204" pitchFamily="34" charset="0"/>
            </a:endParaRPr>
          </a:p>
          <a:p>
            <a:pPr marL="740664" indent="-740664">
              <a:lnSpc>
                <a:spcPct val="120000"/>
              </a:lnSpc>
              <a:spcBef>
                <a:spcPts val="0"/>
              </a:spcBef>
              <a:buFont typeface="+mj-lt"/>
              <a:buAutoNum type="alphaLcPeriod" startAt="5"/>
            </a:pPr>
            <a:r>
              <a:rPr lang="en-US" sz="9600" dirty="0">
                <a:solidFill>
                  <a:schemeClr val="tx1"/>
                </a:solidFill>
                <a:latin typeface="Trebuchet MS" panose="020B0703020202090204" pitchFamily="34" charset="0"/>
                <a:ea typeface="Verdana" panose="020B0604030504040204" pitchFamily="34" charset="0"/>
              </a:rPr>
              <a:t>Identify transitional words and phrases that signal an author’s organizational pattern.</a:t>
            </a:r>
          </a:p>
          <a:p>
            <a:pPr marL="742950" indent="-742950">
              <a:lnSpc>
                <a:spcPct val="120000"/>
              </a:lnSpc>
              <a:spcBef>
                <a:spcPts val="0"/>
              </a:spcBef>
              <a:buFont typeface="+mj-lt"/>
              <a:buAutoNum type="alphaLcPeriod" startAt="5"/>
            </a:pPr>
            <a:r>
              <a:rPr lang="en-US" sz="9600" dirty="0">
                <a:solidFill>
                  <a:schemeClr val="tx1"/>
                </a:solidFill>
                <a:latin typeface="Trebuchet MS" panose="020B0703020202090204" pitchFamily="34" charset="0"/>
                <a:ea typeface="Verdana" panose="020B0604030504040204" pitchFamily="34" charset="0"/>
              </a:rPr>
              <a:t>Locate information to support opinions, inferences, and conclusions from the text.</a:t>
            </a:r>
          </a:p>
          <a:p>
            <a:pPr marL="742950" indent="-742950">
              <a:lnSpc>
                <a:spcPct val="120000"/>
              </a:lnSpc>
              <a:spcBef>
                <a:spcPts val="0"/>
              </a:spcBef>
              <a:buFont typeface="+mj-lt"/>
              <a:buAutoNum type="alphaLcPeriod" startAt="5"/>
            </a:pPr>
            <a:r>
              <a:rPr lang="en-US" sz="9600" dirty="0">
                <a:solidFill>
                  <a:schemeClr val="tx1"/>
                </a:solidFill>
                <a:latin typeface="Trebuchet MS" panose="020B0703020202090204" pitchFamily="34" charset="0"/>
                <a:ea typeface="Verdana" panose="020B0604030504040204" pitchFamily="34" charset="0"/>
              </a:rPr>
              <a:t>Identify cause and effect relationships</a:t>
            </a:r>
          </a:p>
          <a:p>
            <a:pPr marL="742950" indent="-742950">
              <a:lnSpc>
                <a:spcPct val="120000"/>
              </a:lnSpc>
              <a:spcBef>
                <a:spcPts val="0"/>
              </a:spcBef>
              <a:buFont typeface="+mj-lt"/>
              <a:buAutoNum type="alphaLcPeriod" startAt="5"/>
            </a:pPr>
            <a:r>
              <a:rPr lang="en-US" sz="9600" dirty="0">
                <a:solidFill>
                  <a:schemeClr val="tx1"/>
                </a:solidFill>
                <a:latin typeface="Trebuchet MS" panose="020B0703020202090204" pitchFamily="34" charset="0"/>
                <a:ea typeface="Verdana" panose="020B0604030504040204" pitchFamily="34" charset="0"/>
              </a:rPr>
              <a:t>Differentiate between fact and opinion</a:t>
            </a:r>
            <a:r>
              <a:rPr lang="en-US" sz="9600" dirty="0">
                <a:solidFill>
                  <a:schemeClr val="tx1"/>
                </a:solidFill>
              </a:rPr>
              <a:t/>
            </a:r>
            <a:br>
              <a:rPr lang="en-US" sz="9600" dirty="0">
                <a:solidFill>
                  <a:schemeClr val="tx1"/>
                </a:solidFill>
              </a:rPr>
            </a:br>
            <a:r>
              <a:rPr lang="en-US" sz="9600" dirty="0">
                <a:solidFill>
                  <a:schemeClr val="tx1"/>
                </a:solidFill>
              </a:rPr>
              <a:t/>
            </a:r>
            <a:br>
              <a:rPr lang="en-US" sz="9600" dirty="0">
                <a:solidFill>
                  <a:schemeClr val="tx1"/>
                </a:solidFill>
              </a:rPr>
            </a:br>
            <a:endParaRPr lang="en-US" sz="9600" dirty="0">
              <a:solidFill>
                <a:schemeClr val="tx1"/>
              </a:solidFill>
            </a:endParaRPr>
          </a:p>
          <a:p>
            <a:pPr marL="0" indent="0">
              <a:lnSpc>
                <a:spcPct val="120000"/>
              </a:lnSpc>
              <a:spcBef>
                <a:spcPts val="0"/>
              </a:spcBef>
              <a:buNone/>
            </a:pPr>
            <a:r>
              <a:rPr lang="en-US" sz="9600" dirty="0">
                <a:solidFill>
                  <a:schemeClr val="tx1"/>
                </a:solidFill>
              </a:rPr>
              <a:t/>
            </a:r>
            <a:br>
              <a:rPr lang="en-US" sz="9600" dirty="0">
                <a:solidFill>
                  <a:schemeClr val="tx1"/>
                </a:solidFill>
              </a:rPr>
            </a:br>
            <a:endParaRPr lang="en-US" sz="9600" dirty="0">
              <a:solidFill>
                <a:schemeClr val="tx1"/>
              </a:solidFill>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2629869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838200" y="365125"/>
            <a:ext cx="10515600" cy="1325563"/>
          </a:xfrm>
          <a:prstGeom prst="rect">
            <a:avLst/>
          </a:prstGeom>
          <a:solidFill>
            <a:schemeClr val="tx1"/>
          </a:solidFill>
          <a:ln>
            <a:noFill/>
          </a:ln>
        </p:spPr>
        <p:txBody>
          <a:bodyPr spcFirstLastPara="1" wrap="square" lIns="91425" tIns="45700" rIns="91425" bIns="45700" anchor="ctr" anchorCtr="0">
            <a:normAutofit/>
          </a:bodyPr>
          <a:lstStyle/>
          <a:p>
            <a:pPr lvl="0" algn="ctr">
              <a:buSzPts val="4400"/>
            </a:pPr>
            <a:r>
              <a:rPr lang="en-US" dirty="0">
                <a:solidFill>
                  <a:schemeClr val="bg1"/>
                </a:solidFill>
              </a:rPr>
              <a:t>Virginia Standards of Learning for English</a:t>
            </a:r>
            <a:br>
              <a:rPr lang="en-US" dirty="0">
                <a:solidFill>
                  <a:schemeClr val="bg1"/>
                </a:solidFill>
              </a:rPr>
            </a:br>
            <a:r>
              <a:rPr lang="en-US" dirty="0">
                <a:solidFill>
                  <a:schemeClr val="bg1"/>
                </a:solidFill>
              </a:rPr>
              <a:t>Reading </a:t>
            </a:r>
            <a:r>
              <a:rPr lang="en-US" sz="2400" dirty="0">
                <a:solidFill>
                  <a:schemeClr val="bg1"/>
                </a:solidFill>
              </a:rPr>
              <a:t>(4 of 4)</a:t>
            </a:r>
            <a:endParaRPr sz="2400" dirty="0"/>
          </a:p>
        </p:txBody>
      </p:sp>
      <p:sp>
        <p:nvSpPr>
          <p:cNvPr id="115" name="Google Shape;115;p3"/>
          <p:cNvSpPr txBox="1">
            <a:spLocks noGrp="1"/>
          </p:cNvSpPr>
          <p:nvPr>
            <p:ph type="body" idx="1"/>
          </p:nvPr>
        </p:nvSpPr>
        <p:spPr>
          <a:xfrm>
            <a:off x="838200" y="1825624"/>
            <a:ext cx="10515600" cy="4865321"/>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90000"/>
              </a:lnSpc>
              <a:spcBef>
                <a:spcPts val="0"/>
              </a:spcBef>
              <a:spcAft>
                <a:spcPts val="0"/>
              </a:spcAft>
              <a:buClr>
                <a:schemeClr val="accent1"/>
              </a:buClr>
              <a:buSzPts val="2800"/>
              <a:buNone/>
            </a:pPr>
            <a:endParaRPr lang="en-US" sz="2400" b="1" dirty="0">
              <a:solidFill>
                <a:schemeClr val="tx1"/>
              </a:solidFill>
              <a:latin typeface="Verdana" panose="020B0604030504040204" pitchFamily="34" charset="0"/>
              <a:ea typeface="Verdana" panose="020B0604030504040204" pitchFamily="34" charset="0"/>
            </a:endParaRPr>
          </a:p>
          <a:p>
            <a:pPr marL="0" indent="0" algn="ctr">
              <a:spcBef>
                <a:spcPts val="0"/>
              </a:spcBef>
              <a:buNone/>
            </a:pPr>
            <a:r>
              <a:rPr lang="en-US" sz="3400" b="1" dirty="0">
                <a:solidFill>
                  <a:srgbClr val="C00000"/>
                </a:solidFill>
                <a:latin typeface="Trebuchet MS" panose="020B0703020202090204" pitchFamily="34" charset="0"/>
                <a:ea typeface="Verdana" panose="020B0604030504040204" pitchFamily="34" charset="0"/>
              </a:rPr>
              <a:t>Grade 5 Reading</a:t>
            </a:r>
          </a:p>
          <a:p>
            <a:pPr marL="0" indent="0">
              <a:spcBef>
                <a:spcPts val="0"/>
              </a:spcBef>
              <a:buNone/>
            </a:pPr>
            <a:endParaRPr lang="en-US" sz="3400" dirty="0">
              <a:solidFill>
                <a:schemeClr val="tx1"/>
              </a:solidFill>
              <a:latin typeface="Trebuchet MS" panose="020B0703020202090204" pitchFamily="34" charset="0"/>
              <a:ea typeface="Verdana" panose="020B0604030504040204" pitchFamily="34" charset="0"/>
            </a:endParaRPr>
          </a:p>
          <a:p>
            <a:pPr marL="0" indent="0" algn="ctr">
              <a:spcBef>
                <a:spcPts val="0"/>
              </a:spcBef>
              <a:buNone/>
            </a:pPr>
            <a:r>
              <a:rPr lang="en-US" sz="3400" b="1" dirty="0">
                <a:solidFill>
                  <a:schemeClr val="tx1"/>
                </a:solidFill>
                <a:latin typeface="Trebuchet MS" panose="020B0703020202090204" pitchFamily="34" charset="0"/>
                <a:ea typeface="Verdana" panose="020B0604030504040204" pitchFamily="34" charset="0"/>
              </a:rPr>
              <a:t>5.6  Read and demonstrate comprehension of nonfiction texts</a:t>
            </a:r>
          </a:p>
          <a:p>
            <a:pPr marL="0" indent="0">
              <a:lnSpc>
                <a:spcPct val="120000"/>
              </a:lnSpc>
              <a:spcBef>
                <a:spcPts val="0"/>
              </a:spcBef>
              <a:buNone/>
            </a:pPr>
            <a:endParaRPr lang="en-US" sz="3400" dirty="0">
              <a:solidFill>
                <a:schemeClr val="tx1"/>
              </a:solidFill>
              <a:latin typeface="Trebuchet MS" panose="020B0703020202090204" pitchFamily="34" charset="0"/>
              <a:ea typeface="Verdana" panose="020B0604030504040204" pitchFamily="34" charset="0"/>
            </a:endParaRPr>
          </a:p>
          <a:p>
            <a:pPr marL="0" indent="0">
              <a:lnSpc>
                <a:spcPct val="120000"/>
              </a:lnSpc>
              <a:spcBef>
                <a:spcPts val="0"/>
              </a:spcBef>
              <a:buNone/>
            </a:pPr>
            <a:r>
              <a:rPr lang="en-US" sz="3400" b="1" dirty="0">
                <a:solidFill>
                  <a:srgbClr val="C00000"/>
                </a:solidFill>
                <a:latin typeface="Trebuchet MS" panose="020B0703020202090204" pitchFamily="34" charset="0"/>
                <a:ea typeface="Verdana" panose="020B0604030504040204" pitchFamily="34" charset="0"/>
              </a:rPr>
              <a:t>j. Compare and contrast details and ideas within and between texts. </a:t>
            </a:r>
            <a:endParaRPr lang="en-US" sz="3400" dirty="0">
              <a:solidFill>
                <a:srgbClr val="C00000"/>
              </a:solidFill>
              <a:latin typeface="Trebuchet MS" panose="020B0703020202090204" pitchFamily="34" charset="0"/>
              <a:ea typeface="Verdana" panose="020B0604030504040204" pitchFamily="34" charset="0"/>
            </a:endParaRPr>
          </a:p>
          <a:p>
            <a:pPr indent="-457200">
              <a:lnSpc>
                <a:spcPct val="120000"/>
              </a:lnSpc>
              <a:spcBef>
                <a:spcPts val="0"/>
              </a:spcBef>
            </a:pPr>
            <a:r>
              <a:rPr lang="en-US" sz="3400" dirty="0">
                <a:solidFill>
                  <a:srgbClr val="C00000"/>
                </a:solidFill>
                <a:latin typeface="Trebuchet MS" panose="020B0703020202090204" pitchFamily="34" charset="0"/>
                <a:ea typeface="Verdana" panose="020B0604030504040204" pitchFamily="34" charset="0"/>
              </a:rPr>
              <a:t>   two accounts or perspectives of the same event or topic</a:t>
            </a:r>
          </a:p>
          <a:p>
            <a:pPr indent="-457200" fontAlgn="base">
              <a:lnSpc>
                <a:spcPct val="120000"/>
              </a:lnSpc>
              <a:spcBef>
                <a:spcPts val="0"/>
              </a:spcBef>
            </a:pPr>
            <a:r>
              <a:rPr lang="en-US" sz="3400" dirty="0">
                <a:solidFill>
                  <a:srgbClr val="C00000"/>
                </a:solidFill>
                <a:latin typeface="Trebuchet MS" panose="020B0703020202090204" pitchFamily="34" charset="0"/>
                <a:ea typeface="Verdana" panose="020B0604030504040204" pitchFamily="34" charset="0"/>
              </a:rPr>
              <a:t>   understand that ideas and topics are presented differently by different authors</a:t>
            </a:r>
            <a:br>
              <a:rPr lang="en-US" sz="3400" dirty="0">
                <a:solidFill>
                  <a:srgbClr val="C00000"/>
                </a:solidFill>
                <a:latin typeface="Trebuchet MS" panose="020B0703020202090204" pitchFamily="34" charset="0"/>
                <a:ea typeface="Verdana" panose="020B0604030504040204" pitchFamily="34" charset="0"/>
              </a:rPr>
            </a:br>
            <a:endParaRPr lang="en-US" sz="3400" dirty="0">
              <a:solidFill>
                <a:srgbClr val="C00000"/>
              </a:solidFill>
              <a:latin typeface="Trebuchet MS" panose="020B0703020202090204" pitchFamily="34" charset="0"/>
              <a:ea typeface="Verdana" panose="020B0604030504040204" pitchFamily="34" charset="0"/>
            </a:endParaRPr>
          </a:p>
          <a:p>
            <a:pPr marL="0" indent="0" fontAlgn="base">
              <a:lnSpc>
                <a:spcPct val="120000"/>
              </a:lnSpc>
              <a:spcBef>
                <a:spcPts val="0"/>
              </a:spcBef>
              <a:buNone/>
            </a:pPr>
            <a:endParaRPr lang="en-US" sz="3400" dirty="0">
              <a:solidFill>
                <a:srgbClr val="C00000"/>
              </a:solidFill>
              <a:latin typeface="Trebuchet MS" panose="020B0703020202090204" pitchFamily="34" charset="0"/>
              <a:ea typeface="Verdana" panose="020B0604030504040204" pitchFamily="34" charset="0"/>
              <a:hlinkClick r:id="rId3"/>
            </a:endParaRPr>
          </a:p>
          <a:p>
            <a:pPr marL="0" indent="0" algn="ctr" fontAlgn="base">
              <a:lnSpc>
                <a:spcPct val="120000"/>
              </a:lnSpc>
              <a:spcBef>
                <a:spcPts val="0"/>
              </a:spcBef>
              <a:buNone/>
            </a:pPr>
            <a:r>
              <a:rPr lang="en-US" sz="3400" dirty="0">
                <a:solidFill>
                  <a:srgbClr val="C00000"/>
                </a:solidFill>
                <a:latin typeface="Trebuchet MS" panose="020B0703020202090204" pitchFamily="34" charset="0"/>
                <a:ea typeface="Verdana" panose="020B0604030504040204" pitchFamily="34" charset="0"/>
                <a:hlinkClick r:id="rId3"/>
              </a:rPr>
              <a:t>Curriculum Frameworks for the Standards of Learning Documents for English</a:t>
            </a:r>
            <a:endParaRPr lang="en-US" sz="3400" dirty="0">
              <a:solidFill>
                <a:srgbClr val="C00000"/>
              </a:solidFill>
              <a:latin typeface="Trebuchet MS" panose="020B0703020202090204" pitchFamily="34" charset="0"/>
              <a:ea typeface="Verdana" panose="020B0604030504040204" pitchFamily="34" charset="0"/>
            </a:endParaRPr>
          </a:p>
          <a:p>
            <a:pPr marL="0" indent="0">
              <a:lnSpc>
                <a:spcPct val="120000"/>
              </a:lnSpc>
              <a:spcBef>
                <a:spcPts val="0"/>
              </a:spcBef>
              <a:buNone/>
            </a:pPr>
            <a:endParaRPr lang="en-US" sz="3100" dirty="0">
              <a:solidFill>
                <a:srgbClr val="FF0000"/>
              </a:solidFill>
              <a:latin typeface="Verdana" panose="020B060403050404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2636975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Agenda</a:t>
            </a:r>
            <a:endParaRPr sz="2000" dirty="0">
              <a:solidFill>
                <a:schemeClr val="bg1"/>
              </a:solidFill>
            </a:endParaRPr>
          </a:p>
        </p:txBody>
      </p:sp>
      <p:sp>
        <p:nvSpPr>
          <p:cNvPr id="121" name="Google Shape;121;p4"/>
          <p:cNvSpPr txBox="1">
            <a:spLocks noGrp="1"/>
          </p:cNvSpPr>
          <p:nvPr>
            <p:ph type="body" idx="1"/>
          </p:nvPr>
        </p:nvSpPr>
        <p:spPr>
          <a:xfrm>
            <a:off x="332509" y="1825624"/>
            <a:ext cx="11685320" cy="4860183"/>
          </a:xfrm>
          <a:prstGeom prst="rect">
            <a:avLst/>
          </a:prstGeom>
          <a:noFill/>
          <a:ln>
            <a:noFill/>
          </a:ln>
        </p:spPr>
        <p:txBody>
          <a:bodyPr spcFirstLastPara="1" wrap="square" lIns="91425" tIns="45700" rIns="91425" bIns="45700" anchor="t" anchorCtr="0">
            <a:normAutofit fontScale="92500" lnSpcReduction="10000"/>
          </a:bodyPr>
          <a:lstStyle/>
          <a:p>
            <a:pPr marL="114300" indent="0" algn="ctr">
              <a:buNone/>
            </a:pPr>
            <a:r>
              <a:rPr lang="en-US" sz="3200" b="1" dirty="0">
                <a:solidFill>
                  <a:srgbClr val="C00000"/>
                </a:solidFill>
                <a:latin typeface="Trebuchet MS" panose="020B0703020202090204" pitchFamily="34" charset="0"/>
                <a:ea typeface="Verdana" panose="020B0604030504040204" pitchFamily="34" charset="0"/>
              </a:rPr>
              <a:t>Welcome</a:t>
            </a:r>
          </a:p>
          <a:p>
            <a:pPr marL="114300" indent="0">
              <a:buNone/>
            </a:pPr>
            <a:r>
              <a:rPr lang="en-US" sz="3200" b="1" dirty="0">
                <a:solidFill>
                  <a:srgbClr val="C00000"/>
                </a:solidFill>
                <a:latin typeface="Trebuchet MS" panose="020B0703020202090204" pitchFamily="34" charset="0"/>
                <a:ea typeface="Verdana" panose="020B0604030504040204" pitchFamily="34" charset="0"/>
              </a:rPr>
              <a:t>Section 1 </a:t>
            </a:r>
          </a:p>
          <a:p>
            <a:pPr>
              <a:buFont typeface="Wingdings" panose="05000000000000000000" pitchFamily="2" charset="2"/>
              <a:buChar char="q"/>
            </a:pPr>
            <a:r>
              <a:rPr lang="en-US" b="1" dirty="0">
                <a:solidFill>
                  <a:srgbClr val="C00000"/>
                </a:solidFill>
                <a:latin typeface="Trebuchet MS" panose="020B0703020202090204" pitchFamily="34" charset="0"/>
                <a:ea typeface="Verdana" panose="020B0604030504040204" pitchFamily="34" charset="0"/>
              </a:rPr>
              <a:t>Objectives</a:t>
            </a:r>
          </a:p>
          <a:p>
            <a:pPr>
              <a:buFont typeface="Wingdings" panose="05000000000000000000" pitchFamily="2" charset="2"/>
              <a:buChar char="q"/>
            </a:pPr>
            <a:r>
              <a:rPr lang="en-US" b="1" dirty="0">
                <a:solidFill>
                  <a:srgbClr val="C00000"/>
                </a:solidFill>
                <a:latin typeface="Trebuchet MS" panose="020B0703020202090204" pitchFamily="34" charset="0"/>
                <a:ea typeface="Verdana" panose="020B0604030504040204" pitchFamily="34" charset="0"/>
              </a:rPr>
              <a:t>Overview of C3WP</a:t>
            </a:r>
          </a:p>
          <a:p>
            <a:pPr>
              <a:buFont typeface="Wingdings" panose="05000000000000000000" pitchFamily="2" charset="2"/>
              <a:buChar char="q"/>
            </a:pPr>
            <a:r>
              <a:rPr lang="en-US" b="1" dirty="0">
                <a:solidFill>
                  <a:srgbClr val="C00000"/>
                </a:solidFill>
                <a:latin typeface="Trebuchet MS" panose="020B0703020202090204" pitchFamily="34" charset="0"/>
                <a:ea typeface="Verdana" panose="020B0604030504040204" pitchFamily="34" charset="0"/>
              </a:rPr>
              <a:t>Background</a:t>
            </a:r>
          </a:p>
          <a:p>
            <a:pPr>
              <a:buFont typeface="Wingdings" panose="05000000000000000000" pitchFamily="2" charset="2"/>
              <a:buChar char="q"/>
            </a:pPr>
            <a:r>
              <a:rPr lang="en-US" b="1" dirty="0">
                <a:solidFill>
                  <a:srgbClr val="C00000"/>
                </a:solidFill>
                <a:latin typeface="Trebuchet MS" panose="020B0703020202090204" pitchFamily="34" charset="0"/>
                <a:ea typeface="Verdana" panose="020B0604030504040204" pitchFamily="34" charset="0"/>
              </a:rPr>
              <a:t>Vocabulary and Terms</a:t>
            </a:r>
          </a:p>
          <a:p>
            <a:pPr>
              <a:buFont typeface="Wingdings" panose="05000000000000000000" pitchFamily="2" charset="2"/>
              <a:buChar char="q"/>
            </a:pPr>
            <a:r>
              <a:rPr lang="en-US" b="1" dirty="0">
                <a:solidFill>
                  <a:srgbClr val="C00000"/>
                </a:solidFill>
                <a:latin typeface="Trebuchet MS" panose="020B0703020202090204" pitchFamily="34" charset="0"/>
                <a:ea typeface="Verdana" panose="020B0604030504040204" pitchFamily="34" charset="0"/>
              </a:rPr>
              <a:t>Virginia Standards of Learning</a:t>
            </a:r>
          </a:p>
          <a:p>
            <a:pPr>
              <a:buFont typeface="Wingdings" panose="05000000000000000000" pitchFamily="2" charset="2"/>
              <a:buChar char="q"/>
            </a:pPr>
            <a:r>
              <a:rPr lang="en-US" b="1" dirty="0">
                <a:solidFill>
                  <a:srgbClr val="C00000"/>
                </a:solidFill>
                <a:latin typeface="Trebuchet MS" panose="020B0703020202090204" pitchFamily="34" charset="0"/>
                <a:ea typeface="Verdana" panose="020B0604030504040204" pitchFamily="34" charset="0"/>
              </a:rPr>
              <a:t>Reading and Writing</a:t>
            </a:r>
          </a:p>
          <a:p>
            <a:pPr marL="114300" indent="0">
              <a:buNone/>
            </a:pPr>
            <a:r>
              <a:rPr lang="en-US" b="1" dirty="0">
                <a:solidFill>
                  <a:srgbClr val="C00000"/>
                </a:solidFill>
                <a:latin typeface="Trebuchet MS" panose="020B0703020202090204" pitchFamily="34" charset="0"/>
                <a:ea typeface="Verdana" panose="020B0604030504040204" pitchFamily="34" charset="0"/>
              </a:rPr>
              <a:t>Section 2 </a:t>
            </a:r>
          </a:p>
          <a:p>
            <a:pPr>
              <a:buFont typeface="Wingdings" panose="05000000000000000000" pitchFamily="2" charset="2"/>
              <a:buChar char="q"/>
            </a:pPr>
            <a:r>
              <a:rPr lang="en-US" b="1" dirty="0">
                <a:solidFill>
                  <a:srgbClr val="C00000"/>
                </a:solidFill>
                <a:latin typeface="Trebuchet MS" panose="020B0703020202090204" pitchFamily="34" charset="0"/>
                <a:ea typeface="Verdana" panose="020B0604030504040204" pitchFamily="34" charset="0"/>
              </a:rPr>
              <a:t>Research to Practice: Implementation</a:t>
            </a:r>
          </a:p>
          <a:p>
            <a:pPr marL="114300" indent="0">
              <a:buNone/>
            </a:pPr>
            <a:endParaRPr lang="en-US" sz="2600" b="1" dirty="0">
              <a:latin typeface="Verdana" panose="020B060403050404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1561547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The Reading and Writing Connection</a:t>
            </a:r>
            <a:endParaRPr dirty="0">
              <a:solidFill>
                <a:schemeClr val="bg1"/>
              </a:solidFill>
            </a:endParaRPr>
          </a:p>
        </p:txBody>
      </p:sp>
      <p:sp>
        <p:nvSpPr>
          <p:cNvPr id="121" name="Google Shape;12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1" indent="0" algn="ctr">
              <a:buSzPts val="2400"/>
              <a:buNone/>
            </a:pPr>
            <a:r>
              <a:rPr lang="en-US" b="1" dirty="0">
                <a:latin typeface="Trebuchet MS" panose="020B0703020202090204" pitchFamily="34" charset="0"/>
                <a:ea typeface="Verdana" panose="020B0604030504040204" pitchFamily="34" charset="0"/>
              </a:rPr>
              <a:t>How can writing help students be better readers?</a:t>
            </a:r>
          </a:p>
          <a:p>
            <a:pPr marL="457200" lvl="1" indent="0">
              <a:buSzPts val="2400"/>
              <a:buNone/>
            </a:pPr>
            <a:endParaRPr lang="en-US" dirty="0">
              <a:latin typeface="Trebuchet MS" panose="020B0703020202090204" pitchFamily="34" charset="0"/>
              <a:ea typeface="Verdana" panose="020B0604030504040204" pitchFamily="34" charset="0"/>
            </a:endParaRPr>
          </a:p>
          <a:p>
            <a:pPr marL="457200" lvl="1" indent="0" algn="ctr">
              <a:buSzPts val="2400"/>
              <a:buNone/>
            </a:pPr>
            <a:r>
              <a:rPr lang="en-US" b="1" dirty="0">
                <a:latin typeface="Trebuchet MS" panose="020B0703020202090204" pitchFamily="34" charset="0"/>
                <a:ea typeface="Verdana" panose="020B0604030504040204" pitchFamily="34" charset="0"/>
              </a:rPr>
              <a:t>Three ways that reading and writing are connected:</a:t>
            </a:r>
          </a:p>
          <a:p>
            <a:pPr lvl="1" indent="-457200">
              <a:buSzPts val="2400"/>
              <a:buFont typeface="+mj-lt"/>
              <a:buAutoNum type="arabicPeriod"/>
            </a:pPr>
            <a:r>
              <a:rPr lang="en-US" dirty="0">
                <a:latin typeface="Trebuchet MS" panose="020B0703020202090204" pitchFamily="34" charset="0"/>
                <a:ea typeface="Verdana" panose="020B0604030504040204" pitchFamily="34" charset="0"/>
              </a:rPr>
              <a:t>Reading and writing draw upon the same body of knowledge.</a:t>
            </a:r>
          </a:p>
          <a:p>
            <a:pPr lvl="1" indent="-457200">
              <a:buSzPts val="2400"/>
              <a:buFont typeface="+mj-lt"/>
              <a:buAutoNum type="arabicPeriod"/>
            </a:pPr>
            <a:r>
              <a:rPr lang="en-US" dirty="0">
                <a:latin typeface="Trebuchet MS" panose="020B0703020202090204" pitchFamily="34" charset="0"/>
                <a:ea typeface="Verdana" panose="020B0604030504040204" pitchFamily="34" charset="0"/>
              </a:rPr>
              <a:t>Reading and writing are communicative processes.</a:t>
            </a:r>
          </a:p>
          <a:p>
            <a:pPr lvl="1" indent="-457200">
              <a:buSzPts val="2400"/>
              <a:buFont typeface="+mj-lt"/>
              <a:buAutoNum type="arabicPeriod"/>
            </a:pPr>
            <a:r>
              <a:rPr lang="en-US" dirty="0">
                <a:latin typeface="Trebuchet MS" panose="020B0703020202090204" pitchFamily="34" charset="0"/>
                <a:ea typeface="Verdana" panose="020B0604030504040204" pitchFamily="34" charset="0"/>
              </a:rPr>
              <a:t>Reading and writing connect through combined use.</a:t>
            </a:r>
          </a:p>
          <a:p>
            <a:pPr marL="457200" lvl="1" indent="0">
              <a:buSzPts val="2400"/>
              <a:buNone/>
            </a:pPr>
            <a:endParaRPr lang="en-US" dirty="0">
              <a:solidFill>
                <a:srgbClr val="C00000"/>
              </a:solidFill>
              <a:latin typeface="Trebuchet MS" panose="020B0703020202090204" pitchFamily="34" charset="0"/>
              <a:ea typeface="Verdana" panose="020B0604030504040204" pitchFamily="34" charset="0"/>
            </a:endParaRPr>
          </a:p>
          <a:p>
            <a:pPr marL="457200" lvl="1" indent="0">
              <a:buSzPts val="2400"/>
              <a:buNone/>
            </a:pPr>
            <a:r>
              <a:rPr lang="en-US" dirty="0">
                <a:solidFill>
                  <a:srgbClr val="C00000"/>
                </a:solidFill>
                <a:latin typeface="Trebuchet MS" panose="020B0703020202090204" pitchFamily="34" charset="0"/>
                <a:ea typeface="Verdana" panose="020B0604030504040204" pitchFamily="34" charset="0"/>
              </a:rPr>
              <a:t>How Can We Take Advantage of Reading-Writing Relationships?</a:t>
            </a:r>
          </a:p>
          <a:p>
            <a:pPr marL="457200" lvl="1" indent="0" algn="ctr">
              <a:buSzPts val="2400"/>
              <a:buNone/>
            </a:pPr>
            <a:endParaRPr lang="en-US" dirty="0">
              <a:latin typeface="Trebuchet MS" panose="020B0703020202090204" pitchFamily="34" charset="0"/>
              <a:ea typeface="Verdana" panose="020B0604030504040204" pitchFamily="34" charset="0"/>
              <a:hlinkClick r:id="rId3"/>
            </a:endParaRPr>
          </a:p>
          <a:p>
            <a:pPr marL="457200" lvl="1" indent="0" algn="ctr">
              <a:buSzPts val="2400"/>
              <a:buNone/>
            </a:pPr>
            <a:r>
              <a:rPr lang="en-US" dirty="0">
                <a:latin typeface="Trebuchet MS" panose="020B0703020202090204" pitchFamily="34" charset="0"/>
                <a:ea typeface="Verdana" panose="020B0604030504040204" pitchFamily="34" charset="0"/>
                <a:hlinkClick r:id="rId3"/>
              </a:rPr>
              <a:t>Shanahan on Literacy</a:t>
            </a:r>
            <a:endParaRPr lang="en-US" dirty="0">
              <a:latin typeface="Trebuchet MS" panose="020B070302020209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3495440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ctrTitle"/>
          </p:nvPr>
        </p:nvSpPr>
        <p:spPr>
          <a:xfrm>
            <a:off x="1524000" y="2080966"/>
            <a:ext cx="9144000" cy="19097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b="1" dirty="0">
                <a:solidFill>
                  <a:srgbClr val="C00000"/>
                </a:solidFill>
                <a:latin typeface="Trebuchet MS" panose="020B0703020202090204" pitchFamily="34" charset="0"/>
                <a:ea typeface="Verdana" panose="020B0604030504040204" pitchFamily="34" charset="0"/>
              </a:rPr>
              <a:t>Research to Practice</a:t>
            </a:r>
            <a:r>
              <a:rPr lang="en-US" b="1" dirty="0">
                <a:solidFill>
                  <a:srgbClr val="C00000"/>
                </a:solidFill>
                <a:latin typeface="Verdana" panose="020B0604030504040204" pitchFamily="34" charset="0"/>
                <a:ea typeface="Verdana" panose="020B0604030504040204" pitchFamily="34" charset="0"/>
              </a:rPr>
              <a:t/>
            </a:r>
            <a:br>
              <a:rPr lang="en-US" b="1" dirty="0">
                <a:solidFill>
                  <a:srgbClr val="C00000"/>
                </a:solidFill>
                <a:latin typeface="Verdana" panose="020B0604030504040204" pitchFamily="34" charset="0"/>
                <a:ea typeface="Verdana" panose="020B0604030504040204" pitchFamily="34" charset="0"/>
              </a:rPr>
            </a:br>
            <a:endParaRPr b="1" dirty="0">
              <a:solidFill>
                <a:srgbClr val="C00000"/>
              </a:solidFill>
              <a:latin typeface="Verdana" panose="020B0604030504040204" pitchFamily="34" charset="0"/>
              <a:ea typeface="Verdana" panose="020B0604030504040204" pitchFamily="34" charset="0"/>
            </a:endParaRPr>
          </a:p>
        </p:txBody>
      </p:sp>
      <p:sp>
        <p:nvSpPr>
          <p:cNvPr id="107" name="Google Shape;107;p2"/>
          <p:cNvSpPr txBox="1">
            <a:spLocks noGrp="1"/>
          </p:cNvSpPr>
          <p:nvPr>
            <p:ph type="subTitle" idx="1"/>
          </p:nvPr>
        </p:nvSpPr>
        <p:spPr>
          <a:xfrm>
            <a:off x="1524000" y="4082805"/>
            <a:ext cx="9144000" cy="165576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sz="4000" b="1" dirty="0">
                <a:solidFill>
                  <a:srgbClr val="C00000"/>
                </a:solidFill>
                <a:latin typeface="Trebuchet MS" panose="020B0703020202090204" pitchFamily="34" charset="0"/>
                <a:ea typeface="Verdana" panose="020B0604030504040204" pitchFamily="34" charset="0"/>
              </a:rPr>
              <a:t>Section 2</a:t>
            </a:r>
          </a:p>
          <a:p>
            <a:pPr marL="0" lvl="0" indent="0">
              <a:spcBef>
                <a:spcPts val="0"/>
              </a:spcBef>
            </a:pPr>
            <a:r>
              <a:rPr lang="en-US" sz="4000" b="1" dirty="0">
                <a:solidFill>
                  <a:srgbClr val="C00000"/>
                </a:solidFill>
                <a:latin typeface="Trebuchet MS" panose="020B0703020202090204" pitchFamily="34" charset="0"/>
                <a:ea typeface="Verdana" panose="020B0604030504040204" pitchFamily="34" charset="0"/>
              </a:rPr>
              <a:t>Implementation</a:t>
            </a:r>
          </a:p>
          <a:p>
            <a:pPr marL="0" lvl="0" indent="0">
              <a:spcBef>
                <a:spcPts val="0"/>
              </a:spcBef>
            </a:pPr>
            <a:r>
              <a:rPr lang="en-US" sz="4000" b="1" dirty="0">
                <a:solidFill>
                  <a:srgbClr val="C00000"/>
                </a:solidFill>
                <a:latin typeface="Trebuchet MS" panose="020B0703020202090204" pitchFamily="34" charset="0"/>
                <a:ea typeface="Verdana" panose="020B0604030504040204" pitchFamily="34" charset="0"/>
              </a:rPr>
              <a:t>Creating a Persuasive Paper</a:t>
            </a:r>
            <a:endParaRPr sz="4000" b="1" dirty="0">
              <a:solidFill>
                <a:srgbClr val="C00000"/>
              </a:solidFill>
              <a:latin typeface="Trebuchet MS" panose="020B0703020202090204" pitchFamily="34" charset="0"/>
              <a:ea typeface="Verdana" panose="020B0604030504040204" pitchFamily="34" charset="0"/>
            </a:endParaRPr>
          </a:p>
        </p:txBody>
      </p:sp>
      <p:pic>
        <p:nvPicPr>
          <p:cNvPr id="108" name="Google Shape;108;p2" descr="VDOE Logo"/>
          <p:cNvPicPr preferRelativeResize="0"/>
          <p:nvPr/>
        </p:nvPicPr>
        <p:blipFill rotWithShape="1">
          <a:blip r:embed="rId3">
            <a:alphaModFix/>
          </a:blip>
          <a:srcRect/>
          <a:stretch/>
        </p:blipFill>
        <p:spPr>
          <a:xfrm>
            <a:off x="309896" y="217955"/>
            <a:ext cx="2531806" cy="843935"/>
          </a:xfrm>
          <a:prstGeom prst="rect">
            <a:avLst/>
          </a:prstGeom>
          <a:noFill/>
          <a:ln>
            <a:noFill/>
          </a:ln>
        </p:spPr>
      </p:pic>
      <p:sp>
        <p:nvSpPr>
          <p:cNvPr id="109" name="Google Shape;109;p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Task</a:t>
            </a:r>
            <a:endParaRPr dirty="0">
              <a:solidFill>
                <a:schemeClr val="bg1"/>
              </a:solidFill>
            </a:endParaRPr>
          </a:p>
        </p:txBody>
      </p:sp>
      <p:sp>
        <p:nvSpPr>
          <p:cNvPr id="121" name="Google Shape;12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1" indent="0" algn="ctr">
              <a:buSzPts val="2400"/>
              <a:buNone/>
            </a:pPr>
            <a:r>
              <a:rPr lang="en-US" b="1" dirty="0">
                <a:solidFill>
                  <a:srgbClr val="C00000"/>
                </a:solidFill>
                <a:latin typeface="Trebuchet MS" panose="020B0703020202090204" pitchFamily="34" charset="0"/>
                <a:ea typeface="Verdana" panose="020B0604030504040204" pitchFamily="34" charset="0"/>
              </a:rPr>
              <a:t>Creating a Persuasive Paper from a Text Set</a:t>
            </a:r>
          </a:p>
          <a:p>
            <a:pPr marL="114300" indent="0" algn="ctr">
              <a:buNone/>
            </a:pPr>
            <a:r>
              <a:rPr lang="en-US" sz="2400" b="1" dirty="0">
                <a:solidFill>
                  <a:schemeClr val="tx1"/>
                </a:solidFill>
                <a:latin typeface="Trebuchet MS" panose="020B0703020202090204" pitchFamily="34" charset="0"/>
                <a:ea typeface="Verdana" panose="020B0604030504040204" pitchFamily="34" charset="0"/>
              </a:rPr>
              <a:t>Assignment</a:t>
            </a:r>
            <a:endParaRPr lang="en-US" sz="2400" b="1" dirty="0">
              <a:latin typeface="Trebuchet MS" panose="020B0703020202090204" pitchFamily="34" charset="0"/>
              <a:ea typeface="Verdana" panose="020B0604030504040204" pitchFamily="34" charset="0"/>
            </a:endParaRPr>
          </a:p>
          <a:p>
            <a:pPr marL="114300" indent="0">
              <a:buNone/>
            </a:pPr>
            <a:r>
              <a:rPr lang="en-US" sz="2400" i="1" dirty="0">
                <a:solidFill>
                  <a:schemeClr val="tx1"/>
                </a:solidFill>
                <a:latin typeface="Trebuchet MS" panose="020B0703020202090204" pitchFamily="34" charset="0"/>
                <a:ea typeface="Verdana" panose="020B0604030504040204" pitchFamily="34" charset="0"/>
              </a:rPr>
              <a:t>Whether or not you think zoos are an actual problem is really up to you. Are the animals thriving? Do they have enough space to meet their needs? Do zoos actually help endangered animals? Do zoos allow the general public to view animals that they might not ever get to see? Who benefits from zoos, the animals or the general public?</a:t>
            </a:r>
          </a:p>
          <a:p>
            <a:pPr marL="114300" indent="0">
              <a:buNone/>
            </a:pPr>
            <a:r>
              <a:rPr lang="en-US" sz="2400" b="1" dirty="0">
                <a:solidFill>
                  <a:srgbClr val="C00000"/>
                </a:solidFill>
                <a:latin typeface="Trebuchet MS" panose="020B0703020202090204" pitchFamily="34" charset="0"/>
                <a:ea typeface="Verdana" panose="020B0604030504040204" pitchFamily="34" charset="0"/>
              </a:rPr>
              <a:t>Write a paper that supports your position using textual evidence from your resources.</a:t>
            </a:r>
            <a:r>
              <a:rPr lang="en-US" sz="2400" dirty="0">
                <a:solidFill>
                  <a:srgbClr val="C00000"/>
                </a:solidFill>
                <a:latin typeface="Trebuchet MS" panose="020B0703020202090204" pitchFamily="34" charset="0"/>
                <a:ea typeface="Verdana" panose="020B0604030504040204" pitchFamily="34" charset="0"/>
              </a:rPr>
              <a:t/>
            </a:r>
            <a:br>
              <a:rPr lang="en-US" sz="2400" dirty="0">
                <a:solidFill>
                  <a:srgbClr val="C00000"/>
                </a:solidFill>
                <a:latin typeface="Trebuchet MS" panose="020B0703020202090204" pitchFamily="34" charset="0"/>
                <a:ea typeface="Verdana" panose="020B0604030504040204" pitchFamily="34" charset="0"/>
              </a:rPr>
            </a:br>
            <a:endParaRPr lang="en-US" sz="2400" b="1" dirty="0">
              <a:solidFill>
                <a:srgbClr val="C00000"/>
              </a:solidFill>
              <a:latin typeface="Trebuchet MS" panose="020B070302020209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2908482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Generate Interest </a:t>
            </a:r>
            <a:endParaRPr dirty="0">
              <a:solidFill>
                <a:schemeClr val="bg1"/>
              </a:solidFill>
            </a:endParaRPr>
          </a:p>
        </p:txBody>
      </p:sp>
      <p:sp>
        <p:nvSpPr>
          <p:cNvPr id="121" name="Google Shape;121;p4"/>
          <p:cNvSpPr txBox="1">
            <a:spLocks noGrp="1"/>
          </p:cNvSpPr>
          <p:nvPr>
            <p:ph type="body" idx="1"/>
          </p:nvPr>
        </p:nvSpPr>
        <p:spPr>
          <a:xfrm>
            <a:off x="167055" y="1825624"/>
            <a:ext cx="11641014" cy="4865321"/>
          </a:xfrm>
          <a:prstGeom prst="rect">
            <a:avLst/>
          </a:prstGeom>
          <a:noFill/>
          <a:ln>
            <a:noFill/>
          </a:ln>
        </p:spPr>
        <p:txBody>
          <a:bodyPr spcFirstLastPara="1" wrap="square" lIns="91425" tIns="45700" rIns="91425" bIns="45700" anchor="t" anchorCtr="0">
            <a:normAutofit/>
          </a:bodyPr>
          <a:lstStyle/>
          <a:p>
            <a:pPr marL="457200" lvl="1" indent="0">
              <a:buSzPts val="2400"/>
              <a:buNone/>
            </a:pPr>
            <a:r>
              <a:rPr lang="en-US" b="1" dirty="0">
                <a:solidFill>
                  <a:srgbClr val="C00000"/>
                </a:solidFill>
                <a:latin typeface="Trebuchet MS" panose="020B0703020202090204" pitchFamily="34" charset="0"/>
                <a:ea typeface="Verdana" panose="020B0604030504040204" pitchFamily="34" charset="0"/>
              </a:rPr>
              <a:t>Ask questions and probe for prior knowledge while gathering ideas.</a:t>
            </a:r>
          </a:p>
          <a:p>
            <a:pPr marL="457200" lvl="1" indent="0">
              <a:buSzPts val="2400"/>
              <a:buNone/>
            </a:pPr>
            <a:r>
              <a:rPr lang="en-US" b="1" dirty="0">
                <a:solidFill>
                  <a:srgbClr val="C00000"/>
                </a:solidFill>
                <a:latin typeface="Trebuchet MS" panose="020B0703020202090204" pitchFamily="34" charset="0"/>
                <a:ea typeface="Verdana" panose="020B0604030504040204" pitchFamily="34" charset="0"/>
              </a:rPr>
              <a:t>    </a:t>
            </a:r>
          </a:p>
          <a:p>
            <a:pPr marL="457200" lvl="1" indent="0">
              <a:buSzPts val="2400"/>
              <a:buNone/>
            </a:pPr>
            <a:r>
              <a:rPr lang="en-US" b="1" dirty="0">
                <a:solidFill>
                  <a:srgbClr val="FF0000"/>
                </a:solidFill>
                <a:latin typeface="Trebuchet MS" panose="020B0703020202090204" pitchFamily="34" charset="0"/>
                <a:ea typeface="Verdana" panose="020B0604030504040204" pitchFamily="34" charset="0"/>
              </a:rPr>
              <a:t>    </a:t>
            </a:r>
            <a:r>
              <a:rPr lang="en-US" b="1" dirty="0">
                <a:solidFill>
                  <a:schemeClr val="tx1"/>
                </a:solidFill>
                <a:latin typeface="Trebuchet MS" panose="020B0703020202090204" pitchFamily="34" charset="0"/>
                <a:ea typeface="Verdana" panose="020B0604030504040204" pitchFamily="34" charset="0"/>
              </a:rPr>
              <a:t>Have you ever been to a zoo?</a:t>
            </a:r>
          </a:p>
          <a:p>
            <a:pPr marL="457200" lvl="1" indent="0">
              <a:buSzPts val="2400"/>
              <a:buNone/>
            </a:pPr>
            <a:r>
              <a:rPr lang="en-US" b="1" dirty="0">
                <a:solidFill>
                  <a:schemeClr val="tx1"/>
                </a:solidFill>
                <a:latin typeface="Trebuchet MS" panose="020B0703020202090204" pitchFamily="34" charset="0"/>
                <a:ea typeface="Verdana" panose="020B0604030504040204" pitchFamily="34" charset="0"/>
              </a:rPr>
              <a:t>    What do you know about zoos?</a:t>
            </a:r>
          </a:p>
          <a:p>
            <a:pPr marL="457200" lvl="1" indent="0">
              <a:buSzPts val="2400"/>
              <a:buNone/>
            </a:pPr>
            <a:r>
              <a:rPr lang="en-US" b="1" dirty="0">
                <a:solidFill>
                  <a:schemeClr val="tx1"/>
                </a:solidFill>
                <a:latin typeface="Trebuchet MS" panose="020B0703020202090204" pitchFamily="34" charset="0"/>
                <a:ea typeface="Verdana" panose="020B0604030504040204" pitchFamily="34" charset="0"/>
              </a:rPr>
              <a:t>    What are two positive reasons for keeping animals in zoos?</a:t>
            </a:r>
          </a:p>
          <a:p>
            <a:pPr marL="457200" lvl="1" indent="0">
              <a:buSzPts val="2400"/>
              <a:buNone/>
            </a:pPr>
            <a:r>
              <a:rPr lang="en-US" b="1" dirty="0">
                <a:solidFill>
                  <a:schemeClr val="tx1"/>
                </a:solidFill>
                <a:latin typeface="Trebuchet MS" panose="020B0703020202090204" pitchFamily="34" charset="0"/>
                <a:ea typeface="Verdana" panose="020B0604030504040204" pitchFamily="34" charset="0"/>
              </a:rPr>
              <a:t>    What are two negative reasons for keeping animals in zoos?</a:t>
            </a:r>
          </a:p>
          <a:p>
            <a:pPr marL="457200" lvl="1" indent="0">
              <a:buSzPts val="2400"/>
              <a:buNone/>
            </a:pPr>
            <a:r>
              <a:rPr lang="en-US" b="1" dirty="0">
                <a:solidFill>
                  <a:schemeClr val="tx1"/>
                </a:solidFill>
                <a:latin typeface="Trebuchet MS" panose="020B0703020202090204" pitchFamily="34" charset="0"/>
                <a:ea typeface="Verdana" panose="020B0604030504040204" pitchFamily="34" charset="0"/>
              </a:rPr>
              <a:t>    Do you think animals should be kept in zoos?</a:t>
            </a:r>
          </a:p>
          <a:p>
            <a:pPr marL="457200" lvl="1" indent="0">
              <a:buSzPts val="2400"/>
              <a:buNone/>
            </a:pPr>
            <a:r>
              <a:rPr lang="en-US" b="1" dirty="0">
                <a:latin typeface="Trebuchet MS" panose="020B0703020202090204" pitchFamily="34" charset="0"/>
                <a:ea typeface="Verdana" panose="020B0604030504040204" pitchFamily="34" charset="0"/>
              </a:rPr>
              <a:t>   </a:t>
            </a:r>
          </a:p>
          <a:p>
            <a:pPr marL="457200" lvl="1" indent="0">
              <a:buSzPts val="2400"/>
              <a:buNone/>
            </a:pPr>
            <a:r>
              <a:rPr lang="en-US" b="1" dirty="0">
                <a:latin typeface="Trebuchet MS" panose="020B0703020202090204" pitchFamily="34" charset="0"/>
                <a:ea typeface="Verdana" panose="020B0604030504040204" pitchFamily="34" charset="0"/>
              </a:rPr>
              <a:t> Students can use a writer’s notebook to track their thinking.</a:t>
            </a:r>
          </a:p>
          <a:p>
            <a:pPr marL="457200" lvl="1" indent="0">
              <a:buSzPts val="2400"/>
              <a:buNone/>
            </a:pPr>
            <a:r>
              <a:rPr lang="en-US" sz="2400" b="1" dirty="0" smtClean="0">
                <a:solidFill>
                  <a:srgbClr val="C00000"/>
                </a:solidFill>
                <a:latin typeface="Trebuchet MS" panose="020B0703020202090204" pitchFamily="34" charset="0"/>
                <a:ea typeface="Verdana" panose="020B0604030504040204" pitchFamily="34" charset="0"/>
              </a:rPr>
              <a:t>Turn </a:t>
            </a:r>
            <a:r>
              <a:rPr lang="en-US" sz="2400" b="1" dirty="0">
                <a:solidFill>
                  <a:srgbClr val="C00000"/>
                </a:solidFill>
                <a:latin typeface="Trebuchet MS" panose="020B0703020202090204" pitchFamily="34" charset="0"/>
                <a:ea typeface="Verdana" panose="020B0604030504040204" pitchFamily="34" charset="0"/>
              </a:rPr>
              <a:t>and talk </a:t>
            </a:r>
            <a:r>
              <a:rPr lang="en-US" sz="2400" b="1" dirty="0">
                <a:latin typeface="Trebuchet MS" panose="020B0703020202090204" pitchFamily="34" charset="0"/>
                <a:ea typeface="Verdana" panose="020B0604030504040204" pitchFamily="34" charset="0"/>
              </a:rPr>
              <a:t>to a partner about why you feel so strongly about what you wrote.</a:t>
            </a:r>
          </a:p>
          <a:p>
            <a:pPr marL="457200" lvl="1" indent="0">
              <a:buSzPts val="2400"/>
              <a:buNone/>
            </a:pPr>
            <a:endParaRPr lang="en-US" sz="2400" b="1" dirty="0">
              <a:latin typeface="Trebuchet MS" panose="020B0703020202090204" pitchFamily="34" charset="0"/>
              <a:ea typeface="Verdana" panose="020B0604030504040204" pitchFamily="34" charset="0"/>
            </a:endParaRPr>
          </a:p>
          <a:p>
            <a:pPr marL="457200" lvl="1" indent="0">
              <a:buSzPts val="2400"/>
              <a:buNone/>
            </a:pPr>
            <a:endParaRPr lang="en-US" sz="2400" b="1" dirty="0">
              <a:latin typeface="Verdana" panose="020B060403050404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2252591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Develop a Claim or Position</a:t>
            </a:r>
            <a:endParaRPr dirty="0">
              <a:solidFill>
                <a:schemeClr val="bg1"/>
              </a:solidFill>
            </a:endParaRPr>
          </a:p>
        </p:txBody>
      </p:sp>
      <p:sp>
        <p:nvSpPr>
          <p:cNvPr id="121" name="Google Shape;121;p4"/>
          <p:cNvSpPr txBox="1">
            <a:spLocks noGrp="1"/>
          </p:cNvSpPr>
          <p:nvPr>
            <p:ph type="body" idx="1"/>
          </p:nvPr>
        </p:nvSpPr>
        <p:spPr>
          <a:xfrm>
            <a:off x="237392" y="1825624"/>
            <a:ext cx="11465170" cy="4865321"/>
          </a:xfrm>
          <a:prstGeom prst="rect">
            <a:avLst/>
          </a:prstGeom>
          <a:noFill/>
          <a:ln>
            <a:noFill/>
          </a:ln>
        </p:spPr>
        <p:txBody>
          <a:bodyPr spcFirstLastPara="1" wrap="square" lIns="91425" tIns="45700" rIns="91425" bIns="45700" anchor="t" anchorCtr="0">
            <a:normAutofit fontScale="85000" lnSpcReduction="20000"/>
          </a:bodyPr>
          <a:lstStyle/>
          <a:p>
            <a:pPr marL="457200" lvl="1" indent="0">
              <a:buSzPts val="2400"/>
              <a:buNone/>
            </a:pPr>
            <a:endParaRPr lang="en-US" sz="2800" b="1" dirty="0">
              <a:latin typeface="Trebuchet MS" panose="020B0703020202090204" pitchFamily="34" charset="0"/>
              <a:ea typeface="Verdana" panose="020B0604030504040204" pitchFamily="34" charset="0"/>
            </a:endParaRPr>
          </a:p>
          <a:p>
            <a:pPr marL="457200" lvl="1" indent="0" algn="ctr">
              <a:buSzPts val="2400"/>
              <a:buNone/>
            </a:pPr>
            <a:r>
              <a:rPr lang="en-US" sz="2800" b="1" dirty="0">
                <a:solidFill>
                  <a:srgbClr val="C00000"/>
                </a:solidFill>
                <a:latin typeface="Trebuchet MS" panose="020B0703020202090204" pitchFamily="34" charset="0"/>
                <a:ea typeface="Verdana" panose="020B0604030504040204" pitchFamily="34" charset="0"/>
              </a:rPr>
              <a:t>As students moves through the process, their claims or positions may change.</a:t>
            </a:r>
          </a:p>
          <a:p>
            <a:pPr marL="457200" lvl="1" indent="0" algn="ctr">
              <a:buSzPts val="2400"/>
              <a:buNone/>
            </a:pPr>
            <a:endParaRPr lang="en-US" sz="2800" b="1" dirty="0">
              <a:latin typeface="Trebuchet MS" panose="020B0703020202090204" pitchFamily="34" charset="0"/>
              <a:ea typeface="Verdana" panose="020B0604030504040204" pitchFamily="34" charset="0"/>
            </a:endParaRPr>
          </a:p>
          <a:p>
            <a:pPr marL="457200" lvl="1" indent="0" algn="ctr">
              <a:buSzPts val="2400"/>
              <a:buNone/>
            </a:pPr>
            <a:r>
              <a:rPr lang="en-US" sz="2800" b="1" dirty="0">
                <a:latin typeface="Trebuchet MS" panose="020B0703020202090204" pitchFamily="34" charset="0"/>
                <a:ea typeface="Verdana" panose="020B0604030504040204" pitchFamily="34" charset="0"/>
              </a:rPr>
              <a:t>Use these Sentences to Help Students</a:t>
            </a:r>
          </a:p>
          <a:p>
            <a:pPr marL="0" lvl="0" indent="0">
              <a:spcBef>
                <a:spcPts val="0"/>
              </a:spcBef>
              <a:buClr>
                <a:srgbClr val="073763"/>
              </a:buClr>
              <a:buNone/>
            </a:pPr>
            <a:endParaRPr lang="en-US" b="1" dirty="0">
              <a:solidFill>
                <a:schemeClr val="tx1"/>
              </a:solidFill>
              <a:latin typeface="Trebuchet MS" panose="020B0703020202090204" pitchFamily="34" charset="0"/>
              <a:ea typeface="Verdana" panose="020B0604030504040204" pitchFamily="34" charset="0"/>
              <a:cs typeface="Playfair Display"/>
              <a:sym typeface="Playfair Display"/>
            </a:endParaRPr>
          </a:p>
          <a:p>
            <a:pPr marL="457200" lvl="1" indent="0">
              <a:buSzPts val="2400"/>
              <a:buNone/>
            </a:pPr>
            <a:r>
              <a:rPr lang="en-US" sz="2800" b="1" dirty="0">
                <a:latin typeface="Trebuchet MS" panose="020B0703020202090204" pitchFamily="34" charset="0"/>
                <a:ea typeface="Verdana" panose="020B0604030504040204" pitchFamily="34" charset="0"/>
              </a:rPr>
              <a:t>I agree with ______ because ______.</a:t>
            </a:r>
          </a:p>
          <a:p>
            <a:pPr marL="457200" lvl="1" indent="0">
              <a:buSzPts val="2400"/>
              <a:buNone/>
            </a:pPr>
            <a:r>
              <a:rPr lang="en-US" sz="2800" b="1" dirty="0">
                <a:latin typeface="Trebuchet MS" panose="020B0703020202090204" pitchFamily="34" charset="0"/>
                <a:ea typeface="Verdana" panose="020B0604030504040204" pitchFamily="34" charset="0"/>
              </a:rPr>
              <a:t>I disagree with ______ because ______.</a:t>
            </a:r>
          </a:p>
          <a:p>
            <a:pPr marL="457200" lvl="1" indent="0">
              <a:buSzPts val="2400"/>
              <a:buNone/>
            </a:pPr>
            <a:r>
              <a:rPr lang="en-US" sz="2800" b="1" dirty="0">
                <a:latin typeface="Trebuchet MS" panose="020B0703020202090204" pitchFamily="34" charset="0"/>
                <a:ea typeface="Verdana" panose="020B0604030504040204" pitchFamily="34" charset="0"/>
              </a:rPr>
              <a:t>Others may say that, but I argue ______.</a:t>
            </a:r>
          </a:p>
          <a:p>
            <a:pPr marL="457200" lvl="1" indent="0">
              <a:buSzPts val="2400"/>
              <a:buNone/>
            </a:pPr>
            <a:r>
              <a:rPr lang="en-US" sz="2800" b="1" dirty="0">
                <a:latin typeface="Trebuchet MS" panose="020B0703020202090204" pitchFamily="34" charset="0"/>
                <a:ea typeface="Verdana" panose="020B0604030504040204" pitchFamily="34" charset="0"/>
              </a:rPr>
              <a:t>It may be true that ______ , however, ______.</a:t>
            </a:r>
          </a:p>
          <a:p>
            <a:pPr marL="457200" lvl="1" indent="0">
              <a:buSzPts val="2400"/>
              <a:buNone/>
            </a:pPr>
            <a:r>
              <a:rPr lang="en-US" sz="2800" b="1" dirty="0">
                <a:latin typeface="Trebuchet MS" panose="020B0703020202090204" pitchFamily="34" charset="0"/>
                <a:ea typeface="Verdana" panose="020B0604030504040204" pitchFamily="34" charset="0"/>
              </a:rPr>
              <a:t>It’s easy to think ______ but when you look at the facts ______.</a:t>
            </a:r>
          </a:p>
          <a:p>
            <a:pPr marL="457200" lvl="1" indent="0">
              <a:buSzPts val="2400"/>
              <a:buNone/>
            </a:pPr>
            <a:r>
              <a:rPr lang="en-US" sz="2800" b="1" dirty="0">
                <a:latin typeface="Trebuchet MS" panose="020B0703020202090204" pitchFamily="34" charset="0"/>
                <a:ea typeface="Verdana" panose="020B0604030504040204" pitchFamily="34" charset="0"/>
              </a:rPr>
              <a:t>No, because ______.</a:t>
            </a:r>
          </a:p>
          <a:p>
            <a:pPr marL="457200" lvl="1" indent="0">
              <a:buSzPts val="2400"/>
              <a:buNone/>
            </a:pPr>
            <a:r>
              <a:rPr lang="en-US" sz="2800" b="1" dirty="0">
                <a:latin typeface="Trebuchet MS" panose="020B0703020202090204" pitchFamily="34" charset="0"/>
                <a:ea typeface="Verdana" panose="020B0604030504040204" pitchFamily="34" charset="0"/>
              </a:rPr>
              <a:t>Yes, but ______.</a:t>
            </a:r>
          </a:p>
          <a:p>
            <a:pPr marL="457200" lvl="1" indent="0">
              <a:buSzPts val="2400"/>
              <a:buNone/>
            </a:pPr>
            <a:r>
              <a:rPr lang="en-US" sz="2800" b="1" dirty="0">
                <a:latin typeface="Trebuchet MS" panose="020B0703020202090204" pitchFamily="34" charset="0"/>
                <a:ea typeface="Verdana" panose="020B0604030504040204" pitchFamily="34" charset="0"/>
              </a:rPr>
              <a:t>I can see that ______; however, I disagree with ______ because ______.</a:t>
            </a:r>
          </a:p>
          <a:p>
            <a:pPr marL="457200" lvl="1" indent="0">
              <a:buSzPts val="2400"/>
              <a:buNone/>
            </a:pPr>
            <a:r>
              <a:rPr lang="en-US" sz="2800" b="1" dirty="0">
                <a:latin typeface="Trebuchet MS" panose="020B0703020202090204" pitchFamily="34" charset="0"/>
                <a:ea typeface="Verdana" panose="020B0604030504040204" pitchFamily="34" charset="0"/>
              </a:rPr>
              <a:t> </a:t>
            </a:r>
          </a:p>
          <a:p>
            <a:pPr marL="457200" lvl="1" indent="0">
              <a:buSzPts val="2400"/>
              <a:buNone/>
            </a:pPr>
            <a:endParaRPr lang="en-US" sz="2400" b="1" dirty="0">
              <a:latin typeface="Verdana" panose="020B0604030504040204" pitchFamily="34" charset="0"/>
              <a:ea typeface="Verdana" panose="020B0604030504040204" pitchFamily="34" charset="0"/>
            </a:endParaRPr>
          </a:p>
          <a:p>
            <a:pPr marL="457200" lvl="1" indent="0">
              <a:buSzPts val="2400"/>
              <a:buNone/>
            </a:pPr>
            <a:endParaRPr lang="en-US" sz="2400" b="1" dirty="0">
              <a:latin typeface="Verdana" panose="020B060403050404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686832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algn="ctr">
              <a:buSzPts val="4400"/>
            </a:pPr>
            <a:r>
              <a:rPr lang="en-US" dirty="0">
                <a:solidFill>
                  <a:schemeClr val="bg1"/>
                </a:solidFill>
              </a:rPr>
              <a:t>Reading and Viewing for </a:t>
            </a:r>
            <a:br>
              <a:rPr lang="en-US" dirty="0">
                <a:solidFill>
                  <a:schemeClr val="bg1"/>
                </a:solidFill>
              </a:rPr>
            </a:br>
            <a:r>
              <a:rPr lang="en-US" dirty="0">
                <a:solidFill>
                  <a:schemeClr val="bg1"/>
                </a:solidFill>
              </a:rPr>
              <a:t>Text Sets and Media Pieces</a:t>
            </a:r>
            <a:endParaRPr dirty="0">
              <a:solidFill>
                <a:schemeClr val="bg1"/>
              </a:solidFill>
            </a:endParaRPr>
          </a:p>
        </p:txBody>
      </p:sp>
      <p:sp>
        <p:nvSpPr>
          <p:cNvPr id="121" name="Google Shape;121;p4"/>
          <p:cNvSpPr txBox="1">
            <a:spLocks noGrp="1"/>
          </p:cNvSpPr>
          <p:nvPr>
            <p:ph type="body" idx="1"/>
          </p:nvPr>
        </p:nvSpPr>
        <p:spPr>
          <a:xfrm>
            <a:off x="169984" y="1833192"/>
            <a:ext cx="11852031" cy="4935743"/>
          </a:xfrm>
          <a:prstGeom prst="rect">
            <a:avLst/>
          </a:prstGeom>
          <a:noFill/>
          <a:ln>
            <a:noFill/>
          </a:ln>
        </p:spPr>
        <p:txBody>
          <a:bodyPr spcFirstLastPara="1" wrap="square" lIns="91425" tIns="45700" rIns="91425" bIns="45700" anchor="t" anchorCtr="0">
            <a:normAutofit fontScale="25000" lnSpcReduction="20000"/>
          </a:bodyPr>
          <a:lstStyle/>
          <a:p>
            <a:pPr marL="457200" lvl="1" indent="0" algn="ctr">
              <a:buSzPts val="2400"/>
              <a:buNone/>
            </a:pPr>
            <a:r>
              <a:rPr lang="en-US" sz="9600" b="1" dirty="0">
                <a:latin typeface="Trebuchet MS" panose="020B0703020202090204" pitchFamily="34" charset="0"/>
                <a:ea typeface="Verdana" panose="020B0604030504040204" pitchFamily="34" charset="0"/>
              </a:rPr>
              <a:t>Teacher Led </a:t>
            </a:r>
          </a:p>
          <a:p>
            <a:pPr marL="457200" lvl="1" indent="0" algn="ctr">
              <a:buSzPts val="2400"/>
              <a:buNone/>
            </a:pPr>
            <a:r>
              <a:rPr lang="en-US" sz="9600" b="1" dirty="0">
                <a:latin typeface="Trebuchet MS" panose="020B0703020202090204" pitchFamily="34" charset="0"/>
                <a:ea typeface="Verdana" panose="020B0604030504040204" pitchFamily="34" charset="0"/>
              </a:rPr>
              <a:t>Teaching students how to break down complex text in order to both comprehend and locate evidence</a:t>
            </a:r>
          </a:p>
          <a:p>
            <a:pPr marL="457200" lvl="1" indent="0">
              <a:buSzPts val="2400"/>
              <a:buNone/>
            </a:pPr>
            <a:endParaRPr lang="en-US" sz="9600" b="1" dirty="0">
              <a:latin typeface="Trebuchet MS" panose="020B0703020202090204" pitchFamily="34" charset="0"/>
              <a:ea typeface="Verdana" panose="020B0604030504040204" pitchFamily="34" charset="0"/>
            </a:endParaRPr>
          </a:p>
          <a:p>
            <a:pPr marL="1828800" lvl="1" indent="0">
              <a:buSzPts val="2400"/>
              <a:buFont typeface="+mj-lt"/>
              <a:buAutoNum type="arabicPeriod"/>
            </a:pPr>
            <a:r>
              <a:rPr lang="en-US" sz="9600" dirty="0">
                <a:latin typeface="Trebuchet MS" panose="020B0703020202090204" pitchFamily="34" charset="0"/>
                <a:ea typeface="Verdana" panose="020B0604030504040204" pitchFamily="34" charset="0"/>
              </a:rPr>
              <a:t>Directed Reading Thinking Activity </a:t>
            </a:r>
          </a:p>
          <a:p>
            <a:pPr marL="1828800" lvl="1" indent="0">
              <a:buSzPts val="2400"/>
              <a:buFont typeface="+mj-lt"/>
              <a:buAutoNum type="arabicPeriod"/>
            </a:pPr>
            <a:r>
              <a:rPr lang="en-US" sz="9600" dirty="0">
                <a:latin typeface="Trebuchet MS" panose="020B0703020202090204" pitchFamily="34" charset="0"/>
                <a:ea typeface="Verdana" panose="020B0604030504040204" pitchFamily="34" charset="0"/>
              </a:rPr>
              <a:t>Think Pair Share</a:t>
            </a:r>
          </a:p>
          <a:p>
            <a:pPr marL="1828800" lvl="1" indent="0">
              <a:buSzPts val="2400"/>
              <a:buFont typeface="+mj-lt"/>
              <a:buAutoNum type="arabicPeriod"/>
            </a:pPr>
            <a:r>
              <a:rPr lang="en-US" sz="9600" dirty="0">
                <a:latin typeface="Trebuchet MS" panose="020B0703020202090204" pitchFamily="34" charset="0"/>
                <a:ea typeface="Verdana" panose="020B0604030504040204" pitchFamily="34" charset="0"/>
              </a:rPr>
              <a:t>Paired Reading </a:t>
            </a:r>
          </a:p>
          <a:p>
            <a:pPr marL="1828800" lvl="1" indent="0">
              <a:buSzPts val="2400"/>
              <a:buFont typeface="+mj-lt"/>
              <a:buAutoNum type="arabicPeriod"/>
            </a:pPr>
            <a:r>
              <a:rPr lang="en-US" sz="9600" dirty="0">
                <a:latin typeface="Trebuchet MS" panose="020B0703020202090204" pitchFamily="34" charset="0"/>
                <a:ea typeface="Verdana" panose="020B0604030504040204" pitchFamily="34" charset="0"/>
              </a:rPr>
              <a:t>Jig Saw</a:t>
            </a:r>
          </a:p>
          <a:p>
            <a:pPr marL="1828800" lvl="1" indent="0">
              <a:buSzPts val="2400"/>
              <a:buFont typeface="+mj-lt"/>
              <a:buAutoNum type="arabicPeriod"/>
            </a:pPr>
            <a:r>
              <a:rPr lang="en-US" sz="9600" dirty="0">
                <a:latin typeface="Trebuchet MS" panose="020B0703020202090204" pitchFamily="34" charset="0"/>
                <a:ea typeface="Verdana" panose="020B0604030504040204" pitchFamily="34" charset="0"/>
              </a:rPr>
              <a:t>Notice and Note</a:t>
            </a:r>
          </a:p>
          <a:p>
            <a:pPr marL="1828800" lvl="1" indent="0">
              <a:buSzPts val="2400"/>
              <a:buFont typeface="+mj-lt"/>
              <a:buAutoNum type="arabicPeriod"/>
            </a:pPr>
            <a:r>
              <a:rPr lang="en-US" sz="9600" dirty="0">
                <a:latin typeface="Trebuchet MS" panose="020B0703020202090204" pitchFamily="34" charset="0"/>
                <a:ea typeface="Verdana" panose="020B0604030504040204" pitchFamily="34" charset="0"/>
              </a:rPr>
              <a:t>3-2-1 Summarizer</a:t>
            </a:r>
          </a:p>
          <a:p>
            <a:pPr marL="1828800" lvl="1" indent="0">
              <a:buSzPts val="2400"/>
              <a:buFont typeface="+mj-lt"/>
              <a:buAutoNum type="arabicPeriod"/>
            </a:pPr>
            <a:r>
              <a:rPr lang="en-US" sz="9600" dirty="0">
                <a:latin typeface="Trebuchet MS" panose="020B0703020202090204" pitchFamily="34" charset="0"/>
                <a:ea typeface="Verdana" panose="020B0604030504040204" pitchFamily="34" charset="0"/>
              </a:rPr>
              <a:t>Close Reading</a:t>
            </a:r>
          </a:p>
          <a:p>
            <a:pPr marL="1828800" lvl="1" indent="0">
              <a:buSzPts val="2400"/>
              <a:buFont typeface="+mj-lt"/>
              <a:buAutoNum type="arabicPeriod"/>
            </a:pPr>
            <a:r>
              <a:rPr lang="en-US" sz="9600" dirty="0">
                <a:latin typeface="Trebuchet MS" panose="020B0703020202090204" pitchFamily="34" charset="0"/>
                <a:ea typeface="Verdana" panose="020B0604030504040204" pitchFamily="34" charset="0"/>
              </a:rPr>
              <a:t>Audio</a:t>
            </a:r>
          </a:p>
          <a:p>
            <a:pPr marL="457200" lvl="1" indent="0">
              <a:buSzPts val="2400"/>
              <a:buNone/>
            </a:pPr>
            <a:endParaRPr lang="en-US" sz="9600" b="1" dirty="0" smtClean="0">
              <a:solidFill>
                <a:srgbClr val="C00000"/>
              </a:solidFill>
              <a:latin typeface="Trebuchet MS" panose="020B0703020202090204" pitchFamily="34" charset="0"/>
              <a:ea typeface="Verdana" panose="020B0604030504040204" pitchFamily="34" charset="0"/>
            </a:endParaRPr>
          </a:p>
          <a:p>
            <a:pPr marL="457200" lvl="1" indent="0">
              <a:buSzPts val="2400"/>
              <a:buNone/>
            </a:pPr>
            <a:r>
              <a:rPr lang="en-US" sz="9600" b="1" dirty="0" smtClean="0">
                <a:solidFill>
                  <a:srgbClr val="C00000"/>
                </a:solidFill>
                <a:latin typeface="Trebuchet MS" panose="020B0703020202090204" pitchFamily="34" charset="0"/>
                <a:ea typeface="Verdana" panose="020B0604030504040204" pitchFamily="34" charset="0"/>
              </a:rPr>
              <a:t>The </a:t>
            </a:r>
            <a:r>
              <a:rPr lang="en-US" sz="9600" b="1" dirty="0">
                <a:solidFill>
                  <a:srgbClr val="C00000"/>
                </a:solidFill>
                <a:latin typeface="Trebuchet MS" panose="020B0703020202090204" pitchFamily="34" charset="0"/>
                <a:ea typeface="Verdana" panose="020B0604030504040204" pitchFamily="34" charset="0"/>
              </a:rPr>
              <a:t>purpose is to gradually release responsibility of reading to the students</a:t>
            </a:r>
            <a:r>
              <a:rPr lang="en-US" sz="9600" b="1" dirty="0" smtClean="0">
                <a:solidFill>
                  <a:srgbClr val="C00000"/>
                </a:solidFill>
                <a:latin typeface="Trebuchet MS" panose="020B0703020202090204" pitchFamily="34" charset="0"/>
                <a:ea typeface="Verdana" panose="020B0604030504040204" pitchFamily="34" charset="0"/>
              </a:rPr>
              <a:t>.</a:t>
            </a:r>
            <a:endParaRPr lang="en-US" sz="9600" b="1" dirty="0">
              <a:latin typeface="Trebuchet MS" panose="020B0703020202090204" pitchFamily="34" charset="0"/>
              <a:ea typeface="Verdana" panose="020B0604030504040204" pitchFamily="34" charset="0"/>
            </a:endParaRPr>
          </a:p>
          <a:p>
            <a:pPr marL="1828800" lvl="1" indent="0">
              <a:buSzPts val="2400"/>
              <a:buFont typeface="+mj-lt"/>
              <a:buAutoNum type="arabicPeriod"/>
            </a:pPr>
            <a:r>
              <a:rPr lang="en-US" sz="9600" dirty="0">
                <a:latin typeface="Trebuchet MS" panose="020B0703020202090204" pitchFamily="34" charset="0"/>
                <a:ea typeface="Verdana" panose="020B0604030504040204" pitchFamily="34" charset="0"/>
              </a:rPr>
              <a:t>Independent Reading</a:t>
            </a:r>
            <a:endParaRPr lang="en-US" sz="9600" b="1" dirty="0">
              <a:latin typeface="Trebuchet MS" panose="020B0703020202090204" pitchFamily="34" charset="0"/>
              <a:ea typeface="Verdana" panose="020B0604030504040204" pitchFamily="34" charset="0"/>
            </a:endParaRPr>
          </a:p>
          <a:p>
            <a:pPr marL="457200" lvl="1" indent="0">
              <a:buSzPts val="2400"/>
              <a:buNone/>
            </a:pPr>
            <a:endParaRPr lang="en-US" sz="8800" b="1" dirty="0">
              <a:latin typeface="Verdana" panose="020B0604030504040204" pitchFamily="34" charset="0"/>
              <a:ea typeface="Verdana" panose="020B0604030504040204" pitchFamily="34" charset="0"/>
            </a:endParaRPr>
          </a:p>
          <a:p>
            <a:pPr marL="800100" lvl="1">
              <a:buSzPts val="2400"/>
            </a:pPr>
            <a:endParaRPr lang="en-US" sz="8800" b="1" dirty="0">
              <a:latin typeface="Verdana" panose="020B0604030504040204" pitchFamily="34" charset="0"/>
              <a:ea typeface="Verdana" panose="020B0604030504040204" pitchFamily="34" charset="0"/>
            </a:endParaRPr>
          </a:p>
          <a:p>
            <a:pPr marL="457200" lvl="1" indent="0">
              <a:buSzPts val="2400"/>
              <a:buNone/>
            </a:pPr>
            <a:endParaRPr lang="en-US" sz="2400" b="1" dirty="0">
              <a:latin typeface="Verdana" panose="020B0604030504040204" pitchFamily="34" charset="0"/>
              <a:ea typeface="Verdana" panose="020B0604030504040204" pitchFamily="34" charset="0"/>
            </a:endParaRPr>
          </a:p>
          <a:p>
            <a:pPr marL="457200" lvl="1" indent="0">
              <a:buSzPts val="2400"/>
              <a:buNone/>
            </a:pPr>
            <a:r>
              <a:rPr lang="en-US" sz="2400" b="1" dirty="0">
                <a:latin typeface="Verdana" panose="020B0604030504040204" pitchFamily="34" charset="0"/>
                <a:ea typeface="Verdana" panose="020B0604030504040204" pitchFamily="34" charset="0"/>
              </a:rPr>
              <a:t> </a:t>
            </a:r>
          </a:p>
          <a:p>
            <a:pPr marL="457200" lvl="1" indent="0">
              <a:buSzPts val="2400"/>
              <a:buNone/>
            </a:pPr>
            <a:endParaRPr lang="en-US" sz="2400" b="1" dirty="0">
              <a:latin typeface="Verdana" panose="020B0604030504040204" pitchFamily="34" charset="0"/>
              <a:ea typeface="Verdana" panose="020B0604030504040204" pitchFamily="34" charset="0"/>
            </a:endParaRPr>
          </a:p>
          <a:p>
            <a:pPr marL="457200" lvl="1" indent="0">
              <a:buSzPts val="2400"/>
              <a:buNone/>
            </a:pPr>
            <a:endParaRPr lang="en-US" sz="2400" b="1" dirty="0">
              <a:latin typeface="Verdana" panose="020B060403050404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124939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Questioning when Reading </a:t>
            </a:r>
            <a:endParaRPr dirty="0">
              <a:solidFill>
                <a:schemeClr val="bg1"/>
              </a:solidFill>
            </a:endParaRPr>
          </a:p>
        </p:txBody>
      </p:sp>
      <p:sp>
        <p:nvSpPr>
          <p:cNvPr id="121" name="Google Shape;121;p4"/>
          <p:cNvSpPr txBox="1">
            <a:spLocks noGrp="1"/>
          </p:cNvSpPr>
          <p:nvPr>
            <p:ph type="body" idx="1"/>
          </p:nvPr>
        </p:nvSpPr>
        <p:spPr>
          <a:xfrm>
            <a:off x="838200" y="1772870"/>
            <a:ext cx="10515600" cy="4865321"/>
          </a:xfrm>
          <a:prstGeom prst="rect">
            <a:avLst/>
          </a:prstGeom>
          <a:noFill/>
          <a:ln>
            <a:noFill/>
          </a:ln>
        </p:spPr>
        <p:txBody>
          <a:bodyPr spcFirstLastPara="1" wrap="square" lIns="91425" tIns="45700" rIns="91425" bIns="45700" anchor="t" anchorCtr="0">
            <a:normAutofit/>
          </a:bodyPr>
          <a:lstStyle/>
          <a:p>
            <a:pPr marL="457200" lvl="1" indent="0">
              <a:buSzPts val="2400"/>
              <a:buNone/>
            </a:pPr>
            <a:r>
              <a:rPr lang="en-US" b="1" dirty="0">
                <a:latin typeface="Trebuchet MS" panose="020B0703020202090204" pitchFamily="34" charset="0"/>
                <a:ea typeface="Verdana" panose="020B0604030504040204" pitchFamily="34" charset="0"/>
              </a:rPr>
              <a:t>Open and closed questions</a:t>
            </a:r>
          </a:p>
          <a:p>
            <a:pPr marL="457200" lvl="1" indent="0">
              <a:buSzPts val="2400"/>
              <a:buNone/>
            </a:pPr>
            <a:r>
              <a:rPr lang="en-US" b="1" dirty="0">
                <a:latin typeface="Trebuchet MS" panose="020B0703020202090204" pitchFamily="34" charset="0"/>
                <a:ea typeface="Verdana" panose="020B0604030504040204" pitchFamily="34" charset="0"/>
              </a:rPr>
              <a:t>Funnel questions</a:t>
            </a:r>
          </a:p>
          <a:p>
            <a:pPr marL="457200" lvl="1" indent="0">
              <a:buSzPts val="2400"/>
              <a:buNone/>
            </a:pPr>
            <a:r>
              <a:rPr lang="en-US" b="1" dirty="0">
                <a:latin typeface="Trebuchet MS" panose="020B0703020202090204" pitchFamily="34" charset="0"/>
                <a:ea typeface="Verdana" panose="020B0604030504040204" pitchFamily="34" charset="0"/>
              </a:rPr>
              <a:t>Probing questions</a:t>
            </a:r>
          </a:p>
          <a:p>
            <a:pPr marL="457200" lvl="1" indent="0">
              <a:buSzPts val="2400"/>
              <a:buNone/>
            </a:pPr>
            <a:endParaRPr lang="en-US" b="1" dirty="0">
              <a:latin typeface="Verdana" panose="020B0604030504040204" pitchFamily="34" charset="0"/>
              <a:ea typeface="Verdana" panose="020B0604030504040204" pitchFamily="34" charset="0"/>
            </a:endParaRPr>
          </a:p>
          <a:p>
            <a:pPr marL="457200" lvl="1" indent="0">
              <a:buSzPts val="2400"/>
              <a:buNone/>
            </a:pPr>
            <a:endParaRPr lang="en-US" sz="2400" b="1" dirty="0">
              <a:latin typeface="Verdana" panose="020B0604030504040204" pitchFamily="34" charset="0"/>
              <a:ea typeface="Verdana" panose="020B0604030504040204" pitchFamily="34" charset="0"/>
            </a:endParaRPr>
          </a:p>
          <a:p>
            <a:pPr marL="457200" lvl="1" indent="0">
              <a:buSzPts val="2400"/>
              <a:buNone/>
            </a:pPr>
            <a:endParaRPr lang="en-US" sz="2400" b="1" dirty="0">
              <a:latin typeface="Verdana" panose="020B0604030504040204" pitchFamily="34" charset="0"/>
              <a:ea typeface="Verdana" panose="020B0604030504040204" pitchFamily="34" charset="0"/>
            </a:endParaRPr>
          </a:p>
        </p:txBody>
      </p:sp>
      <p:pic>
        <p:nvPicPr>
          <p:cNvPr id="4" name="Picture 3" descr="Questions and Stems to Include in Your Teaching."/>
          <p:cNvPicPr>
            <a:picLocks noChangeAspect="1"/>
          </p:cNvPicPr>
          <p:nvPr/>
        </p:nvPicPr>
        <p:blipFill rotWithShape="1">
          <a:blip r:embed="rId3">
            <a:extLst>
              <a:ext uri="{28A0092B-C50C-407E-A947-70E740481C1C}">
                <a14:useLocalDpi xmlns:a14="http://schemas.microsoft.com/office/drawing/2010/main" val="0"/>
              </a:ext>
            </a:extLst>
          </a:blip>
          <a:srcRect l="2896" t="2499" r="7092" b="11996"/>
          <a:stretch/>
        </p:blipFill>
        <p:spPr>
          <a:xfrm>
            <a:off x="2749302" y="3105442"/>
            <a:ext cx="6693396" cy="3383280"/>
          </a:xfrm>
          <a:prstGeom prst="rect">
            <a:avLst/>
          </a:prstGeom>
        </p:spPr>
      </p:pic>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4147192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Class Discussions Before, During and After Reading</a:t>
            </a:r>
            <a:endParaRPr dirty="0">
              <a:solidFill>
                <a:schemeClr val="bg1"/>
              </a:solidFill>
            </a:endParaRPr>
          </a:p>
        </p:txBody>
      </p:sp>
      <p:sp>
        <p:nvSpPr>
          <p:cNvPr id="121" name="Google Shape;121;p4"/>
          <p:cNvSpPr txBox="1">
            <a:spLocks noGrp="1"/>
          </p:cNvSpPr>
          <p:nvPr>
            <p:ph type="body" idx="1"/>
          </p:nvPr>
        </p:nvSpPr>
        <p:spPr>
          <a:xfrm>
            <a:off x="838200" y="1825624"/>
            <a:ext cx="10515600" cy="4865321"/>
          </a:xfrm>
          <a:prstGeom prst="rect">
            <a:avLst/>
          </a:prstGeom>
          <a:noFill/>
          <a:ln>
            <a:noFill/>
          </a:ln>
        </p:spPr>
        <p:txBody>
          <a:bodyPr spcFirstLastPara="1" wrap="square" lIns="91425" tIns="45700" rIns="91425" bIns="45700" anchor="t" anchorCtr="0">
            <a:normAutofit/>
          </a:bodyPr>
          <a:lstStyle/>
          <a:p>
            <a:pPr marL="457200" lvl="1" indent="0" algn="ctr">
              <a:buSzPts val="2400"/>
              <a:buNone/>
            </a:pPr>
            <a:r>
              <a:rPr lang="en-US" b="1" dirty="0">
                <a:solidFill>
                  <a:srgbClr val="C00000"/>
                </a:solidFill>
                <a:latin typeface="Trebuchet MS" panose="020B0703020202090204" pitchFamily="34" charset="0"/>
                <a:ea typeface="Verdana" panose="020B0604030504040204" pitchFamily="34" charset="0"/>
              </a:rPr>
              <a:t>Discussing</a:t>
            </a:r>
          </a:p>
          <a:p>
            <a:pPr marL="457200" lvl="1" indent="0">
              <a:buSzPts val="2400"/>
              <a:buNone/>
            </a:pPr>
            <a:endParaRPr lang="en-US" b="1" dirty="0">
              <a:latin typeface="Trebuchet MS" panose="020B0703020202090204" pitchFamily="34" charset="0"/>
              <a:ea typeface="Verdana" panose="020B0604030504040204" pitchFamily="34" charset="0"/>
            </a:endParaRPr>
          </a:p>
          <a:p>
            <a:pPr lvl="1" indent="-457200">
              <a:lnSpc>
                <a:spcPct val="200000"/>
              </a:lnSpc>
              <a:buSzPts val="2400"/>
              <a:buFont typeface="+mj-lt"/>
              <a:buAutoNum type="arabicPeriod"/>
            </a:pPr>
            <a:r>
              <a:rPr lang="en-US" b="1" dirty="0">
                <a:latin typeface="Trebuchet MS" panose="020B0703020202090204" pitchFamily="34" charset="0"/>
                <a:ea typeface="Verdana" panose="020B0604030504040204" pitchFamily="34" charset="0"/>
              </a:rPr>
              <a:t>Grand conversations</a:t>
            </a:r>
          </a:p>
          <a:p>
            <a:pPr lvl="1" indent="-457200">
              <a:lnSpc>
                <a:spcPct val="200000"/>
              </a:lnSpc>
              <a:buSzPts val="2400"/>
              <a:buFont typeface="+mj-lt"/>
              <a:buAutoNum type="arabicPeriod"/>
            </a:pPr>
            <a:r>
              <a:rPr lang="en-US" b="1" dirty="0">
                <a:latin typeface="Trebuchet MS" panose="020B0703020202090204" pitchFamily="34" charset="0"/>
                <a:ea typeface="Verdana" panose="020B0604030504040204" pitchFamily="34" charset="0"/>
              </a:rPr>
              <a:t>Build on other’s ideas </a:t>
            </a:r>
          </a:p>
          <a:p>
            <a:pPr lvl="1" indent="-457200">
              <a:lnSpc>
                <a:spcPct val="200000"/>
              </a:lnSpc>
              <a:buSzPts val="2400"/>
              <a:buFont typeface="+mj-lt"/>
              <a:buAutoNum type="arabicPeriod"/>
            </a:pPr>
            <a:r>
              <a:rPr lang="en-US" b="1" dirty="0">
                <a:latin typeface="Trebuchet MS" panose="020B0703020202090204" pitchFamily="34" charset="0"/>
                <a:ea typeface="Verdana" panose="020B0604030504040204" pitchFamily="34" charset="0"/>
              </a:rPr>
              <a:t>Clearly state thoughts, opinions, and ideas</a:t>
            </a:r>
          </a:p>
          <a:p>
            <a:pPr lvl="1" indent="-457200">
              <a:lnSpc>
                <a:spcPct val="200000"/>
              </a:lnSpc>
              <a:buSzPts val="2400"/>
              <a:buFont typeface="+mj-lt"/>
              <a:buAutoNum type="arabicPeriod"/>
            </a:pPr>
            <a:r>
              <a:rPr lang="en-US" b="1" dirty="0">
                <a:latin typeface="Trebuchet MS" panose="020B0703020202090204" pitchFamily="34" charset="0"/>
                <a:ea typeface="Verdana" panose="020B0604030504040204" pitchFamily="34" charset="0"/>
              </a:rPr>
              <a:t>Use evidence to support opinions and conclusions</a:t>
            </a:r>
          </a:p>
          <a:p>
            <a:pPr marL="457200" lvl="1" indent="0">
              <a:buSzPts val="2400"/>
              <a:buNone/>
            </a:pPr>
            <a:endParaRPr lang="en-US" sz="2400" b="1" dirty="0">
              <a:latin typeface="Verdana" panose="020B0604030504040204" pitchFamily="34" charset="0"/>
              <a:ea typeface="Verdana" panose="020B0604030504040204" pitchFamily="34" charset="0"/>
            </a:endParaRPr>
          </a:p>
          <a:p>
            <a:pPr marL="457200" lvl="1" indent="0">
              <a:buSzPts val="2400"/>
              <a:buNone/>
            </a:pPr>
            <a:endParaRPr lang="en-US" sz="2400" b="1" dirty="0">
              <a:latin typeface="Verdana" panose="020B0604030504040204" pitchFamily="34" charset="0"/>
              <a:ea typeface="Verdana" panose="020B0604030504040204" pitchFamily="34" charset="0"/>
            </a:endParaRPr>
          </a:p>
          <a:p>
            <a:pPr marL="457200" lvl="1" indent="0">
              <a:buSzPts val="2400"/>
              <a:buNone/>
            </a:pPr>
            <a:endParaRPr lang="en-US" sz="2400" b="1" dirty="0">
              <a:latin typeface="Verdana" panose="020B060403050404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48594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Annotating </a:t>
            </a:r>
            <a:endParaRPr dirty="0">
              <a:solidFill>
                <a:schemeClr val="bg1"/>
              </a:solidFill>
            </a:endParaRPr>
          </a:p>
        </p:txBody>
      </p:sp>
      <p:sp>
        <p:nvSpPr>
          <p:cNvPr id="121" name="Google Shape;121;p4"/>
          <p:cNvSpPr txBox="1">
            <a:spLocks noGrp="1"/>
          </p:cNvSpPr>
          <p:nvPr>
            <p:ph type="body" idx="1"/>
          </p:nvPr>
        </p:nvSpPr>
        <p:spPr>
          <a:xfrm>
            <a:off x="838200" y="1825624"/>
            <a:ext cx="10515600" cy="4865321"/>
          </a:xfrm>
          <a:prstGeom prst="rect">
            <a:avLst/>
          </a:prstGeom>
          <a:noFill/>
          <a:ln>
            <a:noFill/>
          </a:ln>
        </p:spPr>
        <p:txBody>
          <a:bodyPr spcFirstLastPara="1" wrap="square" lIns="91425" tIns="45700" rIns="91425" bIns="45700" anchor="t" anchorCtr="0">
            <a:normAutofit/>
          </a:bodyPr>
          <a:lstStyle/>
          <a:p>
            <a:pPr marL="457200" lvl="1" indent="0">
              <a:buSzPts val="2400"/>
              <a:buNone/>
            </a:pPr>
            <a:endParaRPr lang="en-US" sz="2400" b="1" dirty="0">
              <a:latin typeface="Verdana" panose="020B0604030504040204" pitchFamily="34" charset="0"/>
              <a:ea typeface="Verdana" panose="020B0604030504040204" pitchFamily="34" charset="0"/>
            </a:endParaRPr>
          </a:p>
          <a:p>
            <a:pPr marL="457200" lvl="1" indent="0" algn="ctr">
              <a:buSzPts val="2400"/>
              <a:buNone/>
            </a:pPr>
            <a:r>
              <a:rPr lang="en-US" sz="3200" b="1" dirty="0">
                <a:solidFill>
                  <a:srgbClr val="C00000"/>
                </a:solidFill>
                <a:latin typeface="Trebuchet MS" panose="020B0703020202090204" pitchFamily="34" charset="0"/>
                <a:ea typeface="Verdana" panose="020B0604030504040204" pitchFamily="34" charset="0"/>
              </a:rPr>
              <a:t>Annotate the Articles</a:t>
            </a:r>
          </a:p>
          <a:p>
            <a:pPr marL="457200" lvl="1" indent="0">
              <a:buSzPts val="2400"/>
              <a:buNone/>
            </a:pPr>
            <a:endParaRPr lang="en-US" b="1" dirty="0">
              <a:latin typeface="Trebuchet MS" panose="020B0703020202090204" pitchFamily="34" charset="0"/>
              <a:ea typeface="Verdana" panose="020B0604030504040204" pitchFamily="34" charset="0"/>
            </a:endParaRPr>
          </a:p>
          <a:p>
            <a:pPr lvl="1" indent="-457200">
              <a:buSzPts val="2400"/>
              <a:buFont typeface="+mj-lt"/>
              <a:buAutoNum type="arabicPeriod"/>
            </a:pPr>
            <a:r>
              <a:rPr lang="en-US" sz="2800" b="1" dirty="0">
                <a:latin typeface="Trebuchet MS" panose="020B0703020202090204" pitchFamily="34" charset="0"/>
                <a:ea typeface="Verdana" panose="020B0604030504040204" pitchFamily="34" charset="0"/>
              </a:rPr>
              <a:t>Highlight, color-code, circle, or underline key vocabulary and important information in the articles</a:t>
            </a:r>
          </a:p>
          <a:p>
            <a:pPr lvl="1" indent="-457200">
              <a:buSzPts val="2400"/>
              <a:buFont typeface="+mj-lt"/>
              <a:buAutoNum type="arabicPeriod"/>
            </a:pPr>
            <a:endParaRPr lang="en-US" sz="2800" b="1" dirty="0">
              <a:latin typeface="Trebuchet MS" panose="020B0703020202090204" pitchFamily="34" charset="0"/>
              <a:ea typeface="Verdana" panose="020B0604030504040204" pitchFamily="34" charset="0"/>
            </a:endParaRPr>
          </a:p>
          <a:p>
            <a:pPr lvl="1" indent="-457200">
              <a:buSzPts val="2400"/>
              <a:buFont typeface="+mj-lt"/>
              <a:buAutoNum type="arabicPeriod"/>
            </a:pPr>
            <a:r>
              <a:rPr lang="en-US" sz="2800" b="1" dirty="0">
                <a:latin typeface="Trebuchet MS" panose="020B0703020202090204" pitchFamily="34" charset="0"/>
                <a:ea typeface="Verdana" panose="020B0604030504040204" pitchFamily="34" charset="0"/>
              </a:rPr>
              <a:t>Make notations in margins of articles</a:t>
            </a:r>
          </a:p>
          <a:p>
            <a:pPr marL="457200" lvl="1" indent="0">
              <a:buSzPts val="2400"/>
              <a:buNone/>
            </a:pPr>
            <a:endParaRPr lang="en-US" b="1" dirty="0">
              <a:latin typeface="Verdana" panose="020B0604030504040204" pitchFamily="34" charset="0"/>
              <a:ea typeface="Verdana" panose="020B0604030504040204" pitchFamily="34" charset="0"/>
            </a:endParaRPr>
          </a:p>
          <a:p>
            <a:pPr marL="457200" lvl="1" indent="0">
              <a:buSzPts val="2400"/>
              <a:buNone/>
            </a:pPr>
            <a:r>
              <a:rPr lang="en-US" sz="2400" b="1" dirty="0">
                <a:latin typeface="Verdana" panose="020B0604030504040204" pitchFamily="34" charset="0"/>
                <a:ea typeface="Verdana" panose="020B0604030504040204" pitchFamily="34" charset="0"/>
              </a:rPr>
              <a:t> </a:t>
            </a:r>
          </a:p>
          <a:p>
            <a:pPr marL="457200" lvl="1" indent="0">
              <a:buSzPts val="2400"/>
              <a:buNone/>
            </a:pPr>
            <a:endParaRPr lang="en-US" sz="2400" b="1" dirty="0">
              <a:latin typeface="Verdana" panose="020B060403050404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1468403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Notetaking</a:t>
            </a:r>
            <a:endParaRPr dirty="0">
              <a:solidFill>
                <a:schemeClr val="bg1"/>
              </a:solidFill>
            </a:endParaRPr>
          </a:p>
        </p:txBody>
      </p:sp>
      <p:sp>
        <p:nvSpPr>
          <p:cNvPr id="121" name="Google Shape;121;p4"/>
          <p:cNvSpPr txBox="1">
            <a:spLocks noGrp="1"/>
          </p:cNvSpPr>
          <p:nvPr>
            <p:ph type="body" idx="1"/>
          </p:nvPr>
        </p:nvSpPr>
        <p:spPr>
          <a:xfrm>
            <a:off x="838200" y="1825624"/>
            <a:ext cx="10515600" cy="4865321"/>
          </a:xfrm>
          <a:prstGeom prst="rect">
            <a:avLst/>
          </a:prstGeom>
          <a:noFill/>
          <a:ln>
            <a:noFill/>
          </a:ln>
        </p:spPr>
        <p:txBody>
          <a:bodyPr spcFirstLastPara="1" wrap="square" lIns="91425" tIns="45700" rIns="91425" bIns="45700" anchor="t" anchorCtr="0">
            <a:normAutofit/>
          </a:bodyPr>
          <a:lstStyle/>
          <a:p>
            <a:pPr marL="457200" lvl="1" indent="0" algn="ctr">
              <a:buSzPts val="2400"/>
              <a:buNone/>
            </a:pPr>
            <a:r>
              <a:rPr lang="en-US" sz="3200" b="1" dirty="0">
                <a:solidFill>
                  <a:srgbClr val="C00000"/>
                </a:solidFill>
                <a:latin typeface="Trebuchet MS" panose="020B0703020202090204" pitchFamily="34" charset="0"/>
                <a:ea typeface="Verdana" panose="020B0604030504040204" pitchFamily="34" charset="0"/>
              </a:rPr>
              <a:t>Note Taking Ideas</a:t>
            </a:r>
          </a:p>
          <a:p>
            <a:pPr marL="457200" lvl="1" indent="0">
              <a:buSzPts val="2400"/>
              <a:buNone/>
            </a:pPr>
            <a:endParaRPr lang="en-US" sz="3200" b="1" dirty="0">
              <a:latin typeface="Trebuchet MS" panose="020B0703020202090204" pitchFamily="34" charset="0"/>
              <a:ea typeface="Verdana" panose="020B0604030504040204" pitchFamily="34" charset="0"/>
            </a:endParaRPr>
          </a:p>
          <a:p>
            <a:pPr lvl="1" indent="-457200">
              <a:buSzPts val="2400"/>
              <a:buFont typeface="+mj-lt"/>
              <a:buAutoNum type="arabicPeriod"/>
            </a:pPr>
            <a:r>
              <a:rPr lang="en-US" sz="3200" b="1" dirty="0">
                <a:latin typeface="Trebuchet MS" panose="020B0703020202090204" pitchFamily="34" charset="0"/>
                <a:ea typeface="Verdana" panose="020B0604030504040204" pitchFamily="34" charset="0"/>
              </a:rPr>
              <a:t>Note catcher</a:t>
            </a:r>
          </a:p>
          <a:p>
            <a:pPr lvl="1" indent="-457200">
              <a:buSzPts val="2400"/>
              <a:buFont typeface="+mj-lt"/>
              <a:buAutoNum type="arabicPeriod"/>
            </a:pPr>
            <a:endParaRPr lang="en-US" sz="3200" b="1" dirty="0">
              <a:latin typeface="Trebuchet MS" panose="020B0703020202090204" pitchFamily="34" charset="0"/>
              <a:ea typeface="Verdana" panose="020B0604030504040204" pitchFamily="34" charset="0"/>
            </a:endParaRPr>
          </a:p>
          <a:p>
            <a:pPr lvl="1" indent="-457200">
              <a:buSzPts val="2400"/>
              <a:buFont typeface="+mj-lt"/>
              <a:buAutoNum type="arabicPeriod"/>
            </a:pPr>
            <a:r>
              <a:rPr lang="en-US" sz="3200" b="1" dirty="0">
                <a:latin typeface="Trebuchet MS" panose="020B0703020202090204" pitchFamily="34" charset="0"/>
                <a:ea typeface="Verdana" panose="020B0604030504040204" pitchFamily="34" charset="0"/>
              </a:rPr>
              <a:t>Evidence vs. Opinion T-Chart</a:t>
            </a:r>
          </a:p>
          <a:p>
            <a:pPr marL="457200" lvl="1" indent="0">
              <a:buSzPts val="2400"/>
              <a:buNone/>
            </a:pPr>
            <a:endParaRPr lang="en-US" b="1" dirty="0">
              <a:latin typeface="Verdana" panose="020B0604030504040204" pitchFamily="34" charset="0"/>
              <a:ea typeface="Verdana" panose="020B0604030504040204" pitchFamily="34" charset="0"/>
            </a:endParaRPr>
          </a:p>
          <a:p>
            <a:pPr marL="457200" lvl="1" indent="0">
              <a:buSzPts val="2400"/>
              <a:buNone/>
            </a:pPr>
            <a:endParaRPr lang="en-US" sz="2400" b="1" dirty="0">
              <a:latin typeface="Verdana" panose="020B0604030504040204" pitchFamily="34" charset="0"/>
              <a:ea typeface="Verdana" panose="020B0604030504040204" pitchFamily="34" charset="0"/>
            </a:endParaRPr>
          </a:p>
          <a:p>
            <a:pPr marL="457200" lvl="1" indent="0">
              <a:buSzPts val="2400"/>
              <a:buNone/>
            </a:pPr>
            <a:endParaRPr lang="en-US" sz="2400" b="1" dirty="0">
              <a:latin typeface="Verdana" panose="020B0604030504040204" pitchFamily="34" charset="0"/>
              <a:ea typeface="Verdana" panose="020B0604030504040204" pitchFamily="34" charset="0"/>
            </a:endParaRPr>
          </a:p>
          <a:p>
            <a:pPr marL="457200" lvl="1" indent="0">
              <a:buSzPts val="2400"/>
              <a:buNone/>
            </a:pPr>
            <a:endParaRPr lang="en-US" sz="2400" b="1" dirty="0">
              <a:latin typeface="Verdana" panose="020B060403050404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1486388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ctrTitle"/>
          </p:nvPr>
        </p:nvSpPr>
        <p:spPr>
          <a:xfrm>
            <a:off x="1524000" y="2080966"/>
            <a:ext cx="9144000" cy="19097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b="1" dirty="0">
                <a:solidFill>
                  <a:srgbClr val="C00000"/>
                </a:solidFill>
                <a:latin typeface="Trebuchet MS" panose="020B0703020202090204" pitchFamily="34" charset="0"/>
                <a:ea typeface="Verdana" panose="020B0604030504040204" pitchFamily="34" charset="0"/>
              </a:rPr>
              <a:t>Research and Background</a:t>
            </a:r>
            <a:endParaRPr b="1" dirty="0">
              <a:solidFill>
                <a:srgbClr val="C00000"/>
              </a:solidFill>
              <a:latin typeface="Trebuchet MS" panose="020B0703020202090204" pitchFamily="34" charset="0"/>
              <a:ea typeface="Verdana" panose="020B0604030504040204" pitchFamily="34" charset="0"/>
            </a:endParaRPr>
          </a:p>
        </p:txBody>
      </p:sp>
      <p:sp>
        <p:nvSpPr>
          <p:cNvPr id="107" name="Google Shape;107;p2"/>
          <p:cNvSpPr txBox="1">
            <a:spLocks noGrp="1"/>
          </p:cNvSpPr>
          <p:nvPr>
            <p:ph type="subTitle" idx="1"/>
          </p:nvPr>
        </p:nvSpPr>
        <p:spPr>
          <a:xfrm>
            <a:off x="1524000" y="4082805"/>
            <a:ext cx="9144000" cy="165576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sz="4400" b="1" dirty="0">
                <a:solidFill>
                  <a:srgbClr val="C00000"/>
                </a:solidFill>
                <a:latin typeface="Trebuchet MS" panose="020B0703020202090204" pitchFamily="34" charset="0"/>
                <a:ea typeface="Verdana" panose="020B0604030504040204" pitchFamily="34" charset="0"/>
              </a:rPr>
              <a:t>Section 1</a:t>
            </a:r>
            <a:endParaRPr sz="4400" b="1" dirty="0">
              <a:solidFill>
                <a:srgbClr val="C00000"/>
              </a:solidFill>
              <a:latin typeface="Trebuchet MS" panose="020B0703020202090204" pitchFamily="34" charset="0"/>
              <a:ea typeface="Verdana" panose="020B0604030504040204" pitchFamily="34" charset="0"/>
            </a:endParaRPr>
          </a:p>
        </p:txBody>
      </p:sp>
      <p:pic>
        <p:nvPicPr>
          <p:cNvPr id="108" name="Google Shape;108;p2" descr="VDOE Logo">
            <a:extLst>
              <a:ext uri="{C183D7F6-B498-43B3-948B-1728B52AA6E4}">
                <adec:decorative xmlns:adec="http://schemas.microsoft.com/office/drawing/2017/decorative" xmlns="" val="0"/>
              </a:ext>
            </a:extLst>
          </p:cNvPr>
          <p:cNvPicPr preferRelativeResize="0"/>
          <p:nvPr/>
        </p:nvPicPr>
        <p:blipFill rotWithShape="1">
          <a:blip r:embed="rId3">
            <a:alphaModFix/>
          </a:blip>
          <a:srcRect/>
          <a:stretch/>
        </p:blipFill>
        <p:spPr>
          <a:xfrm>
            <a:off x="258097" y="417980"/>
            <a:ext cx="2531806" cy="843935"/>
          </a:xfrm>
          <a:prstGeom prst="rect">
            <a:avLst/>
          </a:prstGeom>
          <a:noFill/>
          <a:ln>
            <a:noFill/>
          </a:ln>
        </p:spPr>
      </p:pic>
      <p:sp>
        <p:nvSpPr>
          <p:cNvPr id="109" name="Google Shape;109;p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extLst>
      <p:ext uri="{BB962C8B-B14F-4D97-AF65-F5344CB8AC3E}">
        <p14:creationId xmlns:p14="http://schemas.microsoft.com/office/powerpoint/2010/main" val="464699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The Writing Process</a:t>
            </a:r>
            <a:endParaRPr dirty="0">
              <a:solidFill>
                <a:schemeClr val="bg1"/>
              </a:solidFill>
            </a:endParaRPr>
          </a:p>
        </p:txBody>
      </p:sp>
      <p:sp>
        <p:nvSpPr>
          <p:cNvPr id="121" name="Google Shape;12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1" indent="0" algn="ctr">
              <a:buSzPts val="2400"/>
              <a:buNone/>
            </a:pPr>
            <a:endParaRPr lang="en-US" sz="2800" b="1" dirty="0">
              <a:latin typeface="Trebuchet MS" panose="020B0703020202090204" pitchFamily="34" charset="0"/>
              <a:ea typeface="Verdana" panose="020B0604030504040204" pitchFamily="34" charset="0"/>
            </a:endParaRPr>
          </a:p>
          <a:p>
            <a:pPr marL="457200" lvl="1" indent="0" algn="ctr">
              <a:buSzPts val="2400"/>
              <a:buNone/>
            </a:pPr>
            <a:r>
              <a:rPr lang="en-US" sz="3200" b="1" dirty="0">
                <a:solidFill>
                  <a:srgbClr val="C00000"/>
                </a:solidFill>
                <a:latin typeface="Trebuchet MS" panose="020B0703020202090204" pitchFamily="34" charset="0"/>
                <a:ea typeface="Verdana" panose="020B0604030504040204" pitchFamily="34" charset="0"/>
              </a:rPr>
              <a:t>Planning, Drafting, Revising, Editing, and Publishing</a:t>
            </a:r>
          </a:p>
          <a:p>
            <a:pPr marL="457200" lvl="1" indent="0">
              <a:buSzPts val="2400"/>
              <a:buNone/>
            </a:pPr>
            <a:endParaRPr lang="en-US" sz="2800" b="1" dirty="0">
              <a:latin typeface="Trebuchet MS" panose="020B0703020202090204" pitchFamily="34" charset="0"/>
              <a:ea typeface="Verdana" panose="020B0604030504040204" pitchFamily="34" charset="0"/>
            </a:endParaRPr>
          </a:p>
          <a:p>
            <a:pPr lvl="1" indent="-457200">
              <a:buSzPts val="2400"/>
              <a:buFont typeface="+mj-lt"/>
              <a:buAutoNum type="arabicPeriod"/>
            </a:pPr>
            <a:r>
              <a:rPr lang="en-US" sz="2800" b="1" dirty="0">
                <a:latin typeface="Trebuchet MS" panose="020B0703020202090204" pitchFamily="34" charset="0"/>
                <a:ea typeface="Verdana" panose="020B0604030504040204" pitchFamily="34" charset="0"/>
              </a:rPr>
              <a:t>Utilizing the notes</a:t>
            </a:r>
          </a:p>
          <a:p>
            <a:pPr lvl="1" indent="-457200">
              <a:buSzPts val="2400"/>
              <a:buFont typeface="+mj-lt"/>
              <a:buAutoNum type="arabicPeriod"/>
            </a:pPr>
            <a:endParaRPr lang="en-US" sz="2800" b="1" dirty="0">
              <a:latin typeface="Trebuchet MS" panose="020B0703020202090204" pitchFamily="34" charset="0"/>
              <a:ea typeface="Verdana" panose="020B0604030504040204" pitchFamily="34" charset="0"/>
            </a:endParaRPr>
          </a:p>
          <a:p>
            <a:pPr lvl="1" indent="-457200">
              <a:buSzPts val="2400"/>
              <a:buFont typeface="+mj-lt"/>
              <a:buAutoNum type="arabicPeriod"/>
            </a:pPr>
            <a:r>
              <a:rPr lang="en-US" sz="2800" b="1" dirty="0">
                <a:latin typeface="Trebuchet MS" panose="020B0703020202090204" pitchFamily="34" charset="0"/>
                <a:ea typeface="Verdana" panose="020B0604030504040204" pitchFamily="34" charset="0"/>
              </a:rPr>
              <a:t>Completing the graphic organizer</a:t>
            </a:r>
          </a:p>
          <a:p>
            <a:pPr lvl="1" indent="-457200">
              <a:buSzPts val="2400"/>
              <a:buFont typeface="+mj-lt"/>
              <a:buAutoNum type="arabicPeriod"/>
            </a:pPr>
            <a:endParaRPr lang="en-US" sz="2800" b="1" dirty="0">
              <a:latin typeface="Trebuchet MS" panose="020B0703020202090204" pitchFamily="34" charset="0"/>
              <a:ea typeface="Verdana" panose="020B0604030504040204" pitchFamily="34" charset="0"/>
            </a:endParaRPr>
          </a:p>
          <a:p>
            <a:pPr lvl="1" indent="-457200">
              <a:buSzPts val="2400"/>
              <a:buFont typeface="+mj-lt"/>
              <a:buAutoNum type="arabicPeriod"/>
            </a:pPr>
            <a:r>
              <a:rPr lang="en-US" sz="2800" b="1" dirty="0">
                <a:latin typeface="Trebuchet MS" panose="020B0703020202090204" pitchFamily="34" charset="0"/>
                <a:ea typeface="Verdana" panose="020B0604030504040204" pitchFamily="34" charset="0"/>
              </a:rPr>
              <a:t>Incorporating the instructional rubric</a:t>
            </a:r>
          </a:p>
          <a:p>
            <a:pPr marL="457200" lvl="1" indent="0">
              <a:buSzPts val="2400"/>
              <a:buNone/>
            </a:pPr>
            <a:endParaRPr lang="en-US" sz="2400" b="1" dirty="0">
              <a:latin typeface="Verdana" panose="020B0604030504040204" pitchFamily="34" charset="0"/>
              <a:ea typeface="Verdana" panose="020B0604030504040204" pitchFamily="34" charset="0"/>
            </a:endParaRPr>
          </a:p>
          <a:p>
            <a:pPr marL="457200" lvl="1" indent="0">
              <a:buSzPts val="2400"/>
              <a:buNone/>
            </a:pPr>
            <a:endParaRPr lang="en-US" sz="2400" b="1" dirty="0">
              <a:latin typeface="Verdana" panose="020B0604030504040204" pitchFamily="34" charset="0"/>
              <a:ea typeface="Verdana" panose="020B0604030504040204" pitchFamily="34" charset="0"/>
            </a:endParaRPr>
          </a:p>
          <a:p>
            <a:pPr marL="457200" lvl="1" indent="0">
              <a:buSzPts val="2400"/>
              <a:buNone/>
            </a:pPr>
            <a:endParaRPr lang="en-US" sz="2400" b="1" dirty="0">
              <a:latin typeface="Verdana" panose="020B060403050404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3932799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lvl="0" algn="ctr">
              <a:buSzPts val="4400"/>
            </a:pPr>
            <a:r>
              <a:rPr lang="en-US" dirty="0">
                <a:solidFill>
                  <a:schemeClr val="bg1"/>
                </a:solidFill>
              </a:rPr>
              <a:t>Persuasive Paper Checklist</a:t>
            </a:r>
            <a:endParaRPr dirty="0">
              <a:solidFill>
                <a:schemeClr val="bg1"/>
              </a:solidFill>
            </a:endParaRPr>
          </a:p>
        </p:txBody>
      </p:sp>
      <p:pic>
        <p:nvPicPr>
          <p:cNvPr id="4" name="Picture 3" descr="Persuasive Paper Checklist"/>
          <p:cNvPicPr>
            <a:picLocks noChangeAspect="1"/>
          </p:cNvPicPr>
          <p:nvPr/>
        </p:nvPicPr>
        <p:blipFill rotWithShape="1">
          <a:blip r:embed="rId3"/>
          <a:srcRect l="5605" r="3526" b="10574"/>
          <a:stretch/>
        </p:blipFill>
        <p:spPr>
          <a:xfrm>
            <a:off x="5322488" y="1928194"/>
            <a:ext cx="6031312" cy="4206240"/>
          </a:xfrm>
          <a:prstGeom prst="rect">
            <a:avLst/>
          </a:prstGeom>
        </p:spPr>
      </p:pic>
      <p:sp>
        <p:nvSpPr>
          <p:cNvPr id="11" name="TextBox 10"/>
          <p:cNvSpPr txBox="1"/>
          <p:nvPr/>
        </p:nvSpPr>
        <p:spPr>
          <a:xfrm>
            <a:off x="731323" y="3431149"/>
            <a:ext cx="3847605" cy="1261884"/>
          </a:xfrm>
          <a:prstGeom prst="rect">
            <a:avLst/>
          </a:prstGeom>
          <a:noFill/>
        </p:spPr>
        <p:txBody>
          <a:bodyPr wrap="square" rtlCol="0">
            <a:spAutoFit/>
          </a:bodyPr>
          <a:lstStyle/>
          <a:p>
            <a:r>
              <a:rPr lang="en-US" sz="2800" dirty="0">
                <a:latin typeface="Trebuchet MS" panose="020B0703020202090204" pitchFamily="34" charset="0"/>
                <a:ea typeface="Verdana" panose="020B0604030504040204" pitchFamily="34" charset="0"/>
                <a:hlinkClick r:id="rId4"/>
              </a:rPr>
              <a:t>English On-line Writing  </a:t>
            </a:r>
            <a:endParaRPr lang="en-US" sz="2800" dirty="0">
              <a:latin typeface="Trebuchet MS" panose="020B0703020202090204" pitchFamily="34" charset="0"/>
              <a:ea typeface="Verdana" panose="020B0604030504040204" pitchFamily="34" charset="0"/>
            </a:endParaRPr>
          </a:p>
          <a:p>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2223506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Scoring Sites </a:t>
            </a:r>
            <a:r>
              <a:rPr lang="en-US" sz="2400" dirty="0">
                <a:solidFill>
                  <a:schemeClr val="bg1"/>
                </a:solidFill>
              </a:rPr>
              <a:t>(1 of 2)</a:t>
            </a:r>
            <a:endParaRPr sz="2400" dirty="0">
              <a:solidFill>
                <a:schemeClr val="bg1"/>
              </a:solidFill>
            </a:endParaRPr>
          </a:p>
        </p:txBody>
      </p:sp>
      <p:sp>
        <p:nvSpPr>
          <p:cNvPr id="121" name="Google Shape;12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1" indent="0" algn="ctr">
              <a:buSzPts val="2400"/>
              <a:buNone/>
            </a:pPr>
            <a:r>
              <a:rPr lang="en-US" sz="2800" b="1" dirty="0">
                <a:solidFill>
                  <a:srgbClr val="C00000"/>
                </a:solidFill>
                <a:latin typeface="Trebuchet MS" panose="020B0703020202090204" pitchFamily="34" charset="0"/>
                <a:ea typeface="Verdana" panose="020B0604030504040204" pitchFamily="34" charset="0"/>
              </a:rPr>
              <a:t>Scoring</a:t>
            </a:r>
          </a:p>
        </p:txBody>
      </p:sp>
      <p:sp>
        <p:nvSpPr>
          <p:cNvPr id="3" name="Right Arrow 2" descr="Arrow to emphasize &quot;Understand Scoring&quot; on the bulleted list."/>
          <p:cNvSpPr/>
          <p:nvPr/>
        </p:nvSpPr>
        <p:spPr>
          <a:xfrm>
            <a:off x="701290" y="5503984"/>
            <a:ext cx="978408"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Online Writing Resources on VDOE Site"/>
          <p:cNvPicPr>
            <a:picLocks noChangeAspect="1"/>
          </p:cNvPicPr>
          <p:nvPr/>
        </p:nvPicPr>
        <p:blipFill rotWithShape="1">
          <a:blip r:embed="rId3">
            <a:extLst>
              <a:ext uri="{28A0092B-C50C-407E-A947-70E740481C1C}">
                <a14:useLocalDpi xmlns:a14="http://schemas.microsoft.com/office/drawing/2010/main" val="0"/>
              </a:ext>
            </a:extLst>
          </a:blip>
          <a:srcRect r="1286" b="66729"/>
          <a:stretch/>
        </p:blipFill>
        <p:spPr>
          <a:xfrm>
            <a:off x="1679698" y="4001294"/>
            <a:ext cx="9329671" cy="2194560"/>
          </a:xfrm>
          <a:prstGeom prst="rect">
            <a:avLst/>
          </a:prstGeom>
        </p:spPr>
      </p:pic>
      <p:sp>
        <p:nvSpPr>
          <p:cNvPr id="6" name="Rectangle 5"/>
          <p:cNvSpPr/>
          <p:nvPr/>
        </p:nvSpPr>
        <p:spPr>
          <a:xfrm>
            <a:off x="1028700" y="2600858"/>
            <a:ext cx="10325100" cy="830997"/>
          </a:xfrm>
          <a:prstGeom prst="rect">
            <a:avLst/>
          </a:prstGeom>
        </p:spPr>
        <p:txBody>
          <a:bodyPr wrap="square">
            <a:spAutoFit/>
          </a:bodyPr>
          <a:lstStyle/>
          <a:p>
            <a:pPr marL="114300" indent="0">
              <a:spcAft>
                <a:spcPts val="600"/>
              </a:spcAft>
              <a:buNone/>
            </a:pPr>
            <a:r>
              <a:rPr lang="en-US" sz="2400" dirty="0">
                <a:solidFill>
                  <a:schemeClr val="tx1"/>
                </a:solidFill>
                <a:latin typeface="Trebuchet MS" panose="020B0703020202090204" pitchFamily="34" charset="0"/>
                <a:ea typeface="Verdana" panose="020B0604030504040204" pitchFamily="34" charset="0"/>
              </a:rPr>
              <a:t>To access Understand Scoring, follow the link provided in one of two places on the </a:t>
            </a:r>
            <a:r>
              <a:rPr lang="en-US" sz="2400" dirty="0">
                <a:solidFill>
                  <a:srgbClr val="C00000"/>
                </a:solidFill>
                <a:latin typeface="Trebuchet MS" panose="020B0703020202090204" pitchFamily="34" charset="0"/>
                <a:ea typeface="Verdana" panose="020B0604030504040204" pitchFamily="34" charset="0"/>
                <a:hlinkClick r:id="rId4"/>
              </a:rPr>
              <a:t>Virginia Department of Education’s website. </a:t>
            </a:r>
            <a:endParaRPr lang="en-US" sz="2400" dirty="0">
              <a:solidFill>
                <a:srgbClr val="C00000"/>
              </a:solidFill>
              <a:latin typeface="Trebuchet MS" panose="020B070302020209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1009873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Scoring Sites </a:t>
            </a:r>
            <a:r>
              <a:rPr lang="en-US" sz="2400" dirty="0">
                <a:solidFill>
                  <a:schemeClr val="bg1"/>
                </a:solidFill>
              </a:rPr>
              <a:t>(1 of 2)</a:t>
            </a:r>
            <a:endParaRPr sz="2400" dirty="0">
              <a:solidFill>
                <a:schemeClr val="bg1"/>
              </a:solidFill>
            </a:endParaRPr>
          </a:p>
        </p:txBody>
      </p:sp>
      <p:sp>
        <p:nvSpPr>
          <p:cNvPr id="121" name="Google Shape;12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1" indent="0" algn="ctr">
              <a:buSzPts val="2400"/>
              <a:buNone/>
            </a:pPr>
            <a:endParaRPr lang="en-US" sz="2400" b="1" dirty="0">
              <a:latin typeface="Verdana" panose="020B0604030504040204" pitchFamily="34" charset="0"/>
              <a:ea typeface="Verdana" panose="020B0604030504040204" pitchFamily="34" charset="0"/>
            </a:endParaRPr>
          </a:p>
          <a:p>
            <a:pPr marL="457200" lvl="1" indent="0" algn="ctr">
              <a:buSzPts val="2400"/>
              <a:buNone/>
            </a:pPr>
            <a:r>
              <a:rPr lang="en-US" dirty="0">
                <a:hlinkClick r:id="rId3"/>
              </a:rPr>
              <a:t>Performance Assessments and Local Alternative Assessments</a:t>
            </a:r>
            <a:endParaRPr lang="en-US" dirty="0"/>
          </a:p>
          <a:p>
            <a:pPr marL="457200" lvl="1" indent="0" algn="ctr">
              <a:buSzPts val="2400"/>
              <a:buNone/>
            </a:pPr>
            <a:endParaRPr lang="en-US" b="1" dirty="0">
              <a:latin typeface="Verdana" panose="020B0604030504040204" pitchFamily="34" charset="0"/>
              <a:ea typeface="Verdana" panose="020B0604030504040204" pitchFamily="34" charset="0"/>
            </a:endParaRPr>
          </a:p>
          <a:p>
            <a:pPr marL="457200" lvl="1" indent="0" algn="ctr">
              <a:buSzPts val="2400"/>
              <a:buNone/>
            </a:pPr>
            <a:r>
              <a:rPr lang="en-US" sz="2800" b="1" dirty="0">
                <a:latin typeface="Trebuchet MS" panose="020B0703020202090204" pitchFamily="34" charset="0"/>
                <a:ea typeface="Verdana" panose="020B0604030504040204" pitchFamily="34" charset="0"/>
              </a:rPr>
              <a:t>Grade 5 Writing Scoring Rubric</a:t>
            </a:r>
          </a:p>
          <a:p>
            <a:pPr marL="457200" lvl="1" indent="0">
              <a:buSzPts val="2400"/>
              <a:buNone/>
            </a:pPr>
            <a:endParaRPr lang="en-US" sz="2800" b="1" dirty="0">
              <a:latin typeface="Trebuchet MS" panose="020B0703020202090204" pitchFamily="34" charset="0"/>
              <a:ea typeface="Verdana" panose="020B0604030504040204" pitchFamily="34" charset="0"/>
            </a:endParaRPr>
          </a:p>
          <a:p>
            <a:pPr marL="457200" lvl="1" indent="0">
              <a:buSzPts val="2400"/>
              <a:buNone/>
            </a:pPr>
            <a:endParaRPr lang="en-US" sz="2400" b="1" dirty="0">
              <a:latin typeface="Verdana" panose="020B0604030504040204" pitchFamily="34" charset="0"/>
              <a:ea typeface="Verdana" panose="020B0604030504040204" pitchFamily="34" charset="0"/>
            </a:endParaRPr>
          </a:p>
        </p:txBody>
      </p:sp>
      <p:pic>
        <p:nvPicPr>
          <p:cNvPr id="4" name="Picture 3" descr="screenshot of the Performance Assessment &amp; Local Alternative Assessments webpage"/>
          <p:cNvPicPr>
            <a:picLocks noChangeAspect="1"/>
          </p:cNvPicPr>
          <p:nvPr/>
        </p:nvPicPr>
        <p:blipFill>
          <a:blip r:embed="rId4"/>
          <a:stretch>
            <a:fillRect/>
          </a:stretch>
        </p:blipFill>
        <p:spPr>
          <a:xfrm>
            <a:off x="2113085" y="3687148"/>
            <a:ext cx="8372475" cy="2192214"/>
          </a:xfrm>
          <a:prstGeom prst="rect">
            <a:avLst/>
          </a:prstGeom>
        </p:spPr>
      </p:pic>
      <p:sp>
        <p:nvSpPr>
          <p:cNvPr id="3" name="Right Arrow 2" descr="Arrow to emphasize &quot;Grade 5 Writing Scoring Rubric&quot; on the bulleted list."/>
          <p:cNvSpPr/>
          <p:nvPr/>
        </p:nvSpPr>
        <p:spPr>
          <a:xfrm>
            <a:off x="1521069" y="4908188"/>
            <a:ext cx="978408"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descr="Arrow to emphasize &quot;Understand Scoring&quot; on the bulleted list."/>
          <p:cNvSpPr/>
          <p:nvPr/>
        </p:nvSpPr>
        <p:spPr>
          <a:xfrm>
            <a:off x="1521069" y="5599922"/>
            <a:ext cx="978408"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descr="Arrow to emphasize &quot;Grade 5 Writing&quot; on the bulleted list."/>
          <p:cNvSpPr/>
          <p:nvPr/>
        </p:nvSpPr>
        <p:spPr>
          <a:xfrm>
            <a:off x="1521069" y="4394841"/>
            <a:ext cx="978408"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3653105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8862-F246-48D9-AD99-A120C7FBEEC6}"/>
              </a:ext>
            </a:extLst>
          </p:cNvPr>
          <p:cNvSpPr>
            <a:spLocks noGrp="1"/>
          </p:cNvSpPr>
          <p:nvPr>
            <p:ph type="title"/>
          </p:nvPr>
        </p:nvSpPr>
        <p:spPr>
          <a:xfrm>
            <a:off x="838200" y="365125"/>
            <a:ext cx="3876304" cy="5572924"/>
          </a:xfrm>
        </p:spPr>
        <p:txBody>
          <a:bodyPr/>
          <a:lstStyle/>
          <a:p>
            <a:r>
              <a:rPr lang="en-US" dirty="0"/>
              <a:t/>
            </a:r>
            <a:br>
              <a:rPr lang="en-US" dirty="0"/>
            </a:br>
            <a:endParaRPr lang="en-US" dirty="0"/>
          </a:p>
        </p:txBody>
      </p:sp>
      <p:sp>
        <p:nvSpPr>
          <p:cNvPr id="4" name="Slide Number Placeholder 3">
            <a:extLst>
              <a:ext uri="{FF2B5EF4-FFF2-40B4-BE49-F238E27FC236}">
                <a16:creationId xmlns:a16="http://schemas.microsoft.com/office/drawing/2014/main" id="{F4684092-67C8-4D44-8594-0252FC6486A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34</a:t>
            </a:fld>
            <a:endParaRPr lang="en-US"/>
          </a:p>
        </p:txBody>
      </p:sp>
      <p:pic>
        <p:nvPicPr>
          <p:cNvPr id="6" name="Picture 5" descr="Image of score 1 student essay.">
            <a:extLst>
              <a:ext uri="{FF2B5EF4-FFF2-40B4-BE49-F238E27FC236}">
                <a16:creationId xmlns:a16="http://schemas.microsoft.com/office/drawing/2014/main" id="{24A40C49-75BD-4FE5-B90F-B94B498EA8A9}"/>
              </a:ext>
            </a:extLst>
          </p:cNvPr>
          <p:cNvPicPr>
            <a:picLocks noChangeAspect="1"/>
          </p:cNvPicPr>
          <p:nvPr/>
        </p:nvPicPr>
        <p:blipFill>
          <a:blip r:embed="rId3"/>
          <a:stretch>
            <a:fillRect/>
          </a:stretch>
        </p:blipFill>
        <p:spPr>
          <a:xfrm>
            <a:off x="4841479" y="919951"/>
            <a:ext cx="7102860" cy="5018098"/>
          </a:xfrm>
          <a:prstGeom prst="rect">
            <a:avLst/>
          </a:prstGeom>
        </p:spPr>
      </p:pic>
      <p:sp>
        <p:nvSpPr>
          <p:cNvPr id="3" name="Rectangle 2"/>
          <p:cNvSpPr/>
          <p:nvPr/>
        </p:nvSpPr>
        <p:spPr>
          <a:xfrm>
            <a:off x="1194137" y="646819"/>
            <a:ext cx="2031325" cy="769441"/>
          </a:xfrm>
          <a:prstGeom prst="rect">
            <a:avLst/>
          </a:prstGeom>
        </p:spPr>
        <p:txBody>
          <a:bodyPr wrap="none">
            <a:spAutoFit/>
          </a:bodyPr>
          <a:lstStyle/>
          <a:p>
            <a:pPr algn="ctr"/>
            <a:r>
              <a:rPr lang="en-US" sz="4400" dirty="0">
                <a:solidFill>
                  <a:srgbClr val="C00000"/>
                </a:solidFill>
                <a:latin typeface="Trebuchet MS" panose="020B0703020202090204" pitchFamily="34" charset="0"/>
                <a:ea typeface="Verdana" panose="020B0604030504040204" pitchFamily="34" charset="0"/>
              </a:rPr>
              <a:t>Score 1</a:t>
            </a:r>
          </a:p>
        </p:txBody>
      </p:sp>
      <p:sp>
        <p:nvSpPr>
          <p:cNvPr id="7" name="Google Shape;233;p19"/>
          <p:cNvSpPr txBox="1">
            <a:spLocks noGrp="1"/>
          </p:cNvSpPr>
          <p:nvPr>
            <p:ph type="body" idx="1"/>
          </p:nvPr>
        </p:nvSpPr>
        <p:spPr>
          <a:xfrm>
            <a:off x="542747" y="1690688"/>
            <a:ext cx="3932237" cy="452905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F150D"/>
              </a:buClr>
              <a:buSzPct val="100000"/>
              <a:buNone/>
            </a:pPr>
            <a:r>
              <a:rPr lang="en-US" sz="2400" dirty="0">
                <a:latin typeface="Trebuchet MS" panose="020B0703020202090204" pitchFamily="34" charset="0"/>
                <a:ea typeface="Verdana" panose="020B0604030504040204" pitchFamily="34" charset="0"/>
              </a:rPr>
              <a:t>Provides little/no unity,</a:t>
            </a:r>
          </a:p>
          <a:p>
            <a:pPr marL="0" lvl="0" indent="0" algn="l" rtl="0">
              <a:lnSpc>
                <a:spcPct val="90000"/>
              </a:lnSpc>
              <a:spcBef>
                <a:spcPts val="0"/>
              </a:spcBef>
              <a:spcAft>
                <a:spcPts val="0"/>
              </a:spcAft>
              <a:buClr>
                <a:srgbClr val="0F150D"/>
              </a:buClr>
              <a:buSzPct val="100000"/>
              <a:buNone/>
            </a:pPr>
            <a:r>
              <a:rPr lang="en-US" sz="2400" dirty="0">
                <a:latin typeface="Trebuchet MS" panose="020B0703020202090204" pitchFamily="34" charset="0"/>
                <a:ea typeface="Verdana" panose="020B0604030504040204" pitchFamily="34" charset="0"/>
              </a:rPr>
              <a:t>elaboration of a central idea </a:t>
            </a:r>
          </a:p>
          <a:p>
            <a:pPr marL="0" lvl="0" indent="0" algn="l" rtl="0">
              <a:lnSpc>
                <a:spcPct val="90000"/>
              </a:lnSpc>
              <a:spcBef>
                <a:spcPts val="0"/>
              </a:spcBef>
              <a:spcAft>
                <a:spcPts val="0"/>
              </a:spcAft>
              <a:buClr>
                <a:srgbClr val="0F150D"/>
              </a:buClr>
              <a:buSzPct val="100000"/>
              <a:buNone/>
            </a:pPr>
            <a:endParaRPr lang="en-US" sz="2400" dirty="0">
              <a:latin typeface="Trebuchet MS" panose="020B0703020202090204" pitchFamily="34" charset="0"/>
              <a:ea typeface="Verdana" panose="020B0604030504040204" pitchFamily="34" charset="0"/>
            </a:endParaRPr>
          </a:p>
          <a:p>
            <a:pPr marL="0" lvl="0" indent="0" algn="l" rtl="0">
              <a:lnSpc>
                <a:spcPct val="90000"/>
              </a:lnSpc>
              <a:spcBef>
                <a:spcPts val="0"/>
              </a:spcBef>
              <a:spcAft>
                <a:spcPts val="0"/>
              </a:spcAft>
              <a:buClr>
                <a:srgbClr val="0F150D"/>
              </a:buClr>
              <a:buSzPct val="100000"/>
              <a:buNone/>
            </a:pPr>
            <a:r>
              <a:rPr lang="en-US" sz="2400" dirty="0">
                <a:latin typeface="Trebuchet MS" panose="020B0703020202090204" pitchFamily="34" charset="0"/>
                <a:ea typeface="Verdana" panose="020B0604030504040204" pitchFamily="34" charset="0"/>
              </a:rPr>
              <a:t>Demonstrates little/no focus on a central idea. Lacks awareness of audience</a:t>
            </a:r>
          </a:p>
          <a:p>
            <a:pPr marL="0" lvl="0" indent="0" algn="l" rtl="0">
              <a:lnSpc>
                <a:spcPct val="90000"/>
              </a:lnSpc>
              <a:spcBef>
                <a:spcPts val="0"/>
              </a:spcBef>
              <a:spcAft>
                <a:spcPts val="0"/>
              </a:spcAft>
              <a:buClr>
                <a:srgbClr val="0F150D"/>
              </a:buClr>
              <a:buSzPct val="100000"/>
              <a:buNone/>
            </a:pPr>
            <a:endParaRPr lang="en-US" sz="2400" dirty="0">
              <a:latin typeface="Trebuchet MS" panose="020B0703020202090204" pitchFamily="34" charset="0"/>
              <a:ea typeface="Verdana" panose="020B0604030504040204" pitchFamily="34" charset="0"/>
            </a:endParaRPr>
          </a:p>
          <a:p>
            <a:pPr marL="0" lvl="0" indent="0" algn="l" rtl="0">
              <a:lnSpc>
                <a:spcPct val="90000"/>
              </a:lnSpc>
              <a:spcBef>
                <a:spcPts val="0"/>
              </a:spcBef>
              <a:spcAft>
                <a:spcPts val="0"/>
              </a:spcAft>
              <a:buClr>
                <a:srgbClr val="0F150D"/>
              </a:buClr>
              <a:buSzPct val="100000"/>
              <a:buNone/>
            </a:pPr>
            <a:r>
              <a:rPr lang="en-US" sz="2400" dirty="0">
                <a:latin typeface="Trebuchet MS" panose="020B0703020202090204" pitchFamily="34" charset="0"/>
                <a:ea typeface="Verdana" panose="020B0604030504040204" pitchFamily="34" charset="0"/>
              </a:rPr>
              <a:t>Exhibits limited or no organization – disconnected from the central idea</a:t>
            </a:r>
            <a:endParaRPr sz="2400" dirty="0">
              <a:latin typeface="Trebuchet MS" panose="020B0703020202090204" pitchFamily="34" charset="0"/>
              <a:ea typeface="Verdana" panose="020B0604030504040204" pitchFamily="34" charset="0"/>
            </a:endParaRPr>
          </a:p>
        </p:txBody>
      </p:sp>
    </p:spTree>
    <p:extLst>
      <p:ext uri="{BB962C8B-B14F-4D97-AF65-F5344CB8AC3E}">
        <p14:creationId xmlns:p14="http://schemas.microsoft.com/office/powerpoint/2010/main" val="3455855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037F-8FF2-4B94-BE45-2AE220A3D595}"/>
              </a:ext>
            </a:extLst>
          </p:cNvPr>
          <p:cNvSpPr>
            <a:spLocks noGrp="1"/>
          </p:cNvSpPr>
          <p:nvPr>
            <p:ph type="title"/>
          </p:nvPr>
        </p:nvSpPr>
        <p:spPr>
          <a:xfrm>
            <a:off x="243681" y="365125"/>
            <a:ext cx="3557915" cy="1325563"/>
          </a:xfrm>
        </p:spPr>
        <p:txBody>
          <a:bodyPr/>
          <a:lstStyle/>
          <a:p>
            <a:pPr algn="ctr"/>
            <a:r>
              <a:rPr lang="en-US" dirty="0"/>
              <a:t>Score 2</a:t>
            </a:r>
          </a:p>
        </p:txBody>
      </p:sp>
      <p:sp>
        <p:nvSpPr>
          <p:cNvPr id="4" name="Slide Number Placeholder 3">
            <a:extLst>
              <a:ext uri="{FF2B5EF4-FFF2-40B4-BE49-F238E27FC236}">
                <a16:creationId xmlns:a16="http://schemas.microsoft.com/office/drawing/2014/main" id="{685FAEBE-AC24-40A4-82F4-99949427E06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35</a:t>
            </a:fld>
            <a:endParaRPr lang="en-US"/>
          </a:p>
        </p:txBody>
      </p:sp>
      <p:pic>
        <p:nvPicPr>
          <p:cNvPr id="6" name="Picture 5" descr="Image of score 2 student essay.">
            <a:extLst>
              <a:ext uri="{FF2B5EF4-FFF2-40B4-BE49-F238E27FC236}">
                <a16:creationId xmlns:a16="http://schemas.microsoft.com/office/drawing/2014/main" id="{657B4D5B-8FB8-45B1-AE4F-1F781968A390}"/>
              </a:ext>
            </a:extLst>
          </p:cNvPr>
          <p:cNvPicPr>
            <a:picLocks noChangeAspect="1"/>
          </p:cNvPicPr>
          <p:nvPr/>
        </p:nvPicPr>
        <p:blipFill>
          <a:blip r:embed="rId3"/>
          <a:stretch>
            <a:fillRect/>
          </a:stretch>
        </p:blipFill>
        <p:spPr>
          <a:xfrm>
            <a:off x="4043797" y="923277"/>
            <a:ext cx="7819965" cy="4838330"/>
          </a:xfrm>
          <a:prstGeom prst="rect">
            <a:avLst/>
          </a:prstGeom>
        </p:spPr>
      </p:pic>
      <p:sp>
        <p:nvSpPr>
          <p:cNvPr id="5" name="Google Shape;233;p19"/>
          <p:cNvSpPr txBox="1">
            <a:spLocks noGrp="1"/>
          </p:cNvSpPr>
          <p:nvPr>
            <p:ph type="body" idx="1"/>
          </p:nvPr>
        </p:nvSpPr>
        <p:spPr>
          <a:xfrm>
            <a:off x="243681" y="1690688"/>
            <a:ext cx="3932237"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F150D"/>
              </a:buClr>
              <a:buSzPct val="100000"/>
              <a:buNone/>
            </a:pPr>
            <a:r>
              <a:rPr lang="en-US" sz="2400" dirty="0">
                <a:latin typeface="Trebuchet MS" panose="020B0703020202090204" pitchFamily="34" charset="0"/>
                <a:ea typeface="Verdana" panose="020B0604030504040204" pitchFamily="34" charset="0"/>
              </a:rPr>
              <a:t>Limited evidence of ideas to central theme.</a:t>
            </a:r>
          </a:p>
          <a:p>
            <a:pPr marL="0" lvl="0" indent="0" algn="l" rtl="0">
              <a:lnSpc>
                <a:spcPct val="90000"/>
              </a:lnSpc>
              <a:spcBef>
                <a:spcPts val="0"/>
              </a:spcBef>
              <a:spcAft>
                <a:spcPts val="0"/>
              </a:spcAft>
              <a:buClr>
                <a:srgbClr val="0F150D"/>
              </a:buClr>
              <a:buSzPct val="100000"/>
              <a:buNone/>
            </a:pPr>
            <a:endParaRPr lang="en-US" sz="2400" dirty="0">
              <a:latin typeface="Trebuchet MS" panose="020B0703020202090204" pitchFamily="34" charset="0"/>
              <a:ea typeface="Verdana" panose="020B0604030504040204" pitchFamily="34" charset="0"/>
            </a:endParaRPr>
          </a:p>
          <a:p>
            <a:pPr marL="0" lvl="0" indent="0" algn="l" rtl="0">
              <a:lnSpc>
                <a:spcPct val="90000"/>
              </a:lnSpc>
              <a:spcBef>
                <a:spcPts val="0"/>
              </a:spcBef>
              <a:spcAft>
                <a:spcPts val="0"/>
              </a:spcAft>
              <a:buClr>
                <a:srgbClr val="0F150D"/>
              </a:buClr>
              <a:buSzPct val="100000"/>
              <a:buNone/>
            </a:pPr>
            <a:r>
              <a:rPr lang="en-US" sz="2400" dirty="0">
                <a:latin typeface="Trebuchet MS" panose="020B0703020202090204" pitchFamily="34" charset="0"/>
                <a:ea typeface="Verdana" panose="020B0604030504040204" pitchFamily="34" charset="0"/>
              </a:rPr>
              <a:t>Provides limited elaboration of central idea by repeating mostly relevant details</a:t>
            </a:r>
          </a:p>
          <a:p>
            <a:pPr marL="0" lvl="0" indent="0" algn="l" rtl="0">
              <a:lnSpc>
                <a:spcPct val="90000"/>
              </a:lnSpc>
              <a:spcBef>
                <a:spcPts val="0"/>
              </a:spcBef>
              <a:spcAft>
                <a:spcPts val="0"/>
              </a:spcAft>
              <a:buClr>
                <a:srgbClr val="0F150D"/>
              </a:buClr>
              <a:buSzPct val="100000"/>
              <a:buNone/>
            </a:pPr>
            <a:endParaRPr lang="en-US" sz="2400" dirty="0">
              <a:latin typeface="Trebuchet MS" panose="020B0703020202090204" pitchFamily="34" charset="0"/>
              <a:ea typeface="Verdana" panose="020B0604030504040204" pitchFamily="34" charset="0"/>
            </a:endParaRPr>
          </a:p>
          <a:p>
            <a:pPr marL="0" lvl="0" indent="0" algn="l" rtl="0">
              <a:lnSpc>
                <a:spcPct val="90000"/>
              </a:lnSpc>
              <a:spcBef>
                <a:spcPts val="0"/>
              </a:spcBef>
              <a:spcAft>
                <a:spcPts val="0"/>
              </a:spcAft>
              <a:buClr>
                <a:srgbClr val="0F150D"/>
              </a:buClr>
              <a:buSzPct val="100000"/>
              <a:buNone/>
            </a:pPr>
            <a:r>
              <a:rPr lang="en-US" sz="2400" dirty="0">
                <a:latin typeface="Trebuchet MS" panose="020B0703020202090204" pitchFamily="34" charset="0"/>
                <a:ea typeface="Verdana" panose="020B0604030504040204" pitchFamily="34" charset="0"/>
              </a:rPr>
              <a:t>Word choice is inconsistent and distracting</a:t>
            </a:r>
            <a:endParaRPr sz="2400" dirty="0">
              <a:latin typeface="Trebuchet MS" panose="020B0703020202090204" pitchFamily="34" charset="0"/>
              <a:ea typeface="Verdana" panose="020B0604030504040204" pitchFamily="34" charset="0"/>
            </a:endParaRPr>
          </a:p>
        </p:txBody>
      </p:sp>
    </p:spTree>
    <p:extLst>
      <p:ext uri="{BB962C8B-B14F-4D97-AF65-F5344CB8AC3E}">
        <p14:creationId xmlns:p14="http://schemas.microsoft.com/office/powerpoint/2010/main" val="3546666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B8E3-302C-4530-94DE-FA18ABDFF603}"/>
              </a:ext>
            </a:extLst>
          </p:cNvPr>
          <p:cNvSpPr>
            <a:spLocks noGrp="1"/>
          </p:cNvSpPr>
          <p:nvPr>
            <p:ph type="title"/>
          </p:nvPr>
        </p:nvSpPr>
        <p:spPr>
          <a:xfrm>
            <a:off x="546266" y="365125"/>
            <a:ext cx="3396342" cy="1325563"/>
          </a:xfrm>
        </p:spPr>
        <p:txBody>
          <a:bodyPr/>
          <a:lstStyle/>
          <a:p>
            <a:pPr algn="ctr"/>
            <a:r>
              <a:rPr lang="en-US" dirty="0"/>
              <a:t>Score 3</a:t>
            </a:r>
          </a:p>
        </p:txBody>
      </p:sp>
      <p:sp>
        <p:nvSpPr>
          <p:cNvPr id="4" name="Slide Number Placeholder 3">
            <a:extLst>
              <a:ext uri="{FF2B5EF4-FFF2-40B4-BE49-F238E27FC236}">
                <a16:creationId xmlns:a16="http://schemas.microsoft.com/office/drawing/2014/main" id="{14FA677F-8EC7-45C8-B2C4-19D53A94971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36</a:t>
            </a:fld>
            <a:endParaRPr lang="en-US"/>
          </a:p>
        </p:txBody>
      </p:sp>
      <p:pic>
        <p:nvPicPr>
          <p:cNvPr id="6" name="Picture 5" descr="Image of score 3 student essay.">
            <a:extLst>
              <a:ext uri="{FF2B5EF4-FFF2-40B4-BE49-F238E27FC236}">
                <a16:creationId xmlns:a16="http://schemas.microsoft.com/office/drawing/2014/main" id="{10007AF1-065E-485C-9B57-9350DE4A4B43}"/>
              </a:ext>
            </a:extLst>
          </p:cNvPr>
          <p:cNvPicPr>
            <a:picLocks noChangeAspect="1"/>
          </p:cNvPicPr>
          <p:nvPr/>
        </p:nvPicPr>
        <p:blipFill>
          <a:blip r:embed="rId3"/>
          <a:stretch>
            <a:fillRect/>
          </a:stretch>
        </p:blipFill>
        <p:spPr>
          <a:xfrm>
            <a:off x="5646882" y="86180"/>
            <a:ext cx="5706918" cy="6613864"/>
          </a:xfrm>
          <a:prstGeom prst="rect">
            <a:avLst/>
          </a:prstGeom>
        </p:spPr>
      </p:pic>
      <p:sp>
        <p:nvSpPr>
          <p:cNvPr id="5" name="Google Shape;233;p19"/>
          <p:cNvSpPr txBox="1">
            <a:spLocks noGrp="1"/>
          </p:cNvSpPr>
          <p:nvPr>
            <p:ph type="body" idx="1"/>
          </p:nvPr>
        </p:nvSpPr>
        <p:spPr>
          <a:xfrm>
            <a:off x="459620" y="1690687"/>
            <a:ext cx="3932237" cy="464423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F150D"/>
              </a:buClr>
              <a:buSzPct val="100000"/>
              <a:buNone/>
            </a:pPr>
            <a:r>
              <a:rPr lang="en-US" dirty="0"/>
              <a:t>Consistent focus on central idea and attempts to address audience/purpose</a:t>
            </a:r>
          </a:p>
          <a:p>
            <a:pPr marL="0" lvl="0" indent="0" algn="l" rtl="0">
              <a:lnSpc>
                <a:spcPct val="90000"/>
              </a:lnSpc>
              <a:spcBef>
                <a:spcPts val="0"/>
              </a:spcBef>
              <a:spcAft>
                <a:spcPts val="0"/>
              </a:spcAft>
              <a:buClr>
                <a:srgbClr val="0F150D"/>
              </a:buClr>
              <a:buSzPct val="100000"/>
              <a:buNone/>
            </a:pPr>
            <a:endParaRPr lang="en-US" dirty="0"/>
          </a:p>
          <a:p>
            <a:pPr marL="0" lvl="0" indent="0" algn="l" rtl="0">
              <a:lnSpc>
                <a:spcPct val="90000"/>
              </a:lnSpc>
              <a:spcBef>
                <a:spcPts val="0"/>
              </a:spcBef>
              <a:spcAft>
                <a:spcPts val="0"/>
              </a:spcAft>
              <a:buClr>
                <a:srgbClr val="0F150D"/>
              </a:buClr>
              <a:buSzPct val="100000"/>
              <a:buNone/>
            </a:pPr>
            <a:r>
              <a:rPr lang="en-US" dirty="0"/>
              <a:t>Elaborates the central idea by providing relevant/descriptive details</a:t>
            </a:r>
          </a:p>
          <a:p>
            <a:pPr marL="0" lvl="0" indent="0" algn="l" rtl="0">
              <a:lnSpc>
                <a:spcPct val="90000"/>
              </a:lnSpc>
              <a:spcBef>
                <a:spcPts val="0"/>
              </a:spcBef>
              <a:spcAft>
                <a:spcPts val="0"/>
              </a:spcAft>
              <a:buClr>
                <a:srgbClr val="0F150D"/>
              </a:buClr>
              <a:buSzPct val="100000"/>
              <a:buNone/>
            </a:pPr>
            <a:endParaRPr lang="en-US" dirty="0"/>
          </a:p>
          <a:p>
            <a:pPr marL="0" lvl="0" indent="0" algn="l" rtl="0">
              <a:lnSpc>
                <a:spcPct val="90000"/>
              </a:lnSpc>
              <a:spcBef>
                <a:spcPts val="0"/>
              </a:spcBef>
              <a:spcAft>
                <a:spcPts val="0"/>
              </a:spcAft>
              <a:buClr>
                <a:srgbClr val="0F150D"/>
              </a:buClr>
              <a:buSzPct val="100000"/>
              <a:buNone/>
            </a:pPr>
            <a:r>
              <a:rPr lang="en-US" dirty="0"/>
              <a:t>Organizes ideas in a logical manner</a:t>
            </a:r>
            <a:endParaRPr dirty="0"/>
          </a:p>
        </p:txBody>
      </p:sp>
    </p:spTree>
    <p:extLst>
      <p:ext uri="{BB962C8B-B14F-4D97-AF65-F5344CB8AC3E}">
        <p14:creationId xmlns:p14="http://schemas.microsoft.com/office/powerpoint/2010/main" val="2959293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628F-121B-4785-8972-937FAD3BC522}"/>
              </a:ext>
            </a:extLst>
          </p:cNvPr>
          <p:cNvSpPr>
            <a:spLocks noGrp="1"/>
          </p:cNvSpPr>
          <p:nvPr>
            <p:ph type="title"/>
          </p:nvPr>
        </p:nvSpPr>
        <p:spPr>
          <a:xfrm>
            <a:off x="368136" y="365125"/>
            <a:ext cx="3396342" cy="1325563"/>
          </a:xfrm>
        </p:spPr>
        <p:txBody>
          <a:bodyPr/>
          <a:lstStyle/>
          <a:p>
            <a:pPr algn="ctr"/>
            <a:r>
              <a:rPr lang="en-US" dirty="0"/>
              <a:t>Score 4</a:t>
            </a:r>
          </a:p>
        </p:txBody>
      </p:sp>
      <p:sp>
        <p:nvSpPr>
          <p:cNvPr id="4" name="Slide Number Placeholder 3">
            <a:extLst>
              <a:ext uri="{FF2B5EF4-FFF2-40B4-BE49-F238E27FC236}">
                <a16:creationId xmlns:a16="http://schemas.microsoft.com/office/drawing/2014/main" id="{2242BE8C-D773-4207-A0D3-B061D330DC2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37</a:t>
            </a:fld>
            <a:endParaRPr lang="en-US"/>
          </a:p>
        </p:txBody>
      </p:sp>
      <p:pic>
        <p:nvPicPr>
          <p:cNvPr id="6" name="Picture 5" descr="Image of score 4 student essay.">
            <a:extLst>
              <a:ext uri="{FF2B5EF4-FFF2-40B4-BE49-F238E27FC236}">
                <a16:creationId xmlns:a16="http://schemas.microsoft.com/office/drawing/2014/main" id="{E912E6FD-7960-4C4D-8B8F-6B6EA2EAEC45}"/>
              </a:ext>
            </a:extLst>
          </p:cNvPr>
          <p:cNvPicPr>
            <a:picLocks noChangeAspect="1"/>
          </p:cNvPicPr>
          <p:nvPr/>
        </p:nvPicPr>
        <p:blipFill>
          <a:blip r:embed="rId3"/>
          <a:stretch>
            <a:fillRect/>
          </a:stretch>
        </p:blipFill>
        <p:spPr>
          <a:xfrm>
            <a:off x="5202315" y="203022"/>
            <a:ext cx="6434082" cy="6451955"/>
          </a:xfrm>
          <a:prstGeom prst="rect">
            <a:avLst/>
          </a:prstGeom>
        </p:spPr>
      </p:pic>
      <p:sp>
        <p:nvSpPr>
          <p:cNvPr id="5" name="Google Shape;233;p19"/>
          <p:cNvSpPr txBox="1">
            <a:spLocks noGrp="1"/>
          </p:cNvSpPr>
          <p:nvPr>
            <p:ph type="body" idx="1"/>
          </p:nvPr>
        </p:nvSpPr>
        <p:spPr>
          <a:xfrm>
            <a:off x="368136" y="1690688"/>
            <a:ext cx="3932237" cy="381158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F150D"/>
              </a:buClr>
              <a:buSzPct val="100000"/>
              <a:buNone/>
            </a:pPr>
            <a:r>
              <a:rPr lang="en-US" sz="2600" dirty="0">
                <a:latin typeface="Trebuchet MS" panose="020B0703020202090204" pitchFamily="34" charset="0"/>
                <a:ea typeface="Verdana" panose="020B0604030504040204" pitchFamily="34" charset="0"/>
              </a:rPr>
              <a:t>Clear, consistent focus on theme</a:t>
            </a:r>
          </a:p>
          <a:p>
            <a:pPr marL="0" lvl="0" indent="0" algn="l" rtl="0">
              <a:lnSpc>
                <a:spcPct val="90000"/>
              </a:lnSpc>
              <a:spcBef>
                <a:spcPts val="0"/>
              </a:spcBef>
              <a:spcAft>
                <a:spcPts val="0"/>
              </a:spcAft>
              <a:buClr>
                <a:srgbClr val="0F150D"/>
              </a:buClr>
              <a:buSzPct val="100000"/>
              <a:buNone/>
            </a:pPr>
            <a:endParaRPr lang="en-US" sz="2600" dirty="0">
              <a:latin typeface="Trebuchet MS" panose="020B0703020202090204" pitchFamily="34" charset="0"/>
              <a:ea typeface="Verdana" panose="020B0604030504040204" pitchFamily="34" charset="0"/>
            </a:endParaRPr>
          </a:p>
          <a:p>
            <a:pPr marL="0" lvl="0" indent="0" algn="l" rtl="0">
              <a:lnSpc>
                <a:spcPct val="90000"/>
              </a:lnSpc>
              <a:spcBef>
                <a:spcPts val="0"/>
              </a:spcBef>
              <a:spcAft>
                <a:spcPts val="0"/>
              </a:spcAft>
              <a:buClr>
                <a:srgbClr val="0F150D"/>
              </a:buClr>
              <a:buSzPct val="100000"/>
              <a:buNone/>
            </a:pPr>
            <a:r>
              <a:rPr lang="en-US" sz="2600" dirty="0">
                <a:latin typeface="Trebuchet MS" panose="020B0703020202090204" pitchFamily="34" charset="0"/>
                <a:ea typeface="Verdana" panose="020B0604030504040204" pitchFamily="34" charset="0"/>
              </a:rPr>
              <a:t>Fully organizes ideas and connects them to the theme</a:t>
            </a:r>
          </a:p>
          <a:p>
            <a:pPr marL="0" lvl="0" indent="0" algn="l" rtl="0">
              <a:lnSpc>
                <a:spcPct val="90000"/>
              </a:lnSpc>
              <a:spcBef>
                <a:spcPts val="0"/>
              </a:spcBef>
              <a:spcAft>
                <a:spcPts val="0"/>
              </a:spcAft>
              <a:buClr>
                <a:srgbClr val="0F150D"/>
              </a:buClr>
              <a:buSzPct val="100000"/>
              <a:buNone/>
            </a:pPr>
            <a:endParaRPr lang="en-US" sz="2600" dirty="0">
              <a:latin typeface="Trebuchet MS" panose="020B0703020202090204" pitchFamily="34" charset="0"/>
              <a:ea typeface="Verdana" panose="020B0604030504040204" pitchFamily="34" charset="0"/>
            </a:endParaRPr>
          </a:p>
          <a:p>
            <a:pPr marL="0" lvl="0" indent="0" algn="l" rtl="0">
              <a:lnSpc>
                <a:spcPct val="90000"/>
              </a:lnSpc>
              <a:spcBef>
                <a:spcPts val="0"/>
              </a:spcBef>
              <a:spcAft>
                <a:spcPts val="0"/>
              </a:spcAft>
              <a:buClr>
                <a:srgbClr val="0F150D"/>
              </a:buClr>
              <a:buSzPct val="100000"/>
              <a:buNone/>
            </a:pPr>
            <a:r>
              <a:rPr lang="en-US" sz="2600" dirty="0">
                <a:latin typeface="Trebuchet MS" panose="020B0703020202090204" pitchFamily="34" charset="0"/>
                <a:ea typeface="Verdana" panose="020B0604030504040204" pitchFamily="34" charset="0"/>
              </a:rPr>
              <a:t>Fully develops and elaborates central idea with highly relevant or descriptive details</a:t>
            </a:r>
          </a:p>
          <a:p>
            <a:pPr marL="0" lvl="0" indent="0" algn="l" rtl="0">
              <a:lnSpc>
                <a:spcPct val="90000"/>
              </a:lnSpc>
              <a:spcBef>
                <a:spcPts val="0"/>
              </a:spcBef>
              <a:spcAft>
                <a:spcPts val="0"/>
              </a:spcAft>
              <a:buClr>
                <a:srgbClr val="0F150D"/>
              </a:buClr>
              <a:buSzPct val="100000"/>
              <a:buNone/>
            </a:pPr>
            <a:endParaRPr dirty="0"/>
          </a:p>
        </p:txBody>
      </p:sp>
    </p:spTree>
    <p:extLst>
      <p:ext uri="{BB962C8B-B14F-4D97-AF65-F5344CB8AC3E}">
        <p14:creationId xmlns:p14="http://schemas.microsoft.com/office/powerpoint/2010/main" val="2829714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a:spLocks noGrp="1"/>
          </p:cNvSpPr>
          <p:nvPr>
            <p:ph type="title"/>
          </p:nvPr>
        </p:nvSpPr>
        <p:spPr>
          <a:xfrm>
            <a:off x="838200" y="0"/>
            <a:ext cx="10515600" cy="9627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t>List of Website Resources for Text Sets</a:t>
            </a:r>
            <a:endParaRPr dirty="0"/>
          </a:p>
        </p:txBody>
      </p:sp>
      <p:graphicFrame>
        <p:nvGraphicFramePr>
          <p:cNvPr id="5" name="Table 4" descr="List of Website Resources for Text Sets" title="list ore resources"/>
          <p:cNvGraphicFramePr>
            <a:graphicFrameLocks noGrp="1"/>
          </p:cNvGraphicFramePr>
          <p:nvPr>
            <p:extLst>
              <p:ext uri="{D42A27DB-BD31-4B8C-83A1-F6EECF244321}">
                <p14:modId xmlns:p14="http://schemas.microsoft.com/office/powerpoint/2010/main" val="2825820032"/>
              </p:ext>
            </p:extLst>
          </p:nvPr>
        </p:nvGraphicFramePr>
        <p:xfrm>
          <a:off x="195263" y="681036"/>
          <a:ext cx="11834812" cy="6126480"/>
        </p:xfrm>
        <a:graphic>
          <a:graphicData uri="http://schemas.openxmlformats.org/drawingml/2006/table">
            <a:tbl>
              <a:tblPr/>
              <a:tblGrid>
                <a:gridCol w="4438053">
                  <a:extLst>
                    <a:ext uri="{9D8B030D-6E8A-4147-A177-3AD203B41FA5}">
                      <a16:colId xmlns:a16="http://schemas.microsoft.com/office/drawing/2014/main" val="806814180"/>
                    </a:ext>
                  </a:extLst>
                </a:gridCol>
                <a:gridCol w="7396759">
                  <a:extLst>
                    <a:ext uri="{9D8B030D-6E8A-4147-A177-3AD203B41FA5}">
                      <a16:colId xmlns:a16="http://schemas.microsoft.com/office/drawing/2014/main" val="3990729396"/>
                    </a:ext>
                  </a:extLst>
                </a:gridCol>
              </a:tblGrid>
              <a:tr h="383274">
                <a:tc gridSpan="2">
                  <a:txBody>
                    <a:bodyPr/>
                    <a:lstStyle/>
                    <a:p>
                      <a:pPr algn="ctr" rtl="0" fontAlgn="t">
                        <a:spcBef>
                          <a:spcPts val="0"/>
                        </a:spcBef>
                        <a:spcAft>
                          <a:spcPts val="0"/>
                        </a:spcAft>
                      </a:pPr>
                      <a:endParaRPr lang="en-US" sz="2400" dirty="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3335101312"/>
                  </a:ext>
                </a:extLst>
              </a:tr>
              <a:tr h="383274">
                <a:tc>
                  <a:txBody>
                    <a:bodyPr/>
                    <a:lstStyle/>
                    <a:p>
                      <a:pPr algn="ctr" rtl="0" fontAlgn="t">
                        <a:spcBef>
                          <a:spcPts val="0"/>
                        </a:spcBef>
                        <a:spcAft>
                          <a:spcPts val="0"/>
                        </a:spcAft>
                      </a:pPr>
                      <a:r>
                        <a:rPr lang="en-US" sz="2400" b="1" i="0" u="none" strike="noStrike" dirty="0">
                          <a:solidFill>
                            <a:srgbClr val="000000"/>
                          </a:solidFill>
                          <a:effectLst/>
                          <a:latin typeface="Trebuchet MS" panose="020B0703020202090204" pitchFamily="34" charset="0"/>
                        </a:rPr>
                        <a:t>Library of Congress</a:t>
                      </a:r>
                      <a:endParaRPr lang="en-US" sz="2400" dirty="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sng" strike="noStrike" dirty="0">
                          <a:solidFill>
                            <a:srgbClr val="0000FF"/>
                          </a:solidFill>
                          <a:effectLst/>
                          <a:latin typeface="Trebuchet MS" panose="020B0703020202090204" pitchFamily="34" charset="0"/>
                          <a:hlinkClick r:id="rId3"/>
                        </a:rPr>
                        <a:t>https://www.loc.gov/</a:t>
                      </a:r>
                      <a:endParaRPr lang="en-US" sz="2400" dirty="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306162"/>
                  </a:ext>
                </a:extLst>
              </a:tr>
              <a:tr h="383274">
                <a:tc>
                  <a:txBody>
                    <a:bodyPr/>
                    <a:lstStyle/>
                    <a:p>
                      <a:pPr algn="ctr" rtl="0" fontAlgn="t">
                        <a:spcBef>
                          <a:spcPts val="0"/>
                        </a:spcBef>
                        <a:spcAft>
                          <a:spcPts val="0"/>
                        </a:spcAft>
                      </a:pPr>
                      <a:r>
                        <a:rPr lang="en-US" sz="2400" b="1" i="0" u="none" strike="noStrike" dirty="0">
                          <a:solidFill>
                            <a:srgbClr val="000000"/>
                          </a:solidFill>
                          <a:effectLst/>
                          <a:latin typeface="Trebuchet MS" panose="020B0703020202090204" pitchFamily="34" charset="0"/>
                        </a:rPr>
                        <a:t>National Geographic</a:t>
                      </a:r>
                      <a:endParaRPr lang="en-US" sz="2400" dirty="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sng" strike="noStrike">
                          <a:solidFill>
                            <a:srgbClr val="0000FF"/>
                          </a:solidFill>
                          <a:effectLst/>
                          <a:latin typeface="Trebuchet MS" panose="020B0703020202090204" pitchFamily="34" charset="0"/>
                          <a:hlinkClick r:id="rId4"/>
                        </a:rPr>
                        <a:t>https://www.nationalgeographic.org/education/</a:t>
                      </a:r>
                      <a:endParaRPr lang="en-US" sz="240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009105"/>
                  </a:ext>
                </a:extLst>
              </a:tr>
              <a:tr h="383274">
                <a:tc>
                  <a:txBody>
                    <a:bodyPr/>
                    <a:lstStyle/>
                    <a:p>
                      <a:pPr algn="ctr" rtl="0" fontAlgn="t">
                        <a:spcBef>
                          <a:spcPts val="0"/>
                        </a:spcBef>
                        <a:spcAft>
                          <a:spcPts val="0"/>
                        </a:spcAft>
                      </a:pPr>
                      <a:r>
                        <a:rPr lang="en-US" sz="2400" b="1" i="0" u="none" strike="noStrike" dirty="0">
                          <a:solidFill>
                            <a:srgbClr val="000000"/>
                          </a:solidFill>
                          <a:effectLst/>
                          <a:latin typeface="Trebuchet MS" panose="020B0703020202090204" pitchFamily="34" charset="0"/>
                        </a:rPr>
                        <a:t>Read Works</a:t>
                      </a:r>
                      <a:endParaRPr lang="en-US" sz="2400" dirty="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sng" strike="noStrike">
                          <a:solidFill>
                            <a:srgbClr val="0000FF"/>
                          </a:solidFill>
                          <a:effectLst/>
                          <a:latin typeface="Trebuchet MS" panose="020B0703020202090204" pitchFamily="34" charset="0"/>
                          <a:hlinkClick r:id="rId5"/>
                        </a:rPr>
                        <a:t>www.readworks.org</a:t>
                      </a:r>
                      <a:r>
                        <a:rPr lang="en-US" sz="2400" b="0" i="0" u="none" strike="noStrike">
                          <a:solidFill>
                            <a:srgbClr val="000000"/>
                          </a:solidFill>
                          <a:effectLst/>
                          <a:latin typeface="Trebuchet MS" panose="020B0703020202090204" pitchFamily="34" charset="0"/>
                        </a:rPr>
                        <a:t> </a:t>
                      </a:r>
                      <a:endParaRPr lang="en-US" sz="240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985900"/>
                  </a:ext>
                </a:extLst>
              </a:tr>
              <a:tr h="383274">
                <a:tc>
                  <a:txBody>
                    <a:bodyPr/>
                    <a:lstStyle/>
                    <a:p>
                      <a:pPr algn="ctr" rtl="0" fontAlgn="t">
                        <a:spcBef>
                          <a:spcPts val="0"/>
                        </a:spcBef>
                        <a:spcAft>
                          <a:spcPts val="0"/>
                        </a:spcAft>
                      </a:pPr>
                      <a:r>
                        <a:rPr lang="en-US" sz="2400" b="1" i="0" u="none" strike="noStrike" dirty="0">
                          <a:solidFill>
                            <a:srgbClr val="000000"/>
                          </a:solidFill>
                          <a:effectLst/>
                          <a:latin typeface="Trebuchet MS" panose="020B0703020202090204" pitchFamily="34" charset="0"/>
                        </a:rPr>
                        <a:t>Library of Virginia</a:t>
                      </a:r>
                      <a:endParaRPr lang="en-US" sz="2400" dirty="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sng" strike="noStrike" dirty="0">
                          <a:solidFill>
                            <a:srgbClr val="0000FF"/>
                          </a:solidFill>
                          <a:effectLst/>
                          <a:latin typeface="Trebuchet MS" panose="020B0703020202090204" pitchFamily="34" charset="0"/>
                          <a:hlinkClick r:id="rId6"/>
                        </a:rPr>
                        <a:t>http://www.lva.virginia.gov/</a:t>
                      </a:r>
                      <a:endParaRPr lang="en-US" sz="2400" dirty="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482034"/>
                  </a:ext>
                </a:extLst>
              </a:tr>
              <a:tr h="383274">
                <a:tc>
                  <a:txBody>
                    <a:bodyPr/>
                    <a:lstStyle/>
                    <a:p>
                      <a:pPr algn="ctr" rtl="0" fontAlgn="t">
                        <a:spcBef>
                          <a:spcPts val="0"/>
                        </a:spcBef>
                        <a:spcAft>
                          <a:spcPts val="0"/>
                        </a:spcAft>
                      </a:pPr>
                      <a:r>
                        <a:rPr lang="en-US" sz="2400" b="1" i="0" u="none" strike="noStrike" dirty="0">
                          <a:solidFill>
                            <a:srgbClr val="000000"/>
                          </a:solidFill>
                          <a:effectLst/>
                          <a:latin typeface="Trebuchet MS" panose="020B0703020202090204" pitchFamily="34" charset="0"/>
                        </a:rPr>
                        <a:t>Encyclopedia Virginia</a:t>
                      </a:r>
                      <a:endParaRPr lang="en-US" sz="2400" dirty="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sng" strike="noStrike" dirty="0">
                          <a:solidFill>
                            <a:srgbClr val="0000FF"/>
                          </a:solidFill>
                          <a:effectLst/>
                          <a:latin typeface="Trebuchet MS" panose="020B0703020202090204" pitchFamily="34" charset="0"/>
                          <a:hlinkClick r:id="rId7"/>
                        </a:rPr>
                        <a:t>http://encyclopediavirginia.org</a:t>
                      </a:r>
                      <a:r>
                        <a:rPr lang="en-US" sz="2400" b="0" i="0" u="none" strike="noStrike" dirty="0">
                          <a:solidFill>
                            <a:srgbClr val="000000"/>
                          </a:solidFill>
                          <a:effectLst/>
                          <a:latin typeface="Trebuchet MS" panose="020B0703020202090204" pitchFamily="34" charset="0"/>
                        </a:rPr>
                        <a:t> </a:t>
                      </a:r>
                      <a:endParaRPr lang="en-US" sz="2400" dirty="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734317"/>
                  </a:ext>
                </a:extLst>
              </a:tr>
              <a:tr h="689894">
                <a:tc>
                  <a:txBody>
                    <a:bodyPr/>
                    <a:lstStyle/>
                    <a:p>
                      <a:pPr algn="ctr" rtl="0" fontAlgn="t">
                        <a:spcBef>
                          <a:spcPts val="0"/>
                        </a:spcBef>
                        <a:spcAft>
                          <a:spcPts val="0"/>
                        </a:spcAft>
                      </a:pPr>
                      <a:r>
                        <a:rPr lang="en-US" sz="2400" b="1" i="0" u="none" strike="noStrike" dirty="0">
                          <a:solidFill>
                            <a:srgbClr val="000000"/>
                          </a:solidFill>
                          <a:effectLst/>
                          <a:latin typeface="Trebuchet MS" panose="020B0703020202090204" pitchFamily="34" charset="0"/>
                        </a:rPr>
                        <a:t>VMHC History Explorer</a:t>
                      </a:r>
                      <a:endParaRPr lang="en-US" sz="2400" dirty="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sng" strike="noStrike" dirty="0">
                          <a:solidFill>
                            <a:srgbClr val="0000FF"/>
                          </a:solidFill>
                          <a:effectLst/>
                          <a:latin typeface="Trebuchet MS" panose="020B0703020202090204" pitchFamily="34" charset="0"/>
                          <a:hlinkClick r:id="rId8"/>
                        </a:rPr>
                        <a:t>https://www.virginiahistory.org/collections-and-resources/virginia-history-explorer</a:t>
                      </a:r>
                      <a:endParaRPr lang="en-US" sz="2400" dirty="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748753"/>
                  </a:ext>
                </a:extLst>
              </a:tr>
              <a:tr h="383274">
                <a:tc>
                  <a:txBody>
                    <a:bodyPr/>
                    <a:lstStyle/>
                    <a:p>
                      <a:pPr algn="ctr" rtl="0" fontAlgn="t">
                        <a:spcBef>
                          <a:spcPts val="0"/>
                        </a:spcBef>
                        <a:spcAft>
                          <a:spcPts val="0"/>
                        </a:spcAft>
                      </a:pPr>
                      <a:r>
                        <a:rPr lang="en-US" sz="2400" b="1" i="0" u="none" strike="noStrike" dirty="0" err="1">
                          <a:solidFill>
                            <a:srgbClr val="000000"/>
                          </a:solidFill>
                          <a:effectLst/>
                          <a:latin typeface="Trebuchet MS" panose="020B0703020202090204" pitchFamily="34" charset="0"/>
                        </a:rPr>
                        <a:t>CommonLit</a:t>
                      </a:r>
                      <a:endParaRPr lang="en-US" sz="2400" dirty="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sng" strike="noStrike" dirty="0">
                          <a:solidFill>
                            <a:srgbClr val="0000FF"/>
                          </a:solidFill>
                          <a:effectLst/>
                          <a:latin typeface="Trebuchet MS" panose="020B0703020202090204" pitchFamily="34" charset="0"/>
                          <a:hlinkClick r:id="rId9"/>
                        </a:rPr>
                        <a:t>https://www.commonlit.org/</a:t>
                      </a:r>
                      <a:endParaRPr lang="en-US" sz="2400" dirty="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546912"/>
                  </a:ext>
                </a:extLst>
              </a:tr>
              <a:tr h="383274">
                <a:tc>
                  <a:txBody>
                    <a:bodyPr/>
                    <a:lstStyle/>
                    <a:p>
                      <a:pPr algn="ctr" rtl="0" fontAlgn="t">
                        <a:spcBef>
                          <a:spcPts val="0"/>
                        </a:spcBef>
                        <a:spcAft>
                          <a:spcPts val="0"/>
                        </a:spcAft>
                      </a:pPr>
                      <a:r>
                        <a:rPr lang="en-US" sz="2400" b="1" i="0" u="none" strike="noStrike" dirty="0">
                          <a:solidFill>
                            <a:srgbClr val="000000"/>
                          </a:solidFill>
                          <a:effectLst/>
                          <a:latin typeface="Trebuchet MS" panose="020B0703020202090204" pitchFamily="34" charset="0"/>
                        </a:rPr>
                        <a:t>Read Write Think</a:t>
                      </a:r>
                      <a:endParaRPr lang="en-US" sz="2400" dirty="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sng" strike="noStrike" dirty="0">
                          <a:solidFill>
                            <a:srgbClr val="0000FF"/>
                          </a:solidFill>
                          <a:effectLst/>
                          <a:latin typeface="Trebuchet MS" panose="020B0703020202090204" pitchFamily="34" charset="0"/>
                          <a:hlinkClick r:id="rId10"/>
                        </a:rPr>
                        <a:t>http://www.readwritethink.org/</a:t>
                      </a:r>
                      <a:endParaRPr lang="en-US" sz="2400" dirty="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185181"/>
                  </a:ext>
                </a:extLst>
              </a:tr>
              <a:tr h="689894">
                <a:tc>
                  <a:txBody>
                    <a:bodyPr/>
                    <a:lstStyle/>
                    <a:p>
                      <a:pPr algn="ctr" rtl="0" fontAlgn="t">
                        <a:spcBef>
                          <a:spcPts val="0"/>
                        </a:spcBef>
                        <a:spcAft>
                          <a:spcPts val="0"/>
                        </a:spcAft>
                      </a:pPr>
                      <a:r>
                        <a:rPr lang="en-US" sz="2400" b="1" dirty="0">
                          <a:effectLst/>
                          <a:latin typeface="Trebuchet MS" panose="020B0703020202090204" pitchFamily="34" charset="0"/>
                          <a:cs typeface="Times New Roman" panose="02020603050405020304" pitchFamily="18" charset="0"/>
                        </a:rPr>
                        <a:t>C3WP Upper Elementary</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u="sng" dirty="0">
                          <a:solidFill>
                            <a:srgbClr val="C00000"/>
                          </a:solidFill>
                          <a:effectLst/>
                          <a:latin typeface="Trebuchet MS" panose="020B0703020202090204" pitchFamily="34" charset="0"/>
                          <a:cs typeface="Calibri" panose="020F0502020204030204" pitchFamily="34" charset="0"/>
                        </a:rPr>
                        <a:t>https://sites.google.com/nwp.org/c3wp/home</a:t>
                      </a:r>
                    </a:p>
                    <a:p>
                      <a:pPr rtl="0" fontAlgn="t">
                        <a:spcBef>
                          <a:spcPts val="0"/>
                        </a:spcBef>
                        <a:spcAft>
                          <a:spcPts val="0"/>
                        </a:spcAft>
                      </a:pPr>
                      <a:endParaRPr lang="en-US" sz="2400" dirty="0">
                        <a:effectLst/>
                        <a:latin typeface="Trebuchet MS" panose="020B0703020202090204" pitchFamily="34" charset="0"/>
                        <a:cs typeface="Calibri" panose="020F050202020403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199474"/>
                  </a:ext>
                </a:extLst>
              </a:tr>
              <a:tr h="689894">
                <a:tc>
                  <a:txBody>
                    <a:bodyPr/>
                    <a:lstStyle/>
                    <a:p>
                      <a:pPr algn="ctr" rtl="0" fontAlgn="t">
                        <a:spcBef>
                          <a:spcPts val="0"/>
                        </a:spcBef>
                        <a:spcAft>
                          <a:spcPts val="0"/>
                        </a:spcAft>
                      </a:pPr>
                      <a:r>
                        <a:rPr lang="en-US" sz="2400" b="1" i="0" u="none" strike="noStrike">
                          <a:solidFill>
                            <a:srgbClr val="222222"/>
                          </a:solidFill>
                          <a:effectLst/>
                          <a:latin typeface="Trebuchet MS" panose="020B0703020202090204" pitchFamily="34" charset="0"/>
                        </a:rPr>
                        <a:t>The Digital Library of Appalachia</a:t>
                      </a:r>
                      <a:endParaRPr lang="en-US" sz="240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sng" strike="noStrike" dirty="0">
                          <a:solidFill>
                            <a:srgbClr val="3333CC"/>
                          </a:solidFill>
                          <a:effectLst/>
                          <a:latin typeface="Trebuchet MS" panose="020B0703020202090204" pitchFamily="34" charset="0"/>
                          <a:hlinkClick r:id="rId11"/>
                        </a:rPr>
                        <a:t>https://dla.acaweb.org/digital/collection/Ferrum</a:t>
                      </a:r>
                      <a:endParaRPr lang="en-US" sz="2400" dirty="0">
                        <a:effectLst/>
                        <a:latin typeface="Trebuchet MS" panose="020B0703020202090204" pitchFamily="34"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653788"/>
                  </a:ext>
                </a:extLst>
              </a:tr>
            </a:tbl>
          </a:graphicData>
        </a:graphic>
      </p:graphicFrame>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373247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t>Additional References</a:t>
            </a:r>
            <a:endParaRPr dirty="0"/>
          </a:p>
        </p:txBody>
      </p:sp>
      <p:sp>
        <p:nvSpPr>
          <p:cNvPr id="250" name="Google Shape;250;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r>
              <a:rPr lang="en-US" sz="2600" dirty="0">
                <a:solidFill>
                  <a:schemeClr val="tx1"/>
                </a:solidFill>
              </a:rPr>
              <a:t>Burke, K. (1974). </a:t>
            </a:r>
            <a:r>
              <a:rPr lang="en-US" sz="2600" i="1" dirty="0">
                <a:solidFill>
                  <a:schemeClr val="tx1"/>
                </a:solidFill>
              </a:rPr>
              <a:t>The philosophy of literary form </a:t>
            </a:r>
            <a:r>
              <a:rPr lang="en-US" sz="2600" dirty="0">
                <a:solidFill>
                  <a:schemeClr val="tx1"/>
                </a:solidFill>
              </a:rPr>
              <a:t>(3rd ed.). University of California Press.</a:t>
            </a:r>
          </a:p>
          <a:p>
            <a:r>
              <a:rPr lang="en-US" sz="2600" dirty="0">
                <a:solidFill>
                  <a:schemeClr val="tx1"/>
                </a:solidFill>
              </a:rPr>
              <a:t>Harris, J. (2017). </a:t>
            </a:r>
            <a:r>
              <a:rPr lang="en-US" sz="2600" i="1" dirty="0">
                <a:solidFill>
                  <a:schemeClr val="tx1"/>
                </a:solidFill>
              </a:rPr>
              <a:t>Rewriting: How to do things with texts</a:t>
            </a:r>
            <a:r>
              <a:rPr lang="en-US" sz="2600" dirty="0">
                <a:solidFill>
                  <a:schemeClr val="tx1"/>
                </a:solidFill>
              </a:rPr>
              <a:t>. Utah State University Press.</a:t>
            </a:r>
          </a:p>
          <a:p>
            <a:r>
              <a:rPr lang="en-US" sz="2600" dirty="0">
                <a:solidFill>
                  <a:schemeClr val="tx1"/>
                </a:solidFill>
              </a:rPr>
              <a:t>National Writing Project. (2020) </a:t>
            </a:r>
            <a:r>
              <a:rPr lang="en-US" sz="2600" i="1" dirty="0">
                <a:solidFill>
                  <a:schemeClr val="tx1"/>
                </a:solidFill>
              </a:rPr>
              <a:t>The College, Career, and Community Writers</a:t>
            </a:r>
            <a:endParaRPr lang="en-US" sz="2600" dirty="0">
              <a:solidFill>
                <a:schemeClr val="tx1"/>
              </a:solidFill>
            </a:endParaRPr>
          </a:p>
          <a:p>
            <a:r>
              <a:rPr lang="en-US" sz="2600" i="1" dirty="0">
                <a:solidFill>
                  <a:schemeClr val="tx1"/>
                </a:solidFill>
              </a:rPr>
              <a:t>Program</a:t>
            </a:r>
            <a:r>
              <a:rPr lang="en-US" sz="2600" dirty="0">
                <a:solidFill>
                  <a:schemeClr val="tx1"/>
                </a:solidFill>
              </a:rPr>
              <a:t>. sites.google.com/nwp.org/c3wp/home/</a:t>
            </a:r>
          </a:p>
          <a:p>
            <a:r>
              <a:rPr lang="en-US" sz="2600" dirty="0">
                <a:solidFill>
                  <a:schemeClr val="tx1"/>
                </a:solidFill>
              </a:rPr>
              <a:t>Virginia Department of Education (2021) </a:t>
            </a:r>
            <a:r>
              <a:rPr lang="en-US" sz="2600" i="1" dirty="0">
                <a:solidFill>
                  <a:schemeClr val="tx1"/>
                </a:solidFill>
              </a:rPr>
              <a:t>English</a:t>
            </a:r>
            <a:r>
              <a:rPr lang="en-US" sz="2600" dirty="0">
                <a:solidFill>
                  <a:schemeClr val="tx1"/>
                </a:solidFill>
              </a:rPr>
              <a:t>, https://www.doe.virginia.gov/testing/sol/standards_docs/english/index.shtml</a:t>
            </a:r>
          </a:p>
          <a:p>
            <a:r>
              <a:rPr lang="en-US" sz="2600" dirty="0">
                <a:solidFill>
                  <a:schemeClr val="tx1"/>
                </a:solidFill>
              </a:rPr>
              <a:t>Virginia Department of Education (2021) </a:t>
            </a:r>
            <a:r>
              <a:rPr lang="en-US" sz="2600" i="1" dirty="0">
                <a:solidFill>
                  <a:schemeClr val="tx1"/>
                </a:solidFill>
              </a:rPr>
              <a:t>Performance Assessments and Local Alternative Assessment</a:t>
            </a:r>
            <a:r>
              <a:rPr lang="en-US" sz="2600" dirty="0">
                <a:solidFill>
                  <a:schemeClr val="tx1"/>
                </a:solidFill>
              </a:rPr>
              <a:t>s, https://www.doe.virginia.gov/testing/local_assessments/index.shtml</a:t>
            </a:r>
          </a:p>
          <a:p>
            <a:pPr marL="0" lvl="0" indent="0" algn="l" rtl="0">
              <a:lnSpc>
                <a:spcPct val="90000"/>
              </a:lnSpc>
              <a:spcBef>
                <a:spcPts val="0"/>
              </a:spcBef>
              <a:spcAft>
                <a:spcPts val="0"/>
              </a:spcAft>
              <a:buClr>
                <a:schemeClr val="accent1"/>
              </a:buClr>
              <a:buSzPts val="4000"/>
              <a:buNone/>
            </a:pPr>
            <a:endParaRPr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Objectives</a:t>
            </a:r>
            <a:endParaRPr dirty="0">
              <a:solidFill>
                <a:schemeClr val="bg1"/>
              </a:solidFill>
            </a:endParaRPr>
          </a:p>
        </p:txBody>
      </p:sp>
      <p:sp>
        <p:nvSpPr>
          <p:cNvPr id="121" name="Google Shape;121;p4"/>
          <p:cNvSpPr txBox="1">
            <a:spLocks noGrp="1"/>
          </p:cNvSpPr>
          <p:nvPr>
            <p:ph type="body" idx="1"/>
          </p:nvPr>
        </p:nvSpPr>
        <p:spPr>
          <a:xfrm>
            <a:off x="838200" y="1825624"/>
            <a:ext cx="10515600" cy="481268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r>
              <a:rPr lang="en-US" sz="3200" b="1" dirty="0">
                <a:solidFill>
                  <a:srgbClr val="C00000"/>
                </a:solidFill>
                <a:latin typeface="Trebuchet MS" panose="020B0703020202090204" pitchFamily="34" charset="0"/>
                <a:ea typeface="Verdana" panose="020B0604030504040204" pitchFamily="34" charset="0"/>
              </a:rPr>
              <a:t>Demonstrate the use of persuasive writing for the following purposes</a:t>
            </a:r>
            <a:r>
              <a:rPr lang="en-US" sz="3200" dirty="0">
                <a:solidFill>
                  <a:srgbClr val="C00000"/>
                </a:solidFill>
                <a:latin typeface="Trebuchet MS" panose="020B0703020202090204" pitchFamily="34" charset="0"/>
                <a:ea typeface="Verdana" panose="020B0604030504040204" pitchFamily="34" charset="0"/>
              </a:rPr>
              <a:t>:</a:t>
            </a:r>
          </a:p>
          <a:p>
            <a:pPr marL="0" lvl="0" indent="0" algn="l" rtl="0">
              <a:lnSpc>
                <a:spcPct val="90000"/>
              </a:lnSpc>
              <a:spcBef>
                <a:spcPts val="0"/>
              </a:spcBef>
              <a:spcAft>
                <a:spcPts val="0"/>
              </a:spcAft>
              <a:buClr>
                <a:schemeClr val="accent1"/>
              </a:buClr>
              <a:buSzPts val="2800"/>
              <a:buNone/>
            </a:pPr>
            <a:endParaRPr sz="3200" dirty="0">
              <a:solidFill>
                <a:srgbClr val="C00000"/>
              </a:solidFill>
              <a:latin typeface="Trebuchet MS" panose="020B0703020202090204" pitchFamily="34" charset="0"/>
              <a:ea typeface="Verdana" panose="020B0604030504040204" pitchFamily="34" charset="0"/>
            </a:endParaRPr>
          </a:p>
          <a:p>
            <a:pPr marL="685800" lvl="1" indent="-228600" algn="l" rtl="0">
              <a:lnSpc>
                <a:spcPct val="90000"/>
              </a:lnSpc>
              <a:spcBef>
                <a:spcPts val="500"/>
              </a:spcBef>
              <a:spcAft>
                <a:spcPts val="0"/>
              </a:spcAft>
              <a:buClr>
                <a:schemeClr val="dk1"/>
              </a:buClr>
              <a:buSzPts val="2400"/>
              <a:buChar char="•"/>
            </a:pPr>
            <a:r>
              <a:rPr lang="en-US" sz="2800" dirty="0">
                <a:latin typeface="Trebuchet MS" panose="020B0703020202090204" pitchFamily="34" charset="0"/>
                <a:ea typeface="Verdana" panose="020B0604030504040204" pitchFamily="34" charset="0"/>
              </a:rPr>
              <a:t>Using text sets that incorporate multiple perspectives on a single topic </a:t>
            </a:r>
            <a:endParaRPr sz="2800" dirty="0">
              <a:latin typeface="Trebuchet MS" panose="020B0703020202090204" pitchFamily="34" charset="0"/>
              <a:ea typeface="Verdana" panose="020B0604030504040204" pitchFamily="34" charset="0"/>
            </a:endParaRPr>
          </a:p>
          <a:p>
            <a:pPr marL="685800" lvl="1" indent="-228600" algn="l" rtl="0">
              <a:lnSpc>
                <a:spcPct val="90000"/>
              </a:lnSpc>
              <a:spcBef>
                <a:spcPts val="500"/>
              </a:spcBef>
              <a:spcAft>
                <a:spcPts val="0"/>
              </a:spcAft>
              <a:buClr>
                <a:schemeClr val="dk1"/>
              </a:buClr>
              <a:buSzPts val="2400"/>
              <a:buChar char="•"/>
            </a:pPr>
            <a:r>
              <a:rPr lang="en-US" sz="2800" dirty="0">
                <a:latin typeface="Trebuchet MS" panose="020B0703020202090204" pitchFamily="34" charset="0"/>
                <a:ea typeface="Verdana" panose="020B0604030504040204" pitchFamily="34" charset="0"/>
              </a:rPr>
              <a:t>Incorporating iterative reading and writing practices</a:t>
            </a:r>
            <a:endParaRPr sz="2800" dirty="0">
              <a:solidFill>
                <a:schemeClr val="tx1"/>
              </a:solidFill>
              <a:latin typeface="Trebuchet MS" panose="020B0703020202090204" pitchFamily="34" charset="0"/>
              <a:ea typeface="Verdana" panose="020B0604030504040204" pitchFamily="34" charset="0"/>
            </a:endParaRPr>
          </a:p>
          <a:p>
            <a:pPr marL="685800" lvl="1" indent="-228600" algn="l" rtl="0">
              <a:lnSpc>
                <a:spcPct val="90000"/>
              </a:lnSpc>
              <a:spcBef>
                <a:spcPts val="500"/>
              </a:spcBef>
              <a:spcAft>
                <a:spcPts val="0"/>
              </a:spcAft>
              <a:buClr>
                <a:schemeClr val="dk1"/>
              </a:buClr>
              <a:buSzPts val="2400"/>
              <a:buChar char="•"/>
            </a:pPr>
            <a:r>
              <a:rPr lang="en-US" sz="2800" dirty="0">
                <a:latin typeface="Trebuchet MS" panose="020B0703020202090204" pitchFamily="34" charset="0"/>
                <a:ea typeface="Verdana" panose="020B0604030504040204" pitchFamily="34" charset="0"/>
              </a:rPr>
              <a:t>Utilizing organizational structures that are not based on formulas</a:t>
            </a:r>
          </a:p>
          <a:p>
            <a:pPr marL="685800" lvl="1" indent="-228600" algn="l" rtl="0">
              <a:lnSpc>
                <a:spcPct val="90000"/>
              </a:lnSpc>
              <a:spcBef>
                <a:spcPts val="500"/>
              </a:spcBef>
              <a:spcAft>
                <a:spcPts val="0"/>
              </a:spcAft>
              <a:buClr>
                <a:schemeClr val="dk1"/>
              </a:buClr>
              <a:buSzPts val="2400"/>
              <a:buChar char="•"/>
            </a:pPr>
            <a:r>
              <a:rPr lang="en-US" sz="2800" dirty="0">
                <a:latin typeface="Trebuchet MS" panose="020B0703020202090204" pitchFamily="34" charset="0"/>
                <a:ea typeface="Verdana" panose="020B0604030504040204" pitchFamily="34" charset="0"/>
              </a:rPr>
              <a:t>Incorporating formative assessment opportunities </a:t>
            </a:r>
          </a:p>
          <a:p>
            <a:pPr marL="685800" lvl="1" indent="-228600" algn="l" rtl="0">
              <a:lnSpc>
                <a:spcPct val="90000"/>
              </a:lnSpc>
              <a:spcBef>
                <a:spcPts val="500"/>
              </a:spcBef>
              <a:spcAft>
                <a:spcPts val="0"/>
              </a:spcAft>
              <a:buClr>
                <a:schemeClr val="dk1"/>
              </a:buClr>
              <a:buSzPts val="2400"/>
              <a:buChar char="•"/>
            </a:pPr>
            <a:r>
              <a:rPr lang="en-US" sz="2800" dirty="0">
                <a:latin typeface="Trebuchet MS" panose="020B0703020202090204" pitchFamily="34" charset="0"/>
                <a:ea typeface="Verdana" panose="020B0604030504040204" pitchFamily="34" charset="0"/>
              </a:rPr>
              <a:t>Integrating the Virginia Standards of Learning in Communication, Reading, Writing, and Research</a:t>
            </a:r>
          </a:p>
          <a:p>
            <a:pPr marL="685800" lvl="1" indent="-228600" algn="l" rtl="0">
              <a:lnSpc>
                <a:spcPct val="90000"/>
              </a:lnSpc>
              <a:spcBef>
                <a:spcPts val="500"/>
              </a:spcBef>
              <a:spcAft>
                <a:spcPts val="0"/>
              </a:spcAft>
              <a:buClr>
                <a:schemeClr val="dk1"/>
              </a:buClr>
              <a:buSzPts val="2400"/>
              <a:buChar char="•"/>
            </a:pPr>
            <a:endParaRPr dirty="0">
              <a:solidFill>
                <a:schemeClr val="tx1"/>
              </a:solidFill>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9191352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a:spLocks noGrp="1"/>
          </p:cNvSpPr>
          <p:nvPr>
            <p:ph type="title"/>
          </p:nvPr>
        </p:nvSpPr>
        <p:spPr>
          <a:xfrm>
            <a:off x="653005" y="38827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b="1" dirty="0"/>
              <a:t>Link for Persuasive Resources</a:t>
            </a:r>
            <a:endParaRPr dirty="0"/>
          </a:p>
        </p:txBody>
      </p:sp>
      <p:sp>
        <p:nvSpPr>
          <p:cNvPr id="2" name="Rectangle 1"/>
          <p:cNvSpPr/>
          <p:nvPr/>
        </p:nvSpPr>
        <p:spPr>
          <a:xfrm>
            <a:off x="1234632" y="2553932"/>
            <a:ext cx="9722735" cy="1569660"/>
          </a:xfrm>
          <a:prstGeom prst="rect">
            <a:avLst/>
          </a:prstGeom>
        </p:spPr>
        <p:txBody>
          <a:bodyPr wrap="square">
            <a:spAutoFit/>
          </a:bodyPr>
          <a:lstStyle/>
          <a:p>
            <a:r>
              <a:rPr lang="en-US" sz="3200" dirty="0">
                <a:latin typeface="Trebuchet MS" panose="020B0703020202090204" pitchFamily="34" charset="0"/>
                <a:hlinkClick r:id="rId3"/>
              </a:rPr>
              <a:t>https://drive.google.com/drive/folders/1kDXNrSZ80-dr99m1lIr6r-LxzsHTWtwW?usp=sharing</a:t>
            </a:r>
            <a:endParaRPr lang="en-US" sz="3200" dirty="0">
              <a:latin typeface="Trebuchet MS" panose="020B0703020202090204" pitchFamily="34" charset="0"/>
            </a:endParaRPr>
          </a:p>
          <a:p>
            <a:endParaRPr lang="en-US" sz="3200"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15506077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b="1" dirty="0"/>
              <a:t>Contact Information</a:t>
            </a:r>
            <a:endParaRPr b="1" dirty="0"/>
          </a:p>
        </p:txBody>
      </p:sp>
      <p:sp>
        <p:nvSpPr>
          <p:cNvPr id="250" name="Google Shape;250;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4000"/>
              <a:buNone/>
            </a:pPr>
            <a:endParaRPr lang="en-US" sz="3600" dirty="0">
              <a:latin typeface="Verdana" panose="020B0604030504040204" pitchFamily="34" charset="0"/>
              <a:ea typeface="Verdana" panose="020B0604030504040204" pitchFamily="34" charset="0"/>
            </a:endParaRPr>
          </a:p>
          <a:p>
            <a:pPr marL="0" lvl="0" indent="0" algn="ctr" rtl="0">
              <a:lnSpc>
                <a:spcPct val="90000"/>
              </a:lnSpc>
              <a:spcBef>
                <a:spcPts val="0"/>
              </a:spcBef>
              <a:spcAft>
                <a:spcPts val="0"/>
              </a:spcAft>
              <a:buClr>
                <a:schemeClr val="accent1"/>
              </a:buClr>
              <a:buSzPts val="4000"/>
              <a:buNone/>
            </a:pPr>
            <a:r>
              <a:rPr lang="en-US" sz="3600" dirty="0">
                <a:latin typeface="Trebuchet MS" panose="020B0703020202090204" pitchFamily="34" charset="0"/>
                <a:ea typeface="Verdana" panose="020B0604030504040204" pitchFamily="34" charset="0"/>
              </a:rPr>
              <a:t>Tamara T. Williams – </a:t>
            </a:r>
            <a:r>
              <a:rPr lang="en-US" sz="3600" dirty="0">
                <a:latin typeface="Trebuchet MS" panose="020B0703020202090204" pitchFamily="34" charset="0"/>
                <a:ea typeface="Verdana" panose="020B0604030504040204" pitchFamily="34" charset="0"/>
                <a:hlinkClick r:id="rId3"/>
              </a:rPr>
              <a:t>twilliams@tcpsva.org</a:t>
            </a:r>
            <a:endParaRPr lang="en-US" sz="3600" dirty="0">
              <a:latin typeface="Trebuchet MS" panose="020B0703020202090204" pitchFamily="34" charset="0"/>
              <a:ea typeface="Verdana" panose="020B0604030504040204" pitchFamily="34" charset="0"/>
            </a:endParaRPr>
          </a:p>
          <a:p>
            <a:pPr marL="0" lvl="0" indent="0" algn="ctr" rtl="0">
              <a:lnSpc>
                <a:spcPct val="90000"/>
              </a:lnSpc>
              <a:spcBef>
                <a:spcPts val="0"/>
              </a:spcBef>
              <a:spcAft>
                <a:spcPts val="0"/>
              </a:spcAft>
              <a:buClr>
                <a:schemeClr val="accent1"/>
              </a:buClr>
              <a:buSzPts val="4000"/>
              <a:buNone/>
            </a:pPr>
            <a:endParaRPr lang="en-US" sz="3600" dirty="0">
              <a:latin typeface="Trebuchet MS" panose="020B0703020202090204" pitchFamily="34" charset="0"/>
              <a:ea typeface="Verdana" panose="020B0604030504040204" pitchFamily="34" charset="0"/>
            </a:endParaRPr>
          </a:p>
          <a:p>
            <a:pPr marL="0" lvl="0" indent="0" algn="ctr" rtl="0">
              <a:lnSpc>
                <a:spcPct val="90000"/>
              </a:lnSpc>
              <a:spcBef>
                <a:spcPts val="0"/>
              </a:spcBef>
              <a:spcAft>
                <a:spcPts val="0"/>
              </a:spcAft>
              <a:buClr>
                <a:schemeClr val="accent1"/>
              </a:buClr>
              <a:buSzPts val="4000"/>
              <a:buNone/>
            </a:pPr>
            <a:r>
              <a:rPr lang="en-US" sz="3600" dirty="0">
                <a:latin typeface="Trebuchet MS" panose="020B0703020202090204" pitchFamily="34" charset="0"/>
                <a:ea typeface="Verdana" panose="020B0604030504040204" pitchFamily="34" charset="0"/>
              </a:rPr>
              <a:t>Alison </a:t>
            </a:r>
            <a:r>
              <a:rPr lang="en-US" sz="3600" dirty="0" err="1">
                <a:latin typeface="Trebuchet MS" panose="020B0703020202090204" pitchFamily="34" charset="0"/>
                <a:ea typeface="Verdana" panose="020B0604030504040204" pitchFamily="34" charset="0"/>
              </a:rPr>
              <a:t>Mosko</a:t>
            </a:r>
            <a:r>
              <a:rPr lang="en-US" sz="3600" dirty="0">
                <a:latin typeface="Trebuchet MS" panose="020B0703020202090204" pitchFamily="34" charset="0"/>
                <a:ea typeface="Verdana" panose="020B0604030504040204" pitchFamily="34" charset="0"/>
              </a:rPr>
              <a:t> – </a:t>
            </a:r>
            <a:r>
              <a:rPr lang="en-US" sz="3600" dirty="0">
                <a:latin typeface="Trebuchet MS" panose="020B0703020202090204" pitchFamily="34" charset="0"/>
                <a:ea typeface="Verdana" panose="020B0604030504040204" pitchFamily="34" charset="0"/>
                <a:hlinkClick r:id="rId4"/>
              </a:rPr>
              <a:t>amosko@tcpsva.org</a:t>
            </a:r>
            <a:r>
              <a:rPr lang="en-US" sz="3600" dirty="0">
                <a:latin typeface="Trebuchet MS" panose="020B0703020202090204" pitchFamily="34" charset="0"/>
                <a:ea typeface="Verdana" panose="020B0604030504040204" pitchFamily="34" charset="0"/>
              </a:rPr>
              <a:t> </a:t>
            </a:r>
          </a:p>
          <a:p>
            <a:pPr marL="0" lvl="0" indent="0" algn="l" rtl="0">
              <a:lnSpc>
                <a:spcPct val="90000"/>
              </a:lnSpc>
              <a:spcBef>
                <a:spcPts val="0"/>
              </a:spcBef>
              <a:spcAft>
                <a:spcPts val="0"/>
              </a:spcAft>
              <a:buClr>
                <a:schemeClr val="accent1"/>
              </a:buClr>
              <a:buSzPts val="4000"/>
              <a:buNone/>
            </a:pPr>
            <a:endParaRPr lang="en-US" sz="3600" dirty="0">
              <a:latin typeface="Verdana" panose="020B0604030504040204" pitchFamily="34" charset="0"/>
              <a:ea typeface="Verdana" panose="020B0604030504040204" pitchFamily="34" charset="0"/>
            </a:endParaRPr>
          </a:p>
          <a:p>
            <a:pPr marL="0" lvl="0" indent="0" algn="l" rtl="0">
              <a:lnSpc>
                <a:spcPct val="90000"/>
              </a:lnSpc>
              <a:spcBef>
                <a:spcPts val="0"/>
              </a:spcBef>
              <a:spcAft>
                <a:spcPts val="0"/>
              </a:spcAft>
              <a:buClr>
                <a:schemeClr val="accent1"/>
              </a:buClr>
              <a:buSzPts val="4000"/>
              <a:buNone/>
            </a:pPr>
            <a:endParaRPr lang="en-US" sz="3600" dirty="0">
              <a:latin typeface="Verdana" panose="020B0604030504040204" pitchFamily="34" charset="0"/>
              <a:ea typeface="Verdana" panose="020B0604030504040204" pitchFamily="34" charset="0"/>
            </a:endParaRPr>
          </a:p>
          <a:p>
            <a:pPr marL="0" lvl="0" indent="0" algn="l" rtl="0">
              <a:lnSpc>
                <a:spcPct val="90000"/>
              </a:lnSpc>
              <a:spcBef>
                <a:spcPts val="0"/>
              </a:spcBef>
              <a:spcAft>
                <a:spcPts val="0"/>
              </a:spcAft>
              <a:buClr>
                <a:schemeClr val="accent1"/>
              </a:buClr>
              <a:buSzPts val="4000"/>
              <a:buNone/>
            </a:pPr>
            <a:endParaRPr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41</a:t>
            </a:fld>
            <a:endParaRPr lang="en-US"/>
          </a:p>
        </p:txBody>
      </p:sp>
    </p:spTree>
    <p:extLst>
      <p:ext uri="{BB962C8B-B14F-4D97-AF65-F5344CB8AC3E}">
        <p14:creationId xmlns:p14="http://schemas.microsoft.com/office/powerpoint/2010/main" val="42507030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b="1" dirty="0"/>
              <a:t>Disclaimer</a:t>
            </a:r>
            <a:endParaRPr dirty="0"/>
          </a:p>
        </p:txBody>
      </p:sp>
      <p:sp>
        <p:nvSpPr>
          <p:cNvPr id="250" name="Google Shape;250;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4000"/>
              <a:buChar char="•"/>
            </a:pPr>
            <a:r>
              <a:rPr lang="en-US" sz="4000" dirty="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42</a:t>
            </a:fld>
            <a:endParaRPr lang="en-US"/>
          </a:p>
        </p:txBody>
      </p:sp>
    </p:spTree>
    <p:extLst>
      <p:ext uri="{BB962C8B-B14F-4D97-AF65-F5344CB8AC3E}">
        <p14:creationId xmlns:p14="http://schemas.microsoft.com/office/powerpoint/2010/main" val="1038430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Background (</a:t>
            </a:r>
            <a:r>
              <a:rPr lang="en-US" sz="2400" dirty="0">
                <a:solidFill>
                  <a:schemeClr val="bg1"/>
                </a:solidFill>
              </a:rPr>
              <a:t>1 of 2</a:t>
            </a:r>
            <a:r>
              <a:rPr lang="en-US" dirty="0">
                <a:solidFill>
                  <a:schemeClr val="bg1"/>
                </a:solidFill>
              </a:rPr>
              <a:t>)</a:t>
            </a:r>
            <a:endParaRPr dirty="0">
              <a:solidFill>
                <a:schemeClr val="bg1"/>
              </a:solidFill>
            </a:endParaRPr>
          </a:p>
        </p:txBody>
      </p:sp>
      <p:sp>
        <p:nvSpPr>
          <p:cNvPr id="121" name="Google Shape;121;p4"/>
          <p:cNvSpPr txBox="1">
            <a:spLocks noGrp="1"/>
          </p:cNvSpPr>
          <p:nvPr>
            <p:ph type="body" idx="1"/>
          </p:nvPr>
        </p:nvSpPr>
        <p:spPr>
          <a:xfrm>
            <a:off x="288966" y="1690688"/>
            <a:ext cx="11614068" cy="4982828"/>
          </a:xfrm>
          <a:prstGeom prst="rect">
            <a:avLst/>
          </a:prstGeom>
          <a:noFill/>
          <a:ln>
            <a:noFill/>
          </a:ln>
        </p:spPr>
        <p:txBody>
          <a:bodyPr spcFirstLastPara="1" wrap="square" lIns="91425" tIns="45700" rIns="91425" bIns="45700" anchor="t" anchorCtr="0">
            <a:normAutofit fontScale="55000" lnSpcReduction="20000"/>
          </a:bodyPr>
          <a:lstStyle/>
          <a:p>
            <a:pPr marL="457200" lvl="1" indent="0">
              <a:buSzPts val="2400"/>
              <a:buNone/>
            </a:pPr>
            <a:endParaRPr lang="en-US" dirty="0"/>
          </a:p>
          <a:p>
            <a:pPr marL="457200" lvl="1" indent="0">
              <a:buSzPts val="2400"/>
              <a:buNone/>
            </a:pPr>
            <a:r>
              <a:rPr lang="en-US" sz="3800" b="1" dirty="0">
                <a:solidFill>
                  <a:srgbClr val="C00000"/>
                </a:solidFill>
                <a:latin typeface="Trebuchet MS" panose="020B0703020202090204" pitchFamily="34" charset="0"/>
                <a:ea typeface="Verdana" panose="020B0604030504040204" pitchFamily="34" charset="0"/>
              </a:rPr>
              <a:t>What is the College, Career, and Community Writer’s Program?</a:t>
            </a:r>
            <a:endParaRPr lang="en-US" sz="3800" dirty="0">
              <a:solidFill>
                <a:srgbClr val="C00000"/>
              </a:solidFill>
              <a:latin typeface="Trebuchet MS" panose="020B0703020202090204" pitchFamily="34" charset="0"/>
              <a:ea typeface="Verdana" panose="020B0604030504040204" pitchFamily="34" charset="0"/>
              <a:hlinkClick r:id="rId3"/>
            </a:endParaRPr>
          </a:p>
          <a:p>
            <a:pPr marL="0" lvl="0" indent="0">
              <a:lnSpc>
                <a:spcPct val="120000"/>
              </a:lnSpc>
              <a:spcBef>
                <a:spcPts val="0"/>
              </a:spcBef>
              <a:buSzPts val="2800"/>
              <a:buNone/>
            </a:pPr>
            <a:endParaRPr lang="en-US" sz="3800" dirty="0">
              <a:solidFill>
                <a:srgbClr val="FF0000"/>
              </a:solidFill>
              <a:latin typeface="Trebuchet MS" panose="020B0703020202090204" pitchFamily="34" charset="0"/>
              <a:ea typeface="Verdana" panose="020B0604030504040204" pitchFamily="34" charset="0"/>
              <a:hlinkClick r:id="rId3"/>
            </a:endParaRPr>
          </a:p>
          <a:p>
            <a:pPr marL="0" lvl="0" indent="0">
              <a:lnSpc>
                <a:spcPct val="120000"/>
              </a:lnSpc>
              <a:spcBef>
                <a:spcPts val="0"/>
              </a:spcBef>
              <a:buSzPts val="2800"/>
              <a:buNone/>
            </a:pPr>
            <a:r>
              <a:rPr lang="en-US" sz="4400" dirty="0">
                <a:solidFill>
                  <a:srgbClr val="C00000"/>
                </a:solidFill>
                <a:latin typeface="Trebuchet MS" panose="020B0703020202090204" pitchFamily="34" charset="0"/>
                <a:ea typeface="Verdana" panose="020B0604030504040204" pitchFamily="34" charset="0"/>
                <a:hlinkClick r:id="rId4"/>
              </a:rPr>
              <a:t>C3WP</a:t>
            </a:r>
            <a:r>
              <a:rPr lang="en-US" sz="4400" dirty="0">
                <a:solidFill>
                  <a:srgbClr val="C00000"/>
                </a:solidFill>
                <a:latin typeface="Trebuchet MS" panose="020B0703020202090204" pitchFamily="34" charset="0"/>
                <a:ea typeface="Verdana" panose="020B0604030504040204" pitchFamily="34" charset="0"/>
              </a:rPr>
              <a:t> </a:t>
            </a:r>
            <a:r>
              <a:rPr lang="en-US" sz="4400" dirty="0">
                <a:solidFill>
                  <a:schemeClr val="tx1"/>
                </a:solidFill>
                <a:latin typeface="Trebuchet MS" panose="020B0703020202090204" pitchFamily="34" charset="0"/>
                <a:ea typeface="Verdana" panose="020B0604030504040204" pitchFamily="34" charset="0"/>
              </a:rPr>
              <a:t>is a professional development opportunity for elementary, middle, and high school teachers with a primary focus of supporting the instruction of evidence-based argument writing from nonfiction sources. By utilizing a spectrum of practices including routine argument writing, text based mini-units, researched arguments, and formative assessment practices, students are able to develop skills in source-based argument writing which in turn leads to civic and community engagement.</a:t>
            </a:r>
          </a:p>
          <a:p>
            <a:pPr marL="0" lvl="0" indent="0">
              <a:lnSpc>
                <a:spcPct val="120000"/>
              </a:lnSpc>
              <a:spcBef>
                <a:spcPts val="0"/>
              </a:spcBef>
              <a:buSzPts val="2800"/>
              <a:buNone/>
            </a:pPr>
            <a:r>
              <a:rPr lang="en-US" sz="4400" dirty="0" smtClean="0">
                <a:solidFill>
                  <a:schemeClr val="tx1"/>
                </a:solidFill>
                <a:latin typeface="Trebuchet MS" panose="020B0703020202090204" pitchFamily="34" charset="0"/>
                <a:ea typeface="Verdana" panose="020B0604030504040204" pitchFamily="34" charset="0"/>
              </a:rPr>
              <a:t>The </a:t>
            </a:r>
            <a:r>
              <a:rPr lang="en-US" sz="4400" dirty="0">
                <a:solidFill>
                  <a:schemeClr val="tx1"/>
                </a:solidFill>
                <a:latin typeface="Trebuchet MS" panose="020B0703020202090204" pitchFamily="34" charset="0"/>
                <a:ea typeface="Verdana" panose="020B0604030504040204" pitchFamily="34" charset="0"/>
              </a:rPr>
              <a:t>National Writing Project with the support of the United States Department of Education’s Investment in Innovation (i3) grants has engaged in research on this initiative since 2013.</a:t>
            </a:r>
          </a:p>
          <a:p>
            <a:pPr marL="457200" lvl="1" indent="0">
              <a:buSzPts val="2400"/>
              <a:buNone/>
            </a:pPr>
            <a:endParaRPr sz="4400" dirty="0">
              <a:solidFill>
                <a:schemeClr val="tx1"/>
              </a:solidFill>
              <a:latin typeface="Verdana" panose="020B060403050404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455775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Background (</a:t>
            </a:r>
            <a:r>
              <a:rPr lang="en-US" sz="2400" dirty="0">
                <a:solidFill>
                  <a:schemeClr val="bg1"/>
                </a:solidFill>
              </a:rPr>
              <a:t>2 of 2</a:t>
            </a:r>
            <a:r>
              <a:rPr lang="en-US" dirty="0">
                <a:solidFill>
                  <a:schemeClr val="bg1"/>
                </a:solidFill>
              </a:rPr>
              <a:t>)</a:t>
            </a:r>
            <a:endParaRPr dirty="0">
              <a:solidFill>
                <a:schemeClr val="bg1"/>
              </a:solidFill>
            </a:endParaRPr>
          </a:p>
        </p:txBody>
      </p:sp>
      <p:sp>
        <p:nvSpPr>
          <p:cNvPr id="121" name="Google Shape;121;p4"/>
          <p:cNvSpPr txBox="1">
            <a:spLocks noGrp="1"/>
          </p:cNvSpPr>
          <p:nvPr>
            <p:ph type="body" idx="1"/>
          </p:nvPr>
        </p:nvSpPr>
        <p:spPr>
          <a:xfrm>
            <a:off x="484909" y="1690688"/>
            <a:ext cx="11222182" cy="4351338"/>
          </a:xfrm>
          <a:prstGeom prst="rect">
            <a:avLst/>
          </a:prstGeom>
          <a:noFill/>
          <a:ln>
            <a:noFill/>
          </a:ln>
        </p:spPr>
        <p:txBody>
          <a:bodyPr spcFirstLastPara="1" wrap="square" lIns="91425" tIns="45700" rIns="91425" bIns="45700" anchor="t" anchorCtr="0">
            <a:normAutofit fontScale="92500"/>
          </a:bodyPr>
          <a:lstStyle/>
          <a:p>
            <a:pPr marL="457200" lvl="1" indent="0">
              <a:buSzPts val="2400"/>
              <a:buNone/>
            </a:pPr>
            <a:endParaRPr lang="en-US" dirty="0"/>
          </a:p>
          <a:p>
            <a:pPr marL="457200" lvl="1" indent="0">
              <a:buSzPts val="2400"/>
              <a:buNone/>
            </a:pPr>
            <a:r>
              <a:rPr lang="en-US" sz="2800" dirty="0">
                <a:latin typeface="Trebuchet MS" panose="020B0703020202090204" pitchFamily="34" charset="0"/>
                <a:ea typeface="Verdana" panose="020B0604030504040204" pitchFamily="34" charset="0"/>
              </a:rPr>
              <a:t>In order to support instruction of the 2017 </a:t>
            </a:r>
            <a:r>
              <a:rPr lang="en-US" sz="2800" i="1" dirty="0">
                <a:latin typeface="Trebuchet MS" panose="020B0703020202090204" pitchFamily="34" charset="0"/>
                <a:ea typeface="Verdana" panose="020B0604030504040204" pitchFamily="34" charset="0"/>
              </a:rPr>
              <a:t>English Standards of Learning</a:t>
            </a:r>
            <a:r>
              <a:rPr lang="en-US" sz="2800" dirty="0">
                <a:latin typeface="Trebuchet MS" panose="020B0703020202090204" pitchFamily="34" charset="0"/>
                <a:ea typeface="Verdana" panose="020B0604030504040204" pitchFamily="34" charset="0"/>
              </a:rPr>
              <a:t> (SOL), this PowerPoint presentation has been developed to provide support for teachers to create and implement authentic writing cycles that are engaging to  students. Using authentic text sets is an instructional tool that can help build 21st Century skills. Please refer to webinar slides 3 and 4: </a:t>
            </a:r>
            <a:r>
              <a:rPr lang="en-US" sz="2800" dirty="0">
                <a:solidFill>
                  <a:srgbClr val="C00000"/>
                </a:solidFill>
                <a:latin typeface="Trebuchet MS" panose="020B0703020202090204" pitchFamily="34" charset="0"/>
                <a:ea typeface="Verdana" panose="020B0604030504040204" pitchFamily="34" charset="0"/>
                <a:hlinkClick r:id="rId3"/>
              </a:rPr>
              <a:t>Assessment Supports 2020 - 2021</a:t>
            </a:r>
            <a:endParaRPr lang="en-US" sz="2800" dirty="0">
              <a:solidFill>
                <a:srgbClr val="C00000"/>
              </a:solidFill>
              <a:latin typeface="Trebuchet MS" panose="020B0703020202090204" pitchFamily="34" charset="0"/>
              <a:ea typeface="Verdana" panose="020B0604030504040204" pitchFamily="34" charset="0"/>
            </a:endParaRPr>
          </a:p>
          <a:p>
            <a:pPr marL="457200" lvl="1" indent="0">
              <a:buSzPts val="2400"/>
              <a:buNone/>
            </a:pPr>
            <a:r>
              <a:rPr lang="en-US" sz="2800" dirty="0">
                <a:latin typeface="Trebuchet MS" panose="020B0703020202090204" pitchFamily="34" charset="0"/>
                <a:ea typeface="Verdana" panose="020B0604030504040204" pitchFamily="34" charset="0"/>
              </a:rPr>
              <a:t> </a:t>
            </a:r>
            <a:endParaRPr lang="en-US" sz="2800" dirty="0">
              <a:solidFill>
                <a:schemeClr val="tx1"/>
              </a:solidFill>
              <a:latin typeface="Trebuchet MS" panose="020B0703020202090204" pitchFamily="34" charset="0"/>
              <a:ea typeface="Verdana" panose="020B0604030504040204" pitchFamily="34" charset="0"/>
            </a:endParaRPr>
          </a:p>
          <a:p>
            <a:pPr marL="457200" lvl="1" indent="0">
              <a:buSzPts val="2400"/>
              <a:buNone/>
            </a:pPr>
            <a:r>
              <a:rPr lang="en-US" sz="2800" dirty="0">
                <a:solidFill>
                  <a:schemeClr val="tx1"/>
                </a:solidFill>
                <a:latin typeface="Trebuchet MS" panose="020B0703020202090204" pitchFamily="34" charset="0"/>
                <a:ea typeface="Verdana" panose="020B0604030504040204" pitchFamily="34" charset="0"/>
              </a:rPr>
              <a:t>Some of the information used in this PowerPoint was gleaned from actual writing cycles that were completed during the 2018-2019 and 2020 -2021 school years.</a:t>
            </a:r>
            <a:endParaRPr sz="2800" dirty="0">
              <a:solidFill>
                <a:schemeClr val="tx1"/>
              </a:solidFill>
              <a:latin typeface="Trebuchet MS" panose="020B0703020202090204" pitchFamily="34" charset="0"/>
              <a:ea typeface="Verdana" panose="020B0604030504040204" pitchFamily="34" charset="0"/>
            </a:endParaRP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890259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Key Terms </a:t>
            </a:r>
            <a:r>
              <a:rPr lang="en-US" sz="2400" dirty="0">
                <a:solidFill>
                  <a:schemeClr val="bg1"/>
                </a:solidFill>
              </a:rPr>
              <a:t>(1 of 3)</a:t>
            </a:r>
            <a:endParaRPr sz="2400" dirty="0">
              <a:solidFill>
                <a:schemeClr val="bg1"/>
              </a:solidFill>
            </a:endParaRPr>
          </a:p>
        </p:txBody>
      </p:sp>
      <p:sp>
        <p:nvSpPr>
          <p:cNvPr id="121" name="Google Shape;121;p4"/>
          <p:cNvSpPr txBox="1">
            <a:spLocks noGrp="1"/>
          </p:cNvSpPr>
          <p:nvPr>
            <p:ph type="body" idx="1"/>
          </p:nvPr>
        </p:nvSpPr>
        <p:spPr>
          <a:xfrm>
            <a:off x="629392" y="1825625"/>
            <a:ext cx="10724408" cy="4777056"/>
          </a:xfrm>
          <a:prstGeom prst="rect">
            <a:avLst/>
          </a:prstGeom>
          <a:noFill/>
          <a:ln>
            <a:noFill/>
          </a:ln>
        </p:spPr>
        <p:txBody>
          <a:bodyPr spcFirstLastPara="1" wrap="square" lIns="91425" tIns="45700" rIns="91425" bIns="45700" anchor="t" anchorCtr="0">
            <a:normAutofit lnSpcReduction="10000"/>
          </a:bodyPr>
          <a:lstStyle/>
          <a:p>
            <a:pPr lvl="1" indent="-457200">
              <a:lnSpc>
                <a:spcPct val="110000"/>
              </a:lnSpc>
              <a:buSzPts val="2400"/>
              <a:buFont typeface="+mj-lt"/>
              <a:buAutoNum type="arabicPeriod"/>
            </a:pPr>
            <a:endParaRPr lang="en-US" b="1" dirty="0">
              <a:latin typeface="Verdana" panose="020B0604030504040204" pitchFamily="34" charset="0"/>
              <a:ea typeface="Verdana" panose="020B0604030504040204" pitchFamily="34" charset="0"/>
            </a:endParaRPr>
          </a:p>
          <a:p>
            <a:pPr lvl="1" indent="-457200">
              <a:lnSpc>
                <a:spcPct val="110000"/>
              </a:lnSpc>
              <a:buSzPts val="2400"/>
              <a:buFont typeface="+mj-lt"/>
              <a:buAutoNum type="arabicPeriod"/>
            </a:pPr>
            <a:r>
              <a:rPr lang="en-US" b="1" dirty="0">
                <a:latin typeface="Trebuchet MS" panose="020B0703020202090204" pitchFamily="34" charset="0"/>
                <a:ea typeface="Verdana" panose="020B0604030504040204" pitchFamily="34" charset="0"/>
              </a:rPr>
              <a:t>recursive writing </a:t>
            </a:r>
            <a:r>
              <a:rPr lang="en-US" dirty="0">
                <a:latin typeface="Trebuchet MS" panose="020B0703020202090204" pitchFamily="34" charset="0"/>
                <a:ea typeface="Verdana" panose="020B0604030504040204" pitchFamily="34" charset="0"/>
              </a:rPr>
              <a:t>: writing that is broken into steps that feed by process and can be revisited - prewriting, drafting, revising, and editing </a:t>
            </a:r>
          </a:p>
          <a:p>
            <a:pPr lvl="1" indent="-457200">
              <a:lnSpc>
                <a:spcPct val="110000"/>
              </a:lnSpc>
              <a:buSzPts val="2400"/>
              <a:buFont typeface="+mj-lt"/>
              <a:buAutoNum type="arabicPeriod"/>
            </a:pPr>
            <a:r>
              <a:rPr lang="en-US" b="1" dirty="0">
                <a:latin typeface="Trebuchet MS" panose="020B0703020202090204" pitchFamily="34" charset="0"/>
                <a:ea typeface="Verdana" panose="020B0604030504040204" pitchFamily="34" charset="0"/>
              </a:rPr>
              <a:t>iterative process</a:t>
            </a:r>
            <a:r>
              <a:rPr lang="en-US" dirty="0">
                <a:latin typeface="Trebuchet MS" panose="020B0703020202090204" pitchFamily="34" charset="0"/>
                <a:ea typeface="Verdana" panose="020B0604030504040204" pitchFamily="34" charset="0"/>
              </a:rPr>
              <a:t>: improving and shaping a piece of writing over time in a continuous cycle that eventually becomes the final project - Incorporating reading and discussion into the writing process allows new ideas to occur and connections are then made between those ideas. </a:t>
            </a:r>
          </a:p>
          <a:p>
            <a:pPr lvl="1" indent="-457200">
              <a:lnSpc>
                <a:spcPct val="110000"/>
              </a:lnSpc>
              <a:buSzPts val="2400"/>
              <a:buFont typeface="+mj-lt"/>
              <a:buAutoNum type="arabicPeriod"/>
            </a:pPr>
            <a:r>
              <a:rPr lang="en-US" b="1" dirty="0">
                <a:latin typeface="Trebuchet MS" panose="020B0703020202090204" pitchFamily="34" charset="0"/>
                <a:ea typeface="Verdana" panose="020B0604030504040204" pitchFamily="34" charset="0"/>
              </a:rPr>
              <a:t>claim</a:t>
            </a:r>
            <a:r>
              <a:rPr lang="en-US" dirty="0">
                <a:latin typeface="Trebuchet MS" panose="020B0703020202090204" pitchFamily="34" charset="0"/>
                <a:ea typeface="Verdana" panose="020B0604030504040204" pitchFamily="34" charset="0"/>
              </a:rPr>
              <a:t>: an opinion that is debatable and defensible</a:t>
            </a:r>
          </a:p>
          <a:p>
            <a:pPr lvl="1" indent="-457200">
              <a:lnSpc>
                <a:spcPct val="110000"/>
              </a:lnSpc>
              <a:buSzPts val="2400"/>
              <a:buFont typeface="+mj-lt"/>
              <a:buAutoNum type="arabicPeriod"/>
            </a:pPr>
            <a:r>
              <a:rPr lang="en-US" b="1" dirty="0">
                <a:latin typeface="Trebuchet MS" panose="020B0703020202090204" pitchFamily="34" charset="0"/>
                <a:ea typeface="Verdana" panose="020B0604030504040204" pitchFamily="34" charset="0"/>
              </a:rPr>
              <a:t>counterclaim</a:t>
            </a:r>
            <a:r>
              <a:rPr lang="en-US" dirty="0">
                <a:latin typeface="Trebuchet MS" panose="020B0703020202090204" pitchFamily="34" charset="0"/>
                <a:ea typeface="Verdana" panose="020B0604030504040204" pitchFamily="34" charset="0"/>
              </a:rPr>
              <a:t>: made in opposition to a claim</a:t>
            </a:r>
          </a:p>
          <a:p>
            <a:pPr marL="457200" lvl="1" indent="0">
              <a:buSzPts val="2400"/>
              <a:buNone/>
            </a:pPr>
            <a:endParaRPr lang="en-US" dirty="0"/>
          </a:p>
          <a:p>
            <a:pPr marL="457200" lvl="1" indent="0">
              <a:buSzPts val="240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4177762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Key Terms </a:t>
            </a:r>
            <a:r>
              <a:rPr lang="en-US" sz="2400" dirty="0">
                <a:solidFill>
                  <a:schemeClr val="bg1"/>
                </a:solidFill>
              </a:rPr>
              <a:t>(2 of 3)</a:t>
            </a:r>
            <a:endParaRPr sz="2400" dirty="0">
              <a:solidFill>
                <a:schemeClr val="bg1"/>
              </a:solidFill>
            </a:endParaRPr>
          </a:p>
        </p:txBody>
      </p:sp>
      <p:sp>
        <p:nvSpPr>
          <p:cNvPr id="121" name="Google Shape;12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1" indent="-457200">
              <a:lnSpc>
                <a:spcPct val="110000"/>
              </a:lnSpc>
              <a:buSzPts val="2400"/>
              <a:buFont typeface="+mj-lt"/>
              <a:buAutoNum type="arabicPeriod"/>
            </a:pPr>
            <a:endParaRPr lang="en-US" b="1" dirty="0">
              <a:latin typeface="Trebuchet MS" panose="020B0703020202090204" pitchFamily="34" charset="0"/>
              <a:ea typeface="Verdana" panose="020B0604030504040204" pitchFamily="34" charset="0"/>
            </a:endParaRPr>
          </a:p>
          <a:p>
            <a:pPr lvl="1" indent="-457200">
              <a:lnSpc>
                <a:spcPct val="110000"/>
              </a:lnSpc>
              <a:buSzPts val="2400"/>
              <a:buFont typeface="+mj-lt"/>
              <a:buAutoNum type="arabicPeriod"/>
            </a:pPr>
            <a:r>
              <a:rPr lang="en-US" b="1" dirty="0">
                <a:latin typeface="Trebuchet MS" panose="020B0703020202090204" pitchFamily="34" charset="0"/>
                <a:ea typeface="Verdana" panose="020B0604030504040204" pitchFamily="34" charset="0"/>
              </a:rPr>
              <a:t>credentials</a:t>
            </a:r>
            <a:r>
              <a:rPr lang="en-US" dirty="0">
                <a:latin typeface="Trebuchet MS" panose="020B0703020202090204" pitchFamily="34" charset="0"/>
                <a:ea typeface="Verdana" panose="020B0604030504040204" pitchFamily="34" charset="0"/>
              </a:rPr>
              <a:t>: makes experts believable - </a:t>
            </a:r>
            <a:r>
              <a:rPr lang="en-US" b="1" dirty="0">
                <a:latin typeface="Trebuchet MS" panose="020B0703020202090204" pitchFamily="34" charset="0"/>
                <a:ea typeface="Verdana" panose="020B0604030504040204" pitchFamily="34" charset="0"/>
              </a:rPr>
              <a:t>CRED</a:t>
            </a:r>
            <a:r>
              <a:rPr lang="en-US" dirty="0">
                <a:latin typeface="Trebuchet MS" panose="020B0703020202090204" pitchFamily="34" charset="0"/>
                <a:ea typeface="Verdana" panose="020B0604030504040204" pitchFamily="34" charset="0"/>
              </a:rPr>
              <a:t>: believe </a:t>
            </a:r>
          </a:p>
          <a:p>
            <a:pPr lvl="1" indent="-457200">
              <a:lnSpc>
                <a:spcPct val="110000"/>
              </a:lnSpc>
              <a:buSzPts val="2400"/>
              <a:buFont typeface="+mj-lt"/>
              <a:buAutoNum type="arabicPeriod"/>
            </a:pPr>
            <a:r>
              <a:rPr lang="en-US" b="1" dirty="0">
                <a:latin typeface="Trebuchet MS" panose="020B0703020202090204" pitchFamily="34" charset="0"/>
                <a:ea typeface="Verdana" panose="020B0604030504040204" pitchFamily="34" charset="0"/>
              </a:rPr>
              <a:t>evidence</a:t>
            </a:r>
            <a:r>
              <a:rPr lang="en-US" dirty="0">
                <a:latin typeface="Trebuchet MS" panose="020B0703020202090204" pitchFamily="34" charset="0"/>
                <a:ea typeface="Verdana" panose="020B0604030504040204" pitchFamily="34" charset="0"/>
              </a:rPr>
              <a:t>: helps prove your point and backs up your claim</a:t>
            </a:r>
          </a:p>
          <a:p>
            <a:pPr lvl="1" indent="-457200">
              <a:lnSpc>
                <a:spcPct val="110000"/>
              </a:lnSpc>
              <a:buSzPts val="2400"/>
              <a:buFont typeface="+mj-lt"/>
              <a:buAutoNum type="arabicPeriod"/>
            </a:pPr>
            <a:r>
              <a:rPr lang="en-US" b="1" dirty="0">
                <a:latin typeface="Trebuchet MS" panose="020B0703020202090204" pitchFamily="34" charset="0"/>
                <a:ea typeface="Verdana" panose="020B0604030504040204" pitchFamily="34" charset="0"/>
              </a:rPr>
              <a:t>commentary</a:t>
            </a:r>
            <a:r>
              <a:rPr lang="en-US" dirty="0">
                <a:latin typeface="Trebuchet MS" panose="020B0703020202090204" pitchFamily="34" charset="0"/>
                <a:ea typeface="Verdana" panose="020B0604030504040204" pitchFamily="34" charset="0"/>
              </a:rPr>
              <a:t>:</a:t>
            </a:r>
            <a:r>
              <a:rPr lang="en-US" b="1" dirty="0">
                <a:latin typeface="Trebuchet MS" panose="020B0703020202090204" pitchFamily="34" charset="0"/>
                <a:ea typeface="Verdana" panose="020B0604030504040204" pitchFamily="34" charset="0"/>
              </a:rPr>
              <a:t> </a:t>
            </a:r>
            <a:r>
              <a:rPr lang="en-US" dirty="0">
                <a:latin typeface="Trebuchet MS" panose="020B0703020202090204" pitchFamily="34" charset="0"/>
                <a:ea typeface="Verdana" panose="020B0604030504040204" pitchFamily="34" charset="0"/>
              </a:rPr>
              <a:t>comments that discuss the evidence and how it relates to the claim </a:t>
            </a:r>
          </a:p>
          <a:p>
            <a:pPr lvl="1" indent="-457200">
              <a:lnSpc>
                <a:spcPct val="110000"/>
              </a:lnSpc>
              <a:buSzPts val="2400"/>
              <a:buFont typeface="+mj-lt"/>
              <a:buAutoNum type="arabicPeriod"/>
            </a:pPr>
            <a:r>
              <a:rPr lang="en-US" b="1" dirty="0">
                <a:latin typeface="Trebuchet MS" panose="020B0703020202090204" pitchFamily="34" charset="0"/>
                <a:ea typeface="Verdana" panose="020B0604030504040204" pitchFamily="34" charset="0"/>
              </a:rPr>
              <a:t>text sets</a:t>
            </a:r>
            <a:r>
              <a:rPr lang="en-US" dirty="0">
                <a:latin typeface="Trebuchet MS" panose="020B0703020202090204" pitchFamily="34" charset="0"/>
                <a:ea typeface="Verdana" panose="020B0604030504040204" pitchFamily="34" charset="0"/>
              </a:rPr>
              <a:t>: a collection of texts chosen intentionally for use in a mini-unit</a:t>
            </a:r>
          </a:p>
          <a:p>
            <a:pPr marL="457200" lvl="1" indent="0">
              <a:buSzPts val="2400"/>
              <a:buNone/>
            </a:pPr>
            <a:endParaRPr lang="en-US" dirty="0"/>
          </a:p>
          <a:p>
            <a:pPr marL="457200" lvl="1" indent="0">
              <a:buSzPts val="240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1749863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solidFill>
            <a:schemeClr val="bg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dirty="0">
                <a:solidFill>
                  <a:schemeClr val="bg1"/>
                </a:solidFill>
              </a:rPr>
              <a:t>Key Terms </a:t>
            </a:r>
            <a:r>
              <a:rPr lang="en-US" sz="2400" dirty="0">
                <a:solidFill>
                  <a:schemeClr val="bg1"/>
                </a:solidFill>
              </a:rPr>
              <a:t>(3 of 3)</a:t>
            </a:r>
            <a:endParaRPr sz="2400" dirty="0">
              <a:solidFill>
                <a:schemeClr val="bg1"/>
              </a:solidFill>
            </a:endParaRPr>
          </a:p>
        </p:txBody>
      </p:sp>
      <p:sp>
        <p:nvSpPr>
          <p:cNvPr id="121" name="Google Shape;121;p4"/>
          <p:cNvSpPr txBox="1">
            <a:spLocks noGrp="1"/>
          </p:cNvSpPr>
          <p:nvPr>
            <p:ph type="body" idx="1"/>
          </p:nvPr>
        </p:nvSpPr>
        <p:spPr>
          <a:xfrm>
            <a:off x="838200" y="1825624"/>
            <a:ext cx="10515600" cy="4705805"/>
          </a:xfrm>
          <a:prstGeom prst="rect">
            <a:avLst/>
          </a:prstGeom>
          <a:noFill/>
          <a:ln>
            <a:noFill/>
          </a:ln>
        </p:spPr>
        <p:txBody>
          <a:bodyPr spcFirstLastPara="1" wrap="square" lIns="91425" tIns="45700" rIns="91425" bIns="45700" anchor="t" anchorCtr="0">
            <a:normAutofit/>
          </a:bodyPr>
          <a:lstStyle/>
          <a:p>
            <a:pPr lvl="1" indent="-457200">
              <a:lnSpc>
                <a:spcPct val="100000"/>
              </a:lnSpc>
              <a:buSzPts val="2400"/>
              <a:buFont typeface="+mj-lt"/>
              <a:buAutoNum type="arabicPeriod"/>
            </a:pPr>
            <a:endParaRPr lang="en-US" b="1" dirty="0">
              <a:latin typeface="Verdana" panose="020B0604030504040204" pitchFamily="34" charset="0"/>
              <a:ea typeface="Verdana" panose="020B0604030504040204" pitchFamily="34" charset="0"/>
            </a:endParaRPr>
          </a:p>
          <a:p>
            <a:pPr marL="971550" lvl="1" indent="-514350">
              <a:lnSpc>
                <a:spcPct val="100000"/>
              </a:lnSpc>
              <a:buSzPts val="2400"/>
              <a:buFont typeface="+mj-lt"/>
              <a:buAutoNum type="arabicPeriod"/>
            </a:pPr>
            <a:r>
              <a:rPr lang="en-US" b="1" dirty="0">
                <a:latin typeface="Trebuchet MS" panose="020B0703020202090204" pitchFamily="34" charset="0"/>
                <a:ea typeface="Verdana" panose="020B0604030504040204" pitchFamily="34" charset="0"/>
              </a:rPr>
              <a:t>Opinion Writing</a:t>
            </a:r>
            <a:r>
              <a:rPr lang="en-US" dirty="0">
                <a:latin typeface="Trebuchet MS" panose="020B0703020202090204" pitchFamily="34" charset="0"/>
                <a:ea typeface="Verdana" panose="020B0604030504040204" pitchFamily="34" charset="0"/>
              </a:rPr>
              <a:t>: supported by reasons that have further explanations - grades 3 and 4</a:t>
            </a:r>
          </a:p>
          <a:p>
            <a:pPr marL="971550" lvl="1" indent="-514350">
              <a:lnSpc>
                <a:spcPct val="100000"/>
              </a:lnSpc>
              <a:buSzPts val="2400"/>
              <a:buFont typeface="+mj-lt"/>
              <a:buAutoNum type="arabicPeriod"/>
            </a:pPr>
            <a:endParaRPr lang="en-US" dirty="0">
              <a:latin typeface="Trebuchet MS" panose="020B0703020202090204" pitchFamily="34" charset="0"/>
              <a:ea typeface="Verdana" panose="020B0604030504040204" pitchFamily="34" charset="0"/>
            </a:endParaRPr>
          </a:p>
          <a:p>
            <a:pPr marL="971550" lvl="1" indent="-514350">
              <a:lnSpc>
                <a:spcPct val="100000"/>
              </a:lnSpc>
              <a:buSzPts val="2400"/>
              <a:buFont typeface="+mj-lt"/>
              <a:buAutoNum type="arabicPeriod"/>
            </a:pPr>
            <a:r>
              <a:rPr lang="en-US" b="1" dirty="0">
                <a:latin typeface="Trebuchet MS" panose="020B0703020202090204" pitchFamily="34" charset="0"/>
                <a:ea typeface="Verdana" panose="020B0604030504040204" pitchFamily="34" charset="0"/>
              </a:rPr>
              <a:t>Persuasive Writing</a:t>
            </a:r>
            <a:r>
              <a:rPr lang="en-US" dirty="0">
                <a:latin typeface="Trebuchet MS" panose="020B0703020202090204" pitchFamily="34" charset="0"/>
                <a:ea typeface="Verdana" panose="020B0604030504040204" pitchFamily="34" charset="0"/>
              </a:rPr>
              <a:t>: convincing your audience that your opinions have merit or are valid – grades 5, 6, 7, 8, 9, and 10</a:t>
            </a:r>
          </a:p>
          <a:p>
            <a:pPr marL="971550" lvl="1" indent="-514350">
              <a:lnSpc>
                <a:spcPct val="100000"/>
              </a:lnSpc>
              <a:buSzPts val="2400"/>
              <a:buFont typeface="+mj-lt"/>
              <a:buAutoNum type="arabicPeriod"/>
            </a:pPr>
            <a:endParaRPr lang="en-US" dirty="0">
              <a:latin typeface="Trebuchet MS" panose="020B0703020202090204" pitchFamily="34" charset="0"/>
              <a:ea typeface="Verdana" panose="020B0604030504040204" pitchFamily="34" charset="0"/>
            </a:endParaRPr>
          </a:p>
          <a:p>
            <a:pPr marL="971550" lvl="1" indent="-514350">
              <a:lnSpc>
                <a:spcPct val="100000"/>
              </a:lnSpc>
              <a:buSzPts val="2400"/>
              <a:buFont typeface="+mj-lt"/>
              <a:buAutoNum type="arabicPeriod"/>
            </a:pPr>
            <a:r>
              <a:rPr lang="en-US" b="1" dirty="0">
                <a:latin typeface="Trebuchet MS" panose="020B0703020202090204" pitchFamily="34" charset="0"/>
                <a:ea typeface="Verdana" panose="020B0604030504040204" pitchFamily="34" charset="0"/>
              </a:rPr>
              <a:t>Argumentative Writing</a:t>
            </a:r>
            <a:r>
              <a:rPr lang="en-US" dirty="0">
                <a:latin typeface="Trebuchet MS" panose="020B0703020202090204" pitchFamily="34" charset="0"/>
                <a:ea typeface="Verdana" panose="020B0604030504040204" pitchFamily="34" charset="0"/>
              </a:rPr>
              <a:t>: presenting logical arguments to persuade the reader to agree with your viewpoint – grades 11 and 12</a:t>
            </a:r>
          </a:p>
          <a:p>
            <a:pPr marL="457200" lvl="1" indent="0" algn="ctr">
              <a:buSzPts val="2400"/>
              <a:buNone/>
            </a:pPr>
            <a:r>
              <a:rPr lang="en-US" sz="2600" dirty="0" smtClean="0">
                <a:solidFill>
                  <a:srgbClr val="C00000"/>
                </a:solidFill>
                <a:latin typeface="Trebuchet MS" panose="020B0703020202090204" pitchFamily="34" charset="0"/>
                <a:ea typeface="Verdana" panose="020B0604030504040204" pitchFamily="34" charset="0"/>
                <a:hlinkClick r:id="rId3"/>
              </a:rPr>
              <a:t>Curriculum </a:t>
            </a:r>
            <a:r>
              <a:rPr lang="en-US" sz="2600" dirty="0">
                <a:solidFill>
                  <a:srgbClr val="C00000"/>
                </a:solidFill>
                <a:latin typeface="Trebuchet MS" panose="020B0703020202090204" pitchFamily="34" charset="0"/>
                <a:ea typeface="Verdana" panose="020B0604030504040204" pitchFamily="34" charset="0"/>
                <a:hlinkClick r:id="rId3"/>
              </a:rPr>
              <a:t>Frameworks for the Standards of Learning Documents for English</a:t>
            </a:r>
            <a:endParaRPr lang="en-US" sz="2600" dirty="0">
              <a:solidFill>
                <a:srgbClr val="C00000"/>
              </a:solidFill>
              <a:latin typeface="Trebuchet MS" panose="020B0703020202090204" pitchFamily="34" charset="0"/>
              <a:ea typeface="Verdana" panose="020B0604030504040204" pitchFamily="34" charset="0"/>
            </a:endParaRPr>
          </a:p>
          <a:p>
            <a:pPr marL="457200" lvl="1" indent="0">
              <a:buSzPts val="2400"/>
              <a:buNone/>
            </a:pPr>
            <a:endParaRPr lang="en-US" sz="2600" dirty="0">
              <a:solidFill>
                <a:srgbClr val="C00000"/>
              </a:solidFill>
              <a:latin typeface="Trebuchet MS" panose="020B0703020202090204" pitchFamily="34" charset="0"/>
            </a:endParaRPr>
          </a:p>
          <a:p>
            <a:pPr marL="457200" lvl="1" indent="0">
              <a:buSzPts val="240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673181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VDOE">
  <a:themeElements>
    <a:clrScheme name="VDOE">
      <a:dk1>
        <a:srgbClr val="000000"/>
      </a:dk1>
      <a:lt1>
        <a:srgbClr val="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6764</TotalTime>
  <Words>2383</Words>
  <Application>Microsoft Office PowerPoint</Application>
  <PresentationFormat>Widescreen</PresentationFormat>
  <Paragraphs>394</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Playfair Display</vt:lpstr>
      <vt:lpstr>Times New Roman</vt:lpstr>
      <vt:lpstr>Trebuchet MS</vt:lpstr>
      <vt:lpstr>Verdana</vt:lpstr>
      <vt:lpstr>Wingdings</vt:lpstr>
      <vt:lpstr>VDOE</vt:lpstr>
      <vt:lpstr>Developing Thinking in Upper Elementary Grades: Combining the Persuasive Mode of Writing with Iterative Reading, Research, and Discussion</vt:lpstr>
      <vt:lpstr>Agenda</vt:lpstr>
      <vt:lpstr>Research and Background</vt:lpstr>
      <vt:lpstr>Objectives</vt:lpstr>
      <vt:lpstr>Background (1 of 2)</vt:lpstr>
      <vt:lpstr>Background (2 of 2)</vt:lpstr>
      <vt:lpstr>Key Terms (1 of 3)</vt:lpstr>
      <vt:lpstr>Key Terms (2 of 3)</vt:lpstr>
      <vt:lpstr>Key Terms (3 of 3)</vt:lpstr>
      <vt:lpstr> Virginia Standards of Learning for English Writing (1 of 2) </vt:lpstr>
      <vt:lpstr> Virginia Standards of Learning for English Writing (2 of 2) </vt:lpstr>
      <vt:lpstr>Virginia Standards of Learning for English Research (1 of 2)</vt:lpstr>
      <vt:lpstr>Virginia Standards of Learning for English Research (2 of 2)</vt:lpstr>
      <vt:lpstr>Virginia Standards of Learning for English Oral Language</vt:lpstr>
      <vt:lpstr>Virginia Standards of Learning for English Reading (1 of 4)</vt:lpstr>
      <vt:lpstr>Virginia Standards of Learning for English Reading (2 of 4)</vt:lpstr>
      <vt:lpstr>Virginia Standards of Learning for English Reading (3 of 4)</vt:lpstr>
      <vt:lpstr>Virginia Standards of Learning for English Reading (3 of 4)</vt:lpstr>
      <vt:lpstr>Virginia Standards of Learning for English Reading (4 of 4)</vt:lpstr>
      <vt:lpstr>The Reading and Writing Connection</vt:lpstr>
      <vt:lpstr>Research to Practice </vt:lpstr>
      <vt:lpstr>Task</vt:lpstr>
      <vt:lpstr>Generate Interest </vt:lpstr>
      <vt:lpstr>Develop a Claim or Position</vt:lpstr>
      <vt:lpstr>Reading and Viewing for  Text Sets and Media Pieces</vt:lpstr>
      <vt:lpstr>Questioning when Reading </vt:lpstr>
      <vt:lpstr>Class Discussions Before, During and After Reading</vt:lpstr>
      <vt:lpstr>Annotating </vt:lpstr>
      <vt:lpstr>Notetaking</vt:lpstr>
      <vt:lpstr>The Writing Process</vt:lpstr>
      <vt:lpstr>Persuasive Paper Checklist</vt:lpstr>
      <vt:lpstr>Scoring Sites (1 of 2)</vt:lpstr>
      <vt:lpstr>Scoring Sites (1 of 2)</vt:lpstr>
      <vt:lpstr> </vt:lpstr>
      <vt:lpstr>Score 2</vt:lpstr>
      <vt:lpstr>Score 3</vt:lpstr>
      <vt:lpstr>Score 4</vt:lpstr>
      <vt:lpstr>List of Website Resources for Text Sets</vt:lpstr>
      <vt:lpstr>Additional References</vt:lpstr>
      <vt:lpstr>Link for Persuasive Resources</vt:lpstr>
      <vt:lpstr>Contact Information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Thinking in Upper Elementary Grades: Combining the Persuasive Mode of Writing with Iterative Reading, Research, and Discussion</dc:title>
  <dc:creator>Timothy Nuthall</dc:creator>
  <cp:lastModifiedBy>Nogueras, Jill (DOE)</cp:lastModifiedBy>
  <cp:revision>167</cp:revision>
  <cp:lastPrinted>2021-06-03T15:14:20Z</cp:lastPrinted>
  <dcterms:created xsi:type="dcterms:W3CDTF">2020-06-29T15:52:04Z</dcterms:created>
  <dcterms:modified xsi:type="dcterms:W3CDTF">2021-08-18T14:19:22Z</dcterms:modified>
</cp:coreProperties>
</file>