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1: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Draw story map on white board </a:t>
            </a:r>
            <a:endParaRPr/>
          </a:p>
        </p:txBody>
      </p:sp>
      <p:sp>
        <p:nvSpPr>
          <p:cNvPr id="253" name="Google Shape;2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Draw Frayer model on White board </a:t>
            </a:r>
            <a:endParaRPr/>
          </a:p>
        </p:txBody>
      </p:sp>
      <p:sp>
        <p:nvSpPr>
          <p:cNvPr id="271" name="Google Shape;27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Draw Frayer model on White board </a:t>
            </a:r>
            <a:endParaRPr/>
          </a:p>
        </p:txBody>
      </p:sp>
      <p:sp>
        <p:nvSpPr>
          <p:cNvPr id="278" name="Google Shape;27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Draw Frayer model on White board </a:t>
            </a:r>
            <a:endParaRPr/>
          </a:p>
        </p:txBody>
      </p:sp>
      <p:sp>
        <p:nvSpPr>
          <p:cNvPr id="289" name="Google Shape;28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31: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7: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pic>
        <p:nvPicPr>
          <p:cNvPr id="19" name="Google Shape;19;p2"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
          <p:cNvSpPr txBox="1">
            <a:spLocks noGrp="1"/>
          </p:cNvSpPr>
          <p:nvPr>
            <p:ph type="ctrTitle"/>
          </p:nvPr>
        </p:nvSpPr>
        <p:spPr>
          <a:xfrm>
            <a:off x="1524000" y="2235199"/>
            <a:ext cx="9144000" cy="2387600"/>
          </a:xfrm>
          <a:prstGeom prst="rect">
            <a:avLst/>
          </a:prstGeom>
          <a:solidFill>
            <a:schemeClr val="lt1">
              <a:alpha val="61960"/>
            </a:schemeClr>
          </a:solidFill>
          <a:ln w="79375" cap="rnd" cmpd="sng">
            <a:solidFill>
              <a:srgbClr val="C00000">
                <a:alpha val="78039"/>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1"/>
              </a:buClr>
              <a:buSzPts val="3200"/>
              <a:buFont typeface="Arial"/>
              <a:buNone/>
              <a:defRPr sz="32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accent1"/>
              </a:buClr>
              <a:buSzPts val="2400"/>
              <a:buFont typeface="Arial"/>
              <a:buNone/>
              <a:defRPr sz="24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C22536"/>
              </a:buClr>
              <a:buSzPts val="2000"/>
              <a:buFont typeface="Arial"/>
              <a:buNone/>
              <a:defRPr sz="20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8" name="Google Shape;7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1"/>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13"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6"/>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9"/>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accent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accent1"/>
              </a:buClr>
              <a:buSzPts val="2400"/>
              <a:buChar char="•"/>
              <a:defRPr sz="2400"/>
            </a:lvl3pPr>
            <a:lvl4pPr marL="1828800" lvl="3" indent="-355600" algn="l">
              <a:lnSpc>
                <a:spcPct val="90000"/>
              </a:lnSpc>
              <a:spcBef>
                <a:spcPts val="500"/>
              </a:spcBef>
              <a:spcAft>
                <a:spcPts val="0"/>
              </a:spcAft>
              <a:buClr>
                <a:srgbClr val="3F3F3F"/>
              </a:buClr>
              <a:buSzPts val="2000"/>
              <a:buChar char="•"/>
              <a:defRPr sz="2000"/>
            </a:lvl4pPr>
            <a:lvl5pPr marL="2286000" lvl="4" indent="-355600" algn="l">
              <a:lnSpc>
                <a:spcPct val="90000"/>
              </a:lnSpc>
              <a:spcBef>
                <a:spcPts val="500"/>
              </a:spcBef>
              <a:spcAft>
                <a:spcPts val="0"/>
              </a:spcAft>
              <a:buClr>
                <a:srgbClr val="C2253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1"/>
          <p:cNvPicPr preferRelativeResize="0"/>
          <p:nvPr/>
        </p:nvPicPr>
        <p:blipFill rotWithShape="1">
          <a:blip r:embed="rId14">
            <a:alphaModFix/>
          </a:blip>
          <a:srcRect/>
          <a:stretch/>
        </p:blipFill>
        <p:spPr>
          <a:xfrm>
            <a:off x="0" y="0"/>
            <a:ext cx="12192000" cy="6858000"/>
          </a:xfrm>
          <a:prstGeom prst="rect">
            <a:avLst/>
          </a:prstGeom>
          <a:noFill/>
          <a:ln>
            <a:noFill/>
          </a:ln>
        </p:spPr>
      </p:pic>
      <p:sp>
        <p:nvSpPr>
          <p:cNvPr id="13" name="Google Shape;13;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 name="Google Shape;14;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Arial"/>
              <a:buChar char="•"/>
              <a:defRPr sz="2000" b="1" i="0" u="none" strike="noStrike" cap="none">
                <a:solidFill>
                  <a:schemeClr val="accen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3F3F3F"/>
              </a:buClr>
              <a:buSzPts val="1800"/>
              <a:buFont typeface="Arial"/>
              <a:buChar char="•"/>
              <a:defRPr sz="1800" b="1" i="0" u="none" strike="noStrike" cap="none">
                <a:solidFill>
                  <a:srgbClr val="3F3F3F"/>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C22536"/>
              </a:buClr>
              <a:buSzPts val="1800"/>
              <a:buFont typeface="Arial"/>
              <a:buChar char="•"/>
              <a:defRPr sz="1800" b="0" i="1" u="none" strike="noStrike" cap="none">
                <a:solidFill>
                  <a:srgbClr val="C22536"/>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1"/>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hyperlink" Target="mailto:jennifer.haws@vbschools.com" TargetMode="External"/><Relationship Id="rId4" Type="http://schemas.openxmlformats.org/officeDocument/2006/relationships/hyperlink" Target="mailto:amconley@vbschools.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www.doe.virginia.gov/teaching/performance_evaluation/teacher/training_phase1/materials/part_4_student_achievement.pp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8VZUpVZGpe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1524000" y="2235199"/>
            <a:ext cx="9144000" cy="2387600"/>
          </a:xfrm>
          <a:prstGeom prst="rect">
            <a:avLst/>
          </a:prstGeom>
          <a:solidFill>
            <a:schemeClr val="lt1">
              <a:alpha val="61960"/>
            </a:schemeClr>
          </a:solidFill>
          <a:ln w="79375" cap="rnd" cmpd="sng">
            <a:solidFill>
              <a:srgbClr val="C00000">
                <a:alpha val="78039"/>
              </a:srgbClr>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a:t>VDOE Summer Institute </a:t>
            </a:r>
            <a:endParaRPr/>
          </a:p>
        </p:txBody>
      </p:sp>
      <p:sp>
        <p:nvSpPr>
          <p:cNvPr id="100" name="Google Shape;100;p14"/>
          <p:cNvSpPr txBox="1">
            <a:spLocks noGrp="1"/>
          </p:cNvSpPr>
          <p:nvPr>
            <p:ph type="subTitle" idx="1"/>
          </p:nvPr>
        </p:nvSpPr>
        <p:spPr>
          <a:xfrm>
            <a:off x="1445350" y="4714875"/>
            <a:ext cx="9144000" cy="1844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a:t>Grades 3 – 5 </a:t>
            </a:r>
            <a:endParaRPr/>
          </a:p>
          <a:p>
            <a:pPr marL="0" lvl="0" indent="0" algn="ctr" rtl="0">
              <a:lnSpc>
                <a:spcPct val="90000"/>
              </a:lnSpc>
              <a:spcBef>
                <a:spcPts val="1000"/>
              </a:spcBef>
              <a:spcAft>
                <a:spcPts val="0"/>
              </a:spcAft>
              <a:buClr>
                <a:schemeClr val="accent1"/>
              </a:buClr>
              <a:buSzPts val="2400"/>
              <a:buNone/>
            </a:pPr>
            <a:r>
              <a:rPr lang="en-US"/>
              <a:t>Getting the MAX out of Instruction</a:t>
            </a:r>
            <a:endParaRPr/>
          </a:p>
          <a:p>
            <a:pPr marL="0" lvl="0" indent="0" algn="ctr" rtl="0">
              <a:lnSpc>
                <a:spcPct val="90000"/>
              </a:lnSpc>
              <a:spcBef>
                <a:spcPts val="1000"/>
              </a:spcBef>
              <a:spcAft>
                <a:spcPts val="0"/>
              </a:spcAft>
              <a:buClr>
                <a:schemeClr val="accent1"/>
              </a:buClr>
              <a:buSzPts val="2400"/>
              <a:buNone/>
            </a:pPr>
            <a:r>
              <a:rPr lang="en-US"/>
              <a:t>Teaching Exponentially  </a:t>
            </a:r>
            <a:endParaRPr/>
          </a:p>
        </p:txBody>
      </p:sp>
      <p:sp>
        <p:nvSpPr>
          <p:cNvPr id="101" name="Google Shape;101;p1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US"/>
              <a:t>How to Teach Exponentially?</a:t>
            </a:r>
            <a:endParaRPr/>
          </a:p>
        </p:txBody>
      </p:sp>
      <p:sp>
        <p:nvSpPr>
          <p:cNvPr id="174" name="Google Shape;174;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4000" b="1"/>
              <a:t>1. Learning Targets </a:t>
            </a:r>
            <a:endParaRPr/>
          </a:p>
          <a:p>
            <a:pPr marL="457200" lvl="0" indent="-342900" algn="l" rtl="0">
              <a:lnSpc>
                <a:spcPct val="90000"/>
              </a:lnSpc>
              <a:spcBef>
                <a:spcPts val="1000"/>
              </a:spcBef>
              <a:spcAft>
                <a:spcPts val="0"/>
              </a:spcAft>
              <a:buClr>
                <a:schemeClr val="accent1"/>
              </a:buClr>
              <a:buSzPts val="1800"/>
              <a:buChar char="•"/>
            </a:pPr>
            <a:r>
              <a:rPr lang="en-US"/>
              <a:t>Share the targets with students</a:t>
            </a:r>
            <a:endParaRPr/>
          </a:p>
          <a:p>
            <a:pPr marL="457200" lvl="0" indent="-342900" algn="l" rtl="0">
              <a:lnSpc>
                <a:spcPct val="90000"/>
              </a:lnSpc>
              <a:spcBef>
                <a:spcPts val="1000"/>
              </a:spcBef>
              <a:spcAft>
                <a:spcPts val="0"/>
              </a:spcAft>
              <a:buClr>
                <a:schemeClr val="accent1"/>
              </a:buClr>
              <a:buSzPts val="1800"/>
              <a:buChar char="•"/>
            </a:pPr>
            <a:r>
              <a:rPr lang="en-US"/>
              <a:t>Discuss grade-level expectations (How did the learning target expectations change from grade __ to grade __)?</a:t>
            </a:r>
            <a:endParaRPr/>
          </a:p>
          <a:p>
            <a:pPr marL="457200" lvl="0" indent="-342900" algn="l" rtl="0">
              <a:lnSpc>
                <a:spcPct val="90000"/>
              </a:lnSpc>
              <a:spcBef>
                <a:spcPts val="1000"/>
              </a:spcBef>
              <a:spcAft>
                <a:spcPts val="0"/>
              </a:spcAft>
              <a:buClr>
                <a:schemeClr val="accent1"/>
              </a:buClr>
              <a:buSzPts val="1800"/>
              <a:buChar char="•"/>
            </a:pPr>
            <a:r>
              <a:rPr lang="en-US"/>
              <a:t>Teach students to </a:t>
            </a:r>
            <a:r>
              <a:rPr lang="en-US" u="sng"/>
              <a:t>own</a:t>
            </a:r>
            <a:r>
              <a:rPr lang="en-US"/>
              <a:t> their progress in relation to the target </a:t>
            </a:r>
            <a:endParaRPr/>
          </a:p>
          <a:p>
            <a:pPr marL="457200" lvl="0" indent="-342900" algn="l" rtl="0">
              <a:lnSpc>
                <a:spcPct val="90000"/>
              </a:lnSpc>
              <a:spcBef>
                <a:spcPts val="1000"/>
              </a:spcBef>
              <a:spcAft>
                <a:spcPts val="0"/>
              </a:spcAft>
              <a:buClr>
                <a:schemeClr val="accent1"/>
              </a:buClr>
              <a:buSzPts val="1800"/>
              <a:buChar char="•"/>
            </a:pPr>
            <a:r>
              <a:rPr lang="en-US"/>
              <a:t>Students need to </a:t>
            </a:r>
            <a:r>
              <a:rPr lang="en-US" u="sng"/>
              <a:t>commit</a:t>
            </a:r>
            <a:r>
              <a:rPr lang="en-US"/>
              <a:t> to closing the gap (extra practice, better attention, asking questions, asking for help)</a:t>
            </a:r>
            <a:endParaRPr/>
          </a:p>
          <a:p>
            <a:pPr marL="114300" lvl="0" indent="0" algn="l" rtl="0">
              <a:lnSpc>
                <a:spcPct val="90000"/>
              </a:lnSpc>
              <a:spcBef>
                <a:spcPts val="1000"/>
              </a:spcBef>
              <a:spcAft>
                <a:spcPts val="0"/>
              </a:spcAft>
              <a:buSzPts val="1800"/>
              <a:buNone/>
            </a:pPr>
            <a:endParaRPr/>
          </a:p>
        </p:txBody>
      </p:sp>
      <p:sp>
        <p:nvSpPr>
          <p:cNvPr id="175" name="Google Shape;175;p2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10</a:t>
            </a:fld>
            <a:endParaRPr/>
          </a:p>
        </p:txBody>
      </p:sp>
      <p:pic>
        <p:nvPicPr>
          <p:cNvPr id="176" name="Google Shape;176;p23" descr="Visual of a Learning target, decoration" title="Visual of a Learning target, decoration"/>
          <p:cNvPicPr preferRelativeResize="0"/>
          <p:nvPr/>
        </p:nvPicPr>
        <p:blipFill rotWithShape="1">
          <a:blip r:embed="rId3">
            <a:alphaModFix/>
          </a:blip>
          <a:srcRect/>
          <a:stretch/>
        </p:blipFill>
        <p:spPr>
          <a:xfrm>
            <a:off x="9268126" y="681037"/>
            <a:ext cx="1781175" cy="1638300"/>
          </a:xfrm>
          <a:prstGeom prst="rect">
            <a:avLst/>
          </a:prstGeom>
          <a:noFill/>
          <a:ln>
            <a:noFill/>
          </a:ln>
        </p:spPr>
      </p:pic>
      <p:pic>
        <p:nvPicPr>
          <p:cNvPr id="177" name="Google Shape;177;p23"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838200" y="3418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Link Grade-Level Expectations</a:t>
            </a:r>
            <a:endParaRPr/>
          </a:p>
        </p:txBody>
      </p:sp>
      <p:sp>
        <p:nvSpPr>
          <p:cNvPr id="184" name="Google Shape;184;p2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pic>
        <p:nvPicPr>
          <p:cNvPr id="185" name="Google Shape;185;p24" descr="Objectives highlighted by color linking similar objectives from grade-level to grade-level" title="Visual comparing Second and Third Grade LA objectives"/>
          <p:cNvPicPr preferRelativeResize="0"/>
          <p:nvPr/>
        </p:nvPicPr>
        <p:blipFill rotWithShape="1">
          <a:blip r:embed="rId3">
            <a:alphaModFix/>
          </a:blip>
          <a:srcRect t="1574"/>
          <a:stretch/>
        </p:blipFill>
        <p:spPr>
          <a:xfrm>
            <a:off x="1392262" y="1472550"/>
            <a:ext cx="8208663" cy="4862375"/>
          </a:xfrm>
          <a:prstGeom prst="rect">
            <a:avLst/>
          </a:prstGeom>
          <a:noFill/>
          <a:ln>
            <a:noFill/>
          </a:ln>
        </p:spPr>
      </p:pic>
      <p:pic>
        <p:nvPicPr>
          <p:cNvPr id="186" name="Google Shape;186;p24"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US"/>
              <a:t>How to Teach Exponentially</a:t>
            </a:r>
            <a:endParaRPr/>
          </a:p>
        </p:txBody>
      </p:sp>
      <p:sp>
        <p:nvSpPr>
          <p:cNvPr id="192" name="Google Shape;192;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4000" b="1"/>
              <a:t>2. Combine Learning Objectives</a:t>
            </a:r>
            <a:endParaRPr/>
          </a:p>
          <a:p>
            <a:pPr marL="457200" lvl="0" indent="-342900" algn="l" rtl="0">
              <a:lnSpc>
                <a:spcPct val="90000"/>
              </a:lnSpc>
              <a:spcBef>
                <a:spcPts val="1000"/>
              </a:spcBef>
              <a:spcAft>
                <a:spcPts val="0"/>
              </a:spcAft>
              <a:buClr>
                <a:schemeClr val="accent1"/>
              </a:buClr>
              <a:buSzPts val="1800"/>
              <a:buChar char="•"/>
            </a:pPr>
            <a:r>
              <a:rPr lang="en-US"/>
              <a:t>Identify objectives that can be taught in combination</a:t>
            </a:r>
            <a:endParaRPr/>
          </a:p>
          <a:p>
            <a:pPr marL="457200" lvl="0" indent="-342900" algn="l" rtl="0">
              <a:lnSpc>
                <a:spcPct val="90000"/>
              </a:lnSpc>
              <a:spcBef>
                <a:spcPts val="1000"/>
              </a:spcBef>
              <a:spcAft>
                <a:spcPts val="0"/>
              </a:spcAft>
              <a:buClr>
                <a:schemeClr val="accent1"/>
              </a:buClr>
              <a:buSzPts val="1800"/>
              <a:buChar char="•"/>
            </a:pPr>
            <a:r>
              <a:rPr lang="en-US"/>
              <a:t>Use the same whole group texts/discussions but focus on multiple targets/objectives</a:t>
            </a:r>
            <a:endParaRPr/>
          </a:p>
          <a:p>
            <a:pPr marL="457200" lvl="0" indent="-342900" algn="l" rtl="0">
              <a:lnSpc>
                <a:spcPct val="90000"/>
              </a:lnSpc>
              <a:spcBef>
                <a:spcPts val="1000"/>
              </a:spcBef>
              <a:spcAft>
                <a:spcPts val="0"/>
              </a:spcAft>
              <a:buClr>
                <a:schemeClr val="accent1"/>
              </a:buClr>
              <a:buSzPts val="1800"/>
              <a:buChar char="•"/>
            </a:pPr>
            <a:r>
              <a:rPr lang="en-US"/>
              <a:t>Target critical objectives (main idea / summarizing / inferences) </a:t>
            </a:r>
            <a:endParaRPr/>
          </a:p>
          <a:p>
            <a:pPr marL="457200" lvl="0" indent="-342900" algn="l" rtl="0">
              <a:lnSpc>
                <a:spcPct val="90000"/>
              </a:lnSpc>
              <a:spcBef>
                <a:spcPts val="1000"/>
              </a:spcBef>
              <a:spcAft>
                <a:spcPts val="0"/>
              </a:spcAft>
              <a:buClr>
                <a:schemeClr val="accent1"/>
              </a:buClr>
              <a:buSzPts val="1800"/>
              <a:buChar char="•"/>
            </a:pPr>
            <a:r>
              <a:rPr lang="en-US"/>
              <a:t>Help students see </a:t>
            </a:r>
            <a:r>
              <a:rPr lang="en-US" u="sng"/>
              <a:t>how objectives relate</a:t>
            </a:r>
            <a:endParaRPr/>
          </a:p>
          <a:p>
            <a:pPr marL="114300" lvl="0" indent="0" algn="l" rtl="0">
              <a:lnSpc>
                <a:spcPct val="90000"/>
              </a:lnSpc>
              <a:spcBef>
                <a:spcPts val="1000"/>
              </a:spcBef>
              <a:spcAft>
                <a:spcPts val="0"/>
              </a:spcAft>
              <a:buSzPts val="1800"/>
              <a:buNone/>
            </a:pPr>
            <a:endParaRPr/>
          </a:p>
        </p:txBody>
      </p:sp>
      <p:sp>
        <p:nvSpPr>
          <p:cNvPr id="193" name="Google Shape;193;p2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12</a:t>
            </a:fld>
            <a:endParaRPr/>
          </a:p>
        </p:txBody>
      </p:sp>
      <p:pic>
        <p:nvPicPr>
          <p:cNvPr id="194" name="Google Shape;194;p25" descr="Visual Learning Targets"/>
          <p:cNvPicPr preferRelativeResize="0"/>
          <p:nvPr/>
        </p:nvPicPr>
        <p:blipFill rotWithShape="1">
          <a:blip r:embed="rId3">
            <a:alphaModFix/>
          </a:blip>
          <a:srcRect/>
          <a:stretch/>
        </p:blipFill>
        <p:spPr>
          <a:xfrm>
            <a:off x="9800561" y="503257"/>
            <a:ext cx="1781175" cy="1638300"/>
          </a:xfrm>
          <a:prstGeom prst="rect">
            <a:avLst/>
          </a:prstGeom>
          <a:noFill/>
          <a:ln>
            <a:noFill/>
          </a:ln>
        </p:spPr>
      </p:pic>
      <p:pic>
        <p:nvPicPr>
          <p:cNvPr id="195" name="Google Shape;195;p25"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443500" y="264564"/>
            <a:ext cx="1212189" cy="178932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US"/>
              <a:t>GO</a:t>
            </a:r>
            <a:endParaRPr/>
          </a:p>
        </p:txBody>
      </p:sp>
      <p:pic>
        <p:nvPicPr>
          <p:cNvPr id="201" name="Google Shape;201;p26" descr="Visual relating objectives of topic, main idea, summary, as a triangle from narrow to larger providing more details."/>
          <p:cNvPicPr preferRelativeResize="0"/>
          <p:nvPr/>
        </p:nvPicPr>
        <p:blipFill rotWithShape="1">
          <a:blip r:embed="rId3">
            <a:alphaModFix/>
          </a:blip>
          <a:srcRect/>
          <a:stretch/>
        </p:blipFill>
        <p:spPr>
          <a:xfrm>
            <a:off x="1819541" y="157956"/>
            <a:ext cx="9477375" cy="6496050"/>
          </a:xfrm>
          <a:prstGeom prst="rect">
            <a:avLst/>
          </a:prstGeom>
          <a:noFill/>
          <a:ln>
            <a:noFill/>
          </a:ln>
        </p:spPr>
      </p:pic>
      <p:sp>
        <p:nvSpPr>
          <p:cNvPr id="202" name="Google Shape;202;p2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13</a:t>
            </a:fld>
            <a:endParaRPr/>
          </a:p>
        </p:txBody>
      </p:sp>
      <p:pic>
        <p:nvPicPr>
          <p:cNvPr id="203" name="Google Shape;203;p26"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US"/>
              <a:t>Example: Komodo Dragons (ReadWorks)</a:t>
            </a:r>
            <a:endParaRPr/>
          </a:p>
        </p:txBody>
      </p:sp>
      <p:sp>
        <p:nvSpPr>
          <p:cNvPr id="209" name="Google Shape;209;p27"/>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14</a:t>
            </a:fld>
            <a:endParaRPr/>
          </a:p>
        </p:txBody>
      </p:sp>
      <p:sp>
        <p:nvSpPr>
          <p:cNvPr id="210" name="Google Shape;210;p27"/>
          <p:cNvSpPr txBox="1"/>
          <p:nvPr/>
        </p:nvSpPr>
        <p:spPr>
          <a:xfrm>
            <a:off x="838200" y="1690688"/>
            <a:ext cx="10779493" cy="49244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You have probably heard or read at least one fairy tale with a dragon as a character. In these stories, dragons fly around breathing fire and frightening innocent people, until a brave knight comes along and kills the dragon. But there is no proof that these fairy tale dragons ever </a:t>
            </a:r>
            <a:r>
              <a:rPr lang="en-US" sz="1600" b="1" i="0" u="none" strike="noStrike" cap="none">
                <a:solidFill>
                  <a:srgbClr val="000000"/>
                </a:solidFill>
                <a:latin typeface="Arial"/>
                <a:ea typeface="Arial"/>
                <a:cs typeface="Arial"/>
                <a:sym typeface="Arial"/>
              </a:rPr>
              <a:t>existed</a:t>
            </a:r>
            <a:r>
              <a:rPr lang="en-US" sz="16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There is, however, one real dragon that does </a:t>
            </a:r>
            <a:r>
              <a:rPr lang="en-US" sz="1600" b="1" i="0" u="none" strike="noStrike" cap="none">
                <a:solidFill>
                  <a:srgbClr val="000000"/>
                </a:solidFill>
                <a:latin typeface="Arial"/>
                <a:ea typeface="Arial"/>
                <a:cs typeface="Arial"/>
                <a:sym typeface="Arial"/>
              </a:rPr>
              <a:t>exist</a:t>
            </a:r>
            <a:r>
              <a:rPr lang="en-US" sz="1600" b="0" i="0" u="none" strike="noStrike" cap="none">
                <a:solidFill>
                  <a:srgbClr val="000000"/>
                </a:solidFill>
                <a:latin typeface="Arial"/>
                <a:ea typeface="Arial"/>
                <a:cs typeface="Arial"/>
                <a:sym typeface="Arial"/>
              </a:rPr>
              <a:t>: the Komodo dragon. No, it does not breathe fire and it does not fly. It’s just a big reptile. They can be pretty mean. It’s </a:t>
            </a:r>
            <a:r>
              <a:rPr lang="en-US" sz="1600" b="1" i="0" u="none" strike="noStrike" cap="none">
                <a:solidFill>
                  <a:srgbClr val="000000"/>
                </a:solidFill>
                <a:latin typeface="Arial"/>
                <a:ea typeface="Arial"/>
                <a:cs typeface="Arial"/>
                <a:sym typeface="Arial"/>
              </a:rPr>
              <a:t>rare</a:t>
            </a:r>
            <a:r>
              <a:rPr lang="en-US" sz="1600" b="0" i="0" u="none" strike="noStrike" cap="none">
                <a:solidFill>
                  <a:srgbClr val="000000"/>
                </a:solidFill>
                <a:latin typeface="Arial"/>
                <a:ea typeface="Arial"/>
                <a:cs typeface="Arial"/>
                <a:sym typeface="Arial"/>
              </a:rPr>
              <a:t>, but they have attacked and even killed humans. So, be careful if you are ever traveling through Indonesia.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These dragons are named after the island of Komodo, which is part of Indonesia. They can be found on four or five other Indonesian islands, as well, but overall, they are pretty </a:t>
            </a:r>
            <a:r>
              <a:rPr lang="en-US" sz="1600" b="1" i="0" u="none" strike="noStrike" cap="none">
                <a:solidFill>
                  <a:srgbClr val="000000"/>
                </a:solidFill>
                <a:latin typeface="Arial"/>
                <a:ea typeface="Arial"/>
                <a:cs typeface="Arial"/>
                <a:sym typeface="Arial"/>
              </a:rPr>
              <a:t>rare</a:t>
            </a:r>
            <a:r>
              <a:rPr lang="en-US" sz="16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They prefer hot, dry places. They dig burrows two to three feet deep in the ground. Like most reptiles, they spend most of their time sleeping or simply relaxing.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A Komodo dragon can be as big, or bigger, than a crocodile. They weigh up to 150 pounds and can be over ten feet long from tail to head. The largest one on record weighed 370 pounds, or as much as about six third graders.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Like many reptiles, they can’t hear or see very well. Instead, they have a strong sense of smell. They do not use their nostrils to smell—they use their tongue! They can smell food several miles away if the wind is blowing in the right direction!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Speaking of food, Komodo dragons are carnivores, so they eat mainly meat. For the most part, they eat dead animals. But if there are no dead animals around, they hunt for food.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https://www.readworks.org/article/Interesting-Animals/2375ecde-244e-44e5-baa3-f8ba66df2120#!contentSection:020c4d62-d74e-421c-af2f-6ee7f7fcaa75/articleTab:content/</a:t>
            </a:r>
            <a:endParaRPr sz="1400" b="0" i="0" u="none" strike="noStrike" cap="none">
              <a:solidFill>
                <a:srgbClr val="000000"/>
              </a:solidFill>
              <a:latin typeface="Arial"/>
              <a:ea typeface="Arial"/>
              <a:cs typeface="Arial"/>
              <a:sym typeface="Arial"/>
            </a:endParaRPr>
          </a:p>
        </p:txBody>
      </p:sp>
      <p:pic>
        <p:nvPicPr>
          <p:cNvPr id="211" name="Google Shape;211;p27"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1252026" y="157956"/>
            <a:ext cx="6990470" cy="10409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US"/>
              <a:t>Model</a:t>
            </a:r>
            <a:endParaRPr/>
          </a:p>
        </p:txBody>
      </p:sp>
      <p:pic>
        <p:nvPicPr>
          <p:cNvPr id="217" name="Google Shape;217;p28" descr="Visual of relating objectives based on the Komodo Dragon Article, organized by topic, main idea, summary, and retelling." title="Graphic Organizer Linking LA objectives from topic to retelling"/>
          <p:cNvPicPr preferRelativeResize="0"/>
          <p:nvPr/>
        </p:nvPicPr>
        <p:blipFill rotWithShape="1">
          <a:blip r:embed="rId3">
            <a:alphaModFix/>
          </a:blip>
          <a:srcRect/>
          <a:stretch/>
        </p:blipFill>
        <p:spPr>
          <a:xfrm>
            <a:off x="1144158" y="0"/>
            <a:ext cx="9537924" cy="6858000"/>
          </a:xfrm>
          <a:prstGeom prst="rect">
            <a:avLst/>
          </a:prstGeom>
          <a:noFill/>
          <a:ln>
            <a:noFill/>
          </a:ln>
        </p:spPr>
      </p:pic>
      <p:sp>
        <p:nvSpPr>
          <p:cNvPr id="218" name="Google Shape;218;p28"/>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15</a:t>
            </a:fld>
            <a:endParaRPr/>
          </a:p>
        </p:txBody>
      </p:sp>
      <p:pic>
        <p:nvPicPr>
          <p:cNvPr id="219" name="Google Shape;219;p28"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US"/>
              <a:t>Getting Started</a:t>
            </a:r>
            <a:endParaRPr/>
          </a:p>
        </p:txBody>
      </p:sp>
      <p:sp>
        <p:nvSpPr>
          <p:cNvPr id="225" name="Google Shape;225;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accent1"/>
              </a:buClr>
              <a:buSzPts val="1800"/>
              <a:buChar char="•"/>
            </a:pPr>
            <a:r>
              <a:rPr lang="en-US" sz="4000"/>
              <a:t>To begin developing lessons that will help students grow exponentially, take a lesson that you’ve taught before and think of how to give it more power. </a:t>
            </a:r>
            <a:endParaRPr/>
          </a:p>
          <a:p>
            <a:pPr marL="457200" lvl="0" indent="-228600" algn="l" rtl="0">
              <a:lnSpc>
                <a:spcPct val="90000"/>
              </a:lnSpc>
              <a:spcBef>
                <a:spcPts val="1000"/>
              </a:spcBef>
              <a:spcAft>
                <a:spcPts val="0"/>
              </a:spcAft>
              <a:buClr>
                <a:schemeClr val="accent1"/>
              </a:buClr>
              <a:buSzPts val="1800"/>
              <a:buNone/>
            </a:pPr>
            <a:endParaRPr/>
          </a:p>
        </p:txBody>
      </p:sp>
      <p:pic>
        <p:nvPicPr>
          <p:cNvPr id="226" name="Google Shape;226;p29" title="Visual of Exponential Learning"/>
          <p:cNvPicPr preferRelativeResize="0"/>
          <p:nvPr/>
        </p:nvPicPr>
        <p:blipFill rotWithShape="1">
          <a:blip r:embed="rId3">
            <a:alphaModFix/>
          </a:blip>
          <a:srcRect/>
          <a:stretch/>
        </p:blipFill>
        <p:spPr>
          <a:xfrm>
            <a:off x="4296591" y="4266655"/>
            <a:ext cx="3218227" cy="2200269"/>
          </a:xfrm>
          <a:prstGeom prst="rect">
            <a:avLst/>
          </a:prstGeom>
          <a:noFill/>
          <a:ln>
            <a:noFill/>
          </a:ln>
        </p:spPr>
      </p:pic>
      <p:sp>
        <p:nvSpPr>
          <p:cNvPr id="227" name="Google Shape;227;p2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16</a:t>
            </a:fld>
            <a:endParaRPr/>
          </a:p>
        </p:txBody>
      </p:sp>
      <p:pic>
        <p:nvPicPr>
          <p:cNvPr id="228" name="Google Shape;228;p29"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Clr>
                <a:schemeClr val="dk1"/>
              </a:buClr>
              <a:buSzPts val="1100"/>
              <a:buFont typeface="Arial"/>
              <a:buNone/>
            </a:pPr>
            <a:endParaRPr sz="2800" baseline="30000"/>
          </a:p>
          <a:p>
            <a:pPr marL="0" lvl="0" indent="0" algn="l" rtl="0">
              <a:lnSpc>
                <a:spcPct val="90000"/>
              </a:lnSpc>
              <a:spcBef>
                <a:spcPts val="0"/>
              </a:spcBef>
              <a:spcAft>
                <a:spcPts val="0"/>
              </a:spcAft>
              <a:buClr>
                <a:schemeClr val="accent1"/>
              </a:buClr>
              <a:buSzPts val="4423"/>
              <a:buFont typeface="Trebuchet MS"/>
              <a:buNone/>
            </a:pPr>
            <a:r>
              <a:rPr lang="en-US"/>
              <a:t> </a:t>
            </a:r>
            <a:r>
              <a:rPr lang="en-US" sz="4622"/>
              <a:t> </a:t>
            </a:r>
            <a:r>
              <a:rPr lang="en-US" sz="4899"/>
              <a:t>Teaching</a:t>
            </a:r>
            <a:r>
              <a:rPr lang="en-US" sz="4788"/>
              <a:t> </a:t>
            </a:r>
            <a:r>
              <a:rPr lang="en-US" sz="4788" baseline="30000"/>
              <a:t>2</a:t>
            </a:r>
            <a:endParaRPr sz="4788" baseline="30000"/>
          </a:p>
          <a:p>
            <a:pPr marL="0" lvl="0" indent="0" algn="l" rtl="0">
              <a:lnSpc>
                <a:spcPct val="90000"/>
              </a:lnSpc>
              <a:spcBef>
                <a:spcPts val="0"/>
              </a:spcBef>
              <a:spcAft>
                <a:spcPts val="0"/>
              </a:spcAft>
              <a:buClr>
                <a:schemeClr val="accent1"/>
              </a:buClr>
              <a:buSzPts val="4398"/>
              <a:buFont typeface="Trebuchet MS"/>
              <a:buNone/>
            </a:pPr>
            <a:endParaRPr sz="2177"/>
          </a:p>
        </p:txBody>
      </p:sp>
      <p:sp>
        <p:nvSpPr>
          <p:cNvPr id="234" name="Google Shape;234;p30"/>
          <p:cNvSpPr txBox="1">
            <a:spLocks noGrp="1"/>
          </p:cNvSpPr>
          <p:nvPr>
            <p:ph type="body" idx="1"/>
          </p:nvPr>
        </p:nvSpPr>
        <p:spPr>
          <a:xfrm>
            <a:off x="267900" y="1825625"/>
            <a:ext cx="11085900" cy="4581900"/>
          </a:xfrm>
          <a:prstGeom prst="rect">
            <a:avLst/>
          </a:prstGeom>
          <a:noFill/>
          <a:ln>
            <a:noFill/>
          </a:ln>
        </p:spPr>
        <p:txBody>
          <a:bodyPr spcFirstLastPara="1" wrap="square" lIns="91425" tIns="45700" rIns="91425" bIns="45700" anchor="t" anchorCtr="0">
            <a:normAutofit/>
          </a:bodyPr>
          <a:lstStyle/>
          <a:p>
            <a:pPr marL="800100" lvl="0" indent="-571500" algn="l" rtl="0">
              <a:lnSpc>
                <a:spcPct val="90000"/>
              </a:lnSpc>
              <a:spcBef>
                <a:spcPts val="0"/>
              </a:spcBef>
              <a:spcAft>
                <a:spcPts val="0"/>
              </a:spcAft>
              <a:buSzPts val="1800"/>
              <a:buChar char="•"/>
            </a:pPr>
            <a:r>
              <a:rPr lang="en-US" sz="3600"/>
              <a:t>Think of a lesson that you’ve taught before that you felt was successful. </a:t>
            </a:r>
            <a:endParaRPr/>
          </a:p>
          <a:p>
            <a:pPr marL="800100" lvl="0" indent="-571500" algn="l" rtl="0">
              <a:lnSpc>
                <a:spcPct val="90000"/>
              </a:lnSpc>
              <a:spcBef>
                <a:spcPts val="0"/>
              </a:spcBef>
              <a:spcAft>
                <a:spcPts val="0"/>
              </a:spcAft>
              <a:buSzPts val="1800"/>
              <a:buChar char="•"/>
            </a:pPr>
            <a:r>
              <a:rPr lang="en-US" sz="3600"/>
              <a:t>Which SOL did you teach? </a:t>
            </a:r>
            <a:endParaRPr/>
          </a:p>
          <a:p>
            <a:pPr marL="800100" lvl="0" indent="-571500" algn="l" rtl="0">
              <a:lnSpc>
                <a:spcPct val="90000"/>
              </a:lnSpc>
              <a:spcBef>
                <a:spcPts val="0"/>
              </a:spcBef>
              <a:spcAft>
                <a:spcPts val="0"/>
              </a:spcAft>
              <a:buSzPts val="1800"/>
              <a:buChar char="•"/>
            </a:pPr>
            <a:r>
              <a:rPr lang="en-US" sz="3600"/>
              <a:t>What other SOLS could have been incorporated into that lesson? </a:t>
            </a:r>
            <a:endParaRPr/>
          </a:p>
          <a:p>
            <a:pPr marL="800100" lvl="0" indent="-571500" algn="l" rtl="0">
              <a:lnSpc>
                <a:spcPct val="90000"/>
              </a:lnSpc>
              <a:spcBef>
                <a:spcPts val="0"/>
              </a:spcBef>
              <a:spcAft>
                <a:spcPts val="0"/>
              </a:spcAft>
              <a:buSzPts val="1800"/>
              <a:buChar char="•"/>
            </a:pPr>
            <a:r>
              <a:rPr lang="en-US" sz="3600"/>
              <a:t>What could have made the lesson have more power?</a:t>
            </a:r>
            <a:endParaRPr baseline="30000"/>
          </a:p>
        </p:txBody>
      </p:sp>
      <p:pic>
        <p:nvPicPr>
          <p:cNvPr id="235" name="Google Shape;235;p30"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Clr>
                <a:schemeClr val="dk1"/>
              </a:buClr>
              <a:buSzPts val="1100"/>
              <a:buFont typeface="Arial"/>
              <a:buNone/>
            </a:pPr>
            <a:endParaRPr sz="2800" baseline="30000"/>
          </a:p>
          <a:p>
            <a:pPr marL="0" lvl="0" indent="0" algn="l" rtl="0">
              <a:lnSpc>
                <a:spcPct val="90000"/>
              </a:lnSpc>
              <a:spcBef>
                <a:spcPts val="0"/>
              </a:spcBef>
              <a:spcAft>
                <a:spcPts val="0"/>
              </a:spcAft>
              <a:buClr>
                <a:schemeClr val="accent1"/>
              </a:buClr>
              <a:buSzPts val="4813"/>
              <a:buFont typeface="Trebuchet MS"/>
              <a:buNone/>
            </a:pPr>
            <a:r>
              <a:rPr lang="en-US" sz="4022"/>
              <a:t>Teaching </a:t>
            </a:r>
            <a:r>
              <a:rPr lang="en-US" sz="4022" baseline="30000"/>
              <a:t>2 </a:t>
            </a:r>
            <a:r>
              <a:rPr lang="en-US" sz="4066"/>
              <a:t>Whole Group Lesson</a:t>
            </a:r>
            <a:r>
              <a:rPr lang="en-US"/>
              <a:t> Idea 1</a:t>
            </a:r>
            <a:endParaRPr sz="2177"/>
          </a:p>
        </p:txBody>
      </p:sp>
      <p:sp>
        <p:nvSpPr>
          <p:cNvPr id="241" name="Google Shape;241;p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Predict-O-Gram</a:t>
            </a:r>
            <a:endParaRPr/>
          </a:p>
          <a:p>
            <a:pPr marL="457200" lvl="0" indent="0" algn="l" rtl="0">
              <a:lnSpc>
                <a:spcPct val="90000"/>
              </a:lnSpc>
              <a:spcBef>
                <a:spcPts val="0"/>
              </a:spcBef>
              <a:spcAft>
                <a:spcPts val="0"/>
              </a:spcAft>
              <a:buSzPts val="1800"/>
              <a:buNone/>
            </a:pPr>
            <a:endParaRPr/>
          </a:p>
          <a:p>
            <a:pPr marL="457200" lvl="0" indent="0" algn="l" rtl="0">
              <a:lnSpc>
                <a:spcPct val="90000"/>
              </a:lnSpc>
              <a:spcBef>
                <a:spcPts val="0"/>
              </a:spcBef>
              <a:spcAft>
                <a:spcPts val="0"/>
              </a:spcAft>
              <a:buSzPts val="1800"/>
              <a:buNone/>
            </a:pP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baseline="30000"/>
          </a:p>
        </p:txBody>
      </p:sp>
      <p:pic>
        <p:nvPicPr>
          <p:cNvPr id="242" name="Google Shape;242;p31" descr="A Predict-O-Gram is a graphic organizer in which students make predictions based on story vocabulary before reading.  During reading vocabulary are reviewed and predictions are confirmed and/or revised." title="Visual of a Predict-O-Gram"/>
          <p:cNvPicPr preferRelativeResize="0"/>
          <p:nvPr/>
        </p:nvPicPr>
        <p:blipFill rotWithShape="1">
          <a:blip r:embed="rId3">
            <a:alphaModFix/>
          </a:blip>
          <a:srcRect/>
          <a:stretch/>
        </p:blipFill>
        <p:spPr>
          <a:xfrm>
            <a:off x="4244725" y="1690825"/>
            <a:ext cx="5491199" cy="4981700"/>
          </a:xfrm>
          <a:prstGeom prst="rect">
            <a:avLst/>
          </a:prstGeom>
          <a:noFill/>
          <a:ln>
            <a:noFill/>
          </a:ln>
        </p:spPr>
      </p:pic>
      <p:pic>
        <p:nvPicPr>
          <p:cNvPr id="243" name="Google Shape;243;p31"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2"/>
          <p:cNvSpPr txBox="1">
            <a:spLocks noGrp="1"/>
          </p:cNvSpPr>
          <p:nvPr>
            <p:ph type="title"/>
          </p:nvPr>
        </p:nvSpPr>
        <p:spPr>
          <a:xfrm>
            <a:off x="431225" y="365125"/>
            <a:ext cx="11100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Clr>
                <a:schemeClr val="dk1"/>
              </a:buClr>
              <a:buSzPts val="1222"/>
              <a:buFont typeface="Arial"/>
              <a:buNone/>
            </a:pPr>
            <a:r>
              <a:rPr lang="en-US" sz="4100"/>
              <a:t>Teaching</a:t>
            </a:r>
            <a:r>
              <a:rPr lang="en-US" sz="4100" baseline="30000"/>
              <a:t>2 </a:t>
            </a:r>
            <a:r>
              <a:rPr lang="en-US" sz="4100"/>
              <a:t>Predict-O-Gram:Related Objectives</a:t>
            </a:r>
            <a:endParaRPr sz="2400"/>
          </a:p>
        </p:txBody>
      </p:sp>
      <p:sp>
        <p:nvSpPr>
          <p:cNvPr id="249" name="Google Shape;249;p32"/>
          <p:cNvSpPr txBox="1">
            <a:spLocks noGrp="1"/>
          </p:cNvSpPr>
          <p:nvPr>
            <p:ph type="body" idx="1"/>
          </p:nvPr>
        </p:nvSpPr>
        <p:spPr>
          <a:xfrm>
            <a:off x="114300" y="1583550"/>
            <a:ext cx="11239500" cy="52746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90000"/>
              </a:lnSpc>
              <a:spcBef>
                <a:spcPts val="0"/>
              </a:spcBef>
              <a:spcAft>
                <a:spcPts val="0"/>
              </a:spcAft>
              <a:buSzPts val="2400"/>
              <a:buChar char="•"/>
            </a:pPr>
            <a:r>
              <a:rPr lang="en-US" sz="2400"/>
              <a:t>The student will apply word-analysis skills when reading.</a:t>
            </a:r>
            <a:endParaRPr sz="2400"/>
          </a:p>
          <a:p>
            <a:pPr marL="457200" lvl="0" indent="0" algn="l" rtl="0">
              <a:lnSpc>
                <a:spcPct val="90000"/>
              </a:lnSpc>
              <a:spcBef>
                <a:spcPts val="1000"/>
              </a:spcBef>
              <a:spcAft>
                <a:spcPts val="0"/>
              </a:spcAft>
              <a:buSzPts val="1800"/>
              <a:buNone/>
            </a:pPr>
            <a:r>
              <a:rPr lang="en-US" sz="2400"/>
              <a:t>b)	Decode regular multisyllabic words.</a:t>
            </a:r>
            <a:endParaRPr sz="2400"/>
          </a:p>
          <a:p>
            <a:pPr marL="457200" lvl="0" indent="-381000" algn="l" rtl="0">
              <a:lnSpc>
                <a:spcPct val="150000"/>
              </a:lnSpc>
              <a:spcBef>
                <a:spcPts val="1000"/>
              </a:spcBef>
              <a:spcAft>
                <a:spcPts val="0"/>
              </a:spcAft>
              <a:buClr>
                <a:schemeClr val="dk1"/>
              </a:buClr>
              <a:buSzPts val="2400"/>
              <a:buChar char="•"/>
            </a:pPr>
            <a:r>
              <a:rPr lang="en-US" sz="2400">
                <a:solidFill>
                  <a:schemeClr val="dk1"/>
                </a:solidFill>
              </a:rPr>
              <a:t>The student will expand vocabulary when reading.</a:t>
            </a:r>
            <a:endParaRPr sz="2400"/>
          </a:p>
          <a:p>
            <a:pPr marL="457200" lvl="0" indent="-381000" algn="l" rtl="0">
              <a:lnSpc>
                <a:spcPct val="150000"/>
              </a:lnSpc>
              <a:spcBef>
                <a:spcPts val="0"/>
              </a:spcBef>
              <a:spcAft>
                <a:spcPts val="0"/>
              </a:spcAft>
              <a:buClr>
                <a:schemeClr val="dk1"/>
              </a:buClr>
              <a:buSzPts val="2400"/>
              <a:buChar char="•"/>
            </a:pPr>
            <a:r>
              <a:rPr lang="en-US" sz="2400">
                <a:solidFill>
                  <a:schemeClr val="dk1"/>
                </a:solidFill>
              </a:rPr>
              <a:t>Make, confirm, and revise predictions.</a:t>
            </a:r>
            <a:endParaRPr sz="2400"/>
          </a:p>
          <a:p>
            <a:pPr marL="457200" lvl="0" indent="-381000" algn="l" rtl="0">
              <a:lnSpc>
                <a:spcPct val="150000"/>
              </a:lnSpc>
              <a:spcBef>
                <a:spcPts val="0"/>
              </a:spcBef>
              <a:spcAft>
                <a:spcPts val="0"/>
              </a:spcAft>
              <a:buClr>
                <a:schemeClr val="dk1"/>
              </a:buClr>
              <a:buSzPts val="2400"/>
              <a:buChar char="•"/>
            </a:pPr>
            <a:r>
              <a:rPr lang="en-US" sz="2400">
                <a:solidFill>
                  <a:schemeClr val="dk1"/>
                </a:solidFill>
              </a:rPr>
              <a:t>Compare and contrast settings, characters, and plot events. </a:t>
            </a:r>
            <a:endParaRPr sz="2400"/>
          </a:p>
          <a:p>
            <a:pPr marL="457200" lvl="0" indent="-381000" algn="l" rtl="0">
              <a:lnSpc>
                <a:spcPct val="150000"/>
              </a:lnSpc>
              <a:spcBef>
                <a:spcPts val="0"/>
              </a:spcBef>
              <a:spcAft>
                <a:spcPts val="0"/>
              </a:spcAft>
              <a:buClr>
                <a:schemeClr val="dk2"/>
              </a:buClr>
              <a:buSzPts val="2400"/>
              <a:buChar char="•"/>
            </a:pPr>
            <a:r>
              <a:rPr lang="en-US" sz="2400">
                <a:solidFill>
                  <a:schemeClr val="dk2"/>
                </a:solidFill>
              </a:rPr>
              <a:t>Describe how the choice of language, setting, and characters contributes to the development of plot.</a:t>
            </a:r>
            <a:endParaRPr sz="2400"/>
          </a:p>
          <a:p>
            <a:pPr marL="457200" lvl="0" indent="-381000" algn="l" rtl="0">
              <a:lnSpc>
                <a:spcPct val="150000"/>
              </a:lnSpc>
              <a:spcBef>
                <a:spcPts val="0"/>
              </a:spcBef>
              <a:spcAft>
                <a:spcPts val="0"/>
              </a:spcAft>
              <a:buClr>
                <a:schemeClr val="dk1"/>
              </a:buClr>
              <a:buSzPts val="2400"/>
              <a:buChar char="•"/>
            </a:pPr>
            <a:r>
              <a:rPr lang="en-US" sz="2400">
                <a:solidFill>
                  <a:schemeClr val="dk1"/>
                </a:solidFill>
              </a:rPr>
              <a:t>Summarize plot events using details from text.</a:t>
            </a:r>
            <a:endParaRPr sz="2400"/>
          </a:p>
          <a:p>
            <a:pPr marL="457200" lvl="0" indent="-381000" algn="l" rtl="0">
              <a:lnSpc>
                <a:spcPct val="150000"/>
              </a:lnSpc>
              <a:spcBef>
                <a:spcPts val="0"/>
              </a:spcBef>
              <a:spcAft>
                <a:spcPts val="0"/>
              </a:spcAft>
              <a:buClr>
                <a:schemeClr val="dk1"/>
              </a:buClr>
              <a:buSzPts val="2400"/>
              <a:buChar char="•"/>
            </a:pPr>
            <a:r>
              <a:rPr lang="en-US" sz="2400">
                <a:solidFill>
                  <a:schemeClr val="dk1"/>
                </a:solidFill>
              </a:rPr>
              <a:t>Discuss the impact of setting on plot development. </a:t>
            </a:r>
            <a:endParaRPr sz="2400"/>
          </a:p>
          <a:p>
            <a:pPr marL="457200" lvl="0" indent="-381000" algn="l" rtl="0">
              <a:lnSpc>
                <a:spcPct val="150000"/>
              </a:lnSpc>
              <a:spcBef>
                <a:spcPts val="0"/>
              </a:spcBef>
              <a:spcAft>
                <a:spcPts val="0"/>
              </a:spcAft>
              <a:buClr>
                <a:schemeClr val="dk1"/>
              </a:buClr>
              <a:buSzPts val="2400"/>
              <a:buChar char="•"/>
            </a:pPr>
            <a:r>
              <a:rPr lang="en-US" sz="2400">
                <a:solidFill>
                  <a:schemeClr val="dk1"/>
                </a:solidFill>
              </a:rPr>
              <a:t>Describe character development.</a:t>
            </a:r>
            <a:endParaRPr sz="2400"/>
          </a:p>
        </p:txBody>
      </p:sp>
      <p:pic>
        <p:nvPicPr>
          <p:cNvPr id="250" name="Google Shape;250;p32"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ctrTitle"/>
          </p:nvPr>
        </p:nvSpPr>
        <p:spPr>
          <a:xfrm>
            <a:off x="838200" y="1455225"/>
            <a:ext cx="9829800" cy="340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sz="5400"/>
              <a:t>Teaching with Urgency-Getting the MAX out of Instruction</a:t>
            </a:r>
            <a:endParaRPr sz="5400"/>
          </a:p>
          <a:p>
            <a:pPr marL="0" lvl="0" indent="0" algn="ctr" rtl="0">
              <a:lnSpc>
                <a:spcPct val="90000"/>
              </a:lnSpc>
              <a:spcBef>
                <a:spcPts val="0"/>
              </a:spcBef>
              <a:spcAft>
                <a:spcPts val="0"/>
              </a:spcAft>
              <a:buClr>
                <a:schemeClr val="accent1"/>
              </a:buClr>
              <a:buSzPts val="6000"/>
              <a:buFont typeface="Trebuchet MS"/>
              <a:buNone/>
            </a:pPr>
            <a:r>
              <a:rPr lang="en-US" sz="5400"/>
              <a:t>Exponential Teaching </a:t>
            </a:r>
            <a:endParaRPr sz="5400"/>
          </a:p>
        </p:txBody>
      </p:sp>
      <p:sp>
        <p:nvSpPr>
          <p:cNvPr id="107" name="Google Shape;107;p15"/>
          <p:cNvSpPr txBox="1">
            <a:spLocks noGrp="1"/>
          </p:cNvSpPr>
          <p:nvPr>
            <p:ph type="subTitle" idx="1"/>
          </p:nvPr>
        </p:nvSpPr>
        <p:spPr>
          <a:xfrm>
            <a:off x="1269275" y="5775325"/>
            <a:ext cx="9310500" cy="968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a:t>Annette Conley, Jennifer Haws</a:t>
            </a:r>
            <a:endParaRPr/>
          </a:p>
          <a:p>
            <a:pPr marL="0" lvl="0" indent="0" algn="ctr" rtl="0">
              <a:lnSpc>
                <a:spcPct val="90000"/>
              </a:lnSpc>
              <a:spcBef>
                <a:spcPts val="1000"/>
              </a:spcBef>
              <a:spcAft>
                <a:spcPts val="0"/>
              </a:spcAft>
              <a:buClr>
                <a:schemeClr val="accent1"/>
              </a:buClr>
              <a:buSzPts val="2400"/>
              <a:buNone/>
            </a:pPr>
            <a:r>
              <a:rPr lang="en-US"/>
              <a:t>Virginia Beach </a:t>
            </a:r>
            <a:endParaRPr/>
          </a:p>
        </p:txBody>
      </p:sp>
      <p:pic>
        <p:nvPicPr>
          <p:cNvPr id="108" name="Google Shape;108;p15" descr="VDOE Logo"/>
          <p:cNvPicPr preferRelativeResize="0"/>
          <p:nvPr/>
        </p:nvPicPr>
        <p:blipFill rotWithShape="1">
          <a:blip r:embed="rId3">
            <a:alphaModFix/>
          </a:blip>
          <a:srcRect/>
          <a:stretch/>
        </p:blipFill>
        <p:spPr>
          <a:xfrm>
            <a:off x="309896" y="217955"/>
            <a:ext cx="2531806" cy="843935"/>
          </a:xfrm>
          <a:prstGeom prst="rect">
            <a:avLst/>
          </a:prstGeom>
          <a:noFill/>
          <a:ln>
            <a:noFill/>
          </a:ln>
        </p:spPr>
      </p:pic>
      <p:sp>
        <p:nvSpPr>
          <p:cNvPr id="109" name="Google Shape;109;p1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3"/>
          <p:cNvSpPr txBox="1">
            <a:spLocks noGrp="1"/>
          </p:cNvSpPr>
          <p:nvPr>
            <p:ph type="title"/>
          </p:nvPr>
        </p:nvSpPr>
        <p:spPr>
          <a:xfrm>
            <a:off x="343525"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 </a:t>
            </a:r>
            <a:r>
              <a:rPr lang="en-US" sz="3600"/>
              <a:t>Teaching </a:t>
            </a:r>
            <a:r>
              <a:rPr lang="en-US" sz="3600" baseline="30000"/>
              <a:t>2 </a:t>
            </a:r>
            <a:r>
              <a:rPr lang="en-US" sz="3600"/>
              <a:t>Predict-O-Gram Lesson 1</a:t>
            </a:r>
            <a:endParaRPr sz="1800"/>
          </a:p>
        </p:txBody>
      </p:sp>
      <p:pic>
        <p:nvPicPr>
          <p:cNvPr id="256" name="Google Shape;256;p33" title="Image of a Predict-O-Gram for Uncle Jed's Barbershop"/>
          <p:cNvPicPr preferRelativeResize="0"/>
          <p:nvPr/>
        </p:nvPicPr>
        <p:blipFill rotWithShape="1">
          <a:blip r:embed="rId3">
            <a:alphaModFix/>
          </a:blip>
          <a:srcRect b="10434"/>
          <a:stretch/>
        </p:blipFill>
        <p:spPr>
          <a:xfrm>
            <a:off x="9480525" y="114300"/>
            <a:ext cx="2597176" cy="2482875"/>
          </a:xfrm>
          <a:prstGeom prst="rect">
            <a:avLst/>
          </a:prstGeom>
          <a:noFill/>
          <a:ln>
            <a:noFill/>
          </a:ln>
        </p:spPr>
      </p:pic>
      <p:sp>
        <p:nvSpPr>
          <p:cNvPr id="257" name="Google Shape;257;p33"/>
          <p:cNvSpPr txBox="1">
            <a:spLocks noGrp="1"/>
          </p:cNvSpPr>
          <p:nvPr>
            <p:ph type="body" idx="1"/>
          </p:nvPr>
        </p:nvSpPr>
        <p:spPr>
          <a:xfrm>
            <a:off x="200975" y="1690825"/>
            <a:ext cx="11647500" cy="480205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1018"/>
              <a:buNone/>
            </a:pPr>
            <a:r>
              <a:rPr lang="en-US" sz="2790"/>
              <a:t>Prediction Day 1 of 2 </a:t>
            </a:r>
            <a:endParaRPr sz="2790"/>
          </a:p>
          <a:p>
            <a:pPr marL="685800" lvl="1" indent="-232726" algn="l" rtl="0">
              <a:lnSpc>
                <a:spcPct val="95000"/>
              </a:lnSpc>
              <a:spcBef>
                <a:spcPts val="0"/>
              </a:spcBef>
              <a:spcAft>
                <a:spcPts val="0"/>
              </a:spcAft>
              <a:buSzPts val="1865"/>
              <a:buChar char="•"/>
            </a:pPr>
            <a:r>
              <a:rPr lang="en-US" sz="2420"/>
              <a:t>Select six to eight words from the text you will be reading</a:t>
            </a:r>
            <a:endParaRPr sz="2420"/>
          </a:p>
          <a:p>
            <a:pPr marL="685800" lvl="1" indent="-232726" algn="l" rtl="0">
              <a:lnSpc>
                <a:spcPct val="95000"/>
              </a:lnSpc>
              <a:spcBef>
                <a:spcPts val="0"/>
              </a:spcBef>
              <a:spcAft>
                <a:spcPts val="0"/>
              </a:spcAft>
              <a:buSzPts val="1865"/>
              <a:buChar char="•"/>
            </a:pPr>
            <a:r>
              <a:rPr lang="en-US" sz="2420"/>
              <a:t>Select words that connect to the characters, setting, and plot</a:t>
            </a:r>
            <a:endParaRPr sz="2420"/>
          </a:p>
          <a:p>
            <a:pPr marL="685800" lvl="1" indent="-232726" algn="l" rtl="0">
              <a:lnSpc>
                <a:spcPct val="95000"/>
              </a:lnSpc>
              <a:spcBef>
                <a:spcPts val="0"/>
              </a:spcBef>
              <a:spcAft>
                <a:spcPts val="0"/>
              </a:spcAft>
              <a:buSzPts val="1865"/>
              <a:buChar char="•"/>
            </a:pPr>
            <a:r>
              <a:rPr lang="en-US" sz="2420"/>
              <a:t>Display one word at a time, ask the students how to pronounce the word, how many syllables the word has, what kinds of syllables they find in the word, and how to chunk the word into parts </a:t>
            </a:r>
            <a:endParaRPr sz="2420"/>
          </a:p>
          <a:p>
            <a:pPr marL="685800" lvl="1" indent="-232726" algn="l" rtl="0">
              <a:lnSpc>
                <a:spcPct val="95000"/>
              </a:lnSpc>
              <a:spcBef>
                <a:spcPts val="0"/>
              </a:spcBef>
              <a:spcAft>
                <a:spcPts val="0"/>
              </a:spcAft>
              <a:buSzPts val="1865"/>
              <a:buChar char="•"/>
            </a:pPr>
            <a:r>
              <a:rPr lang="en-US" sz="2420"/>
              <a:t>Think of it as an abbreviated word study lesson with each word</a:t>
            </a:r>
            <a:endParaRPr sz="2420"/>
          </a:p>
          <a:p>
            <a:pPr marL="685800" lvl="1" indent="-232726" algn="l" rtl="0">
              <a:lnSpc>
                <a:spcPct val="95000"/>
              </a:lnSpc>
              <a:spcBef>
                <a:spcPts val="0"/>
              </a:spcBef>
              <a:spcAft>
                <a:spcPts val="0"/>
              </a:spcAft>
              <a:buSzPts val="1865"/>
              <a:buChar char="•"/>
            </a:pPr>
            <a:r>
              <a:rPr lang="en-US" sz="2420"/>
              <a:t>Discuss word meanings, if necessary</a:t>
            </a:r>
            <a:endParaRPr sz="2420"/>
          </a:p>
          <a:p>
            <a:pPr marL="685800" lvl="1" indent="-232726" algn="l" rtl="0">
              <a:lnSpc>
                <a:spcPct val="95000"/>
              </a:lnSpc>
              <a:spcBef>
                <a:spcPts val="0"/>
              </a:spcBef>
              <a:spcAft>
                <a:spcPts val="0"/>
              </a:spcAft>
              <a:buSzPts val="1865"/>
              <a:buChar char="•"/>
            </a:pPr>
            <a:r>
              <a:rPr lang="en-US" sz="2420"/>
              <a:t>Display a simple story map - character, setting, conflict, resolution</a:t>
            </a:r>
            <a:endParaRPr sz="2420"/>
          </a:p>
          <a:p>
            <a:pPr marL="685800" lvl="1" indent="-232726" algn="l" rtl="0">
              <a:lnSpc>
                <a:spcPct val="95000"/>
              </a:lnSpc>
              <a:spcBef>
                <a:spcPts val="0"/>
              </a:spcBef>
              <a:spcAft>
                <a:spcPts val="0"/>
              </a:spcAft>
              <a:buSzPts val="1865"/>
              <a:buChar char="•"/>
            </a:pPr>
            <a:r>
              <a:rPr lang="en-US" sz="2420"/>
              <a:t>After each word has been taught and displayed, discuss with the students where they think the words would fit best on the simple story map </a:t>
            </a:r>
            <a:endParaRPr sz="2420"/>
          </a:p>
          <a:p>
            <a:pPr marL="685800" lvl="1" indent="-232726" algn="l" rtl="0">
              <a:lnSpc>
                <a:spcPct val="95000"/>
              </a:lnSpc>
              <a:spcBef>
                <a:spcPts val="0"/>
              </a:spcBef>
              <a:spcAft>
                <a:spcPts val="0"/>
              </a:spcAft>
              <a:buSzPts val="1865"/>
              <a:buChar char="•"/>
            </a:pPr>
            <a:r>
              <a:rPr lang="en-US" sz="2420"/>
              <a:t>Place two or three of the words together, and then have students place the other words on their own or with a partner. </a:t>
            </a:r>
            <a:endParaRPr sz="2420"/>
          </a:p>
          <a:p>
            <a:pPr marL="228600" lvl="0" indent="0" algn="l" rtl="0">
              <a:lnSpc>
                <a:spcPct val="70000"/>
              </a:lnSpc>
              <a:spcBef>
                <a:spcPts val="1000"/>
              </a:spcBef>
              <a:spcAft>
                <a:spcPts val="0"/>
              </a:spcAft>
              <a:buSzPts val="1665"/>
              <a:buNone/>
            </a:pPr>
            <a:endParaRPr sz="2590"/>
          </a:p>
        </p:txBody>
      </p:sp>
      <p:pic>
        <p:nvPicPr>
          <p:cNvPr id="258" name="Google Shape;258;p33"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371050" y="3940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3600"/>
              <a:t>Teaching </a:t>
            </a:r>
            <a:r>
              <a:rPr lang="en-US" sz="3600" baseline="30000"/>
              <a:t>2</a:t>
            </a:r>
            <a:r>
              <a:rPr lang="en-US" sz="3900"/>
              <a:t> Predict-O-Gram Lesson 2</a:t>
            </a:r>
            <a:endParaRPr sz="1800"/>
          </a:p>
        </p:txBody>
      </p:sp>
      <p:sp>
        <p:nvSpPr>
          <p:cNvPr id="264" name="Google Shape;264;p34"/>
          <p:cNvSpPr txBox="1">
            <a:spLocks noGrp="1"/>
          </p:cNvSpPr>
          <p:nvPr>
            <p:ph type="body" idx="1"/>
          </p:nvPr>
        </p:nvSpPr>
        <p:spPr>
          <a:xfrm>
            <a:off x="634325" y="1617785"/>
            <a:ext cx="9017100" cy="4836865"/>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50000"/>
              </a:lnSpc>
              <a:spcBef>
                <a:spcPts val="0"/>
              </a:spcBef>
              <a:spcAft>
                <a:spcPts val="0"/>
              </a:spcAft>
              <a:buSzPct val="75630"/>
              <a:buNone/>
            </a:pPr>
            <a:r>
              <a:rPr lang="en-US"/>
              <a:t>Prediction Day 2 of 2 </a:t>
            </a:r>
            <a:endParaRPr/>
          </a:p>
          <a:p>
            <a:pPr marL="685800" lvl="1" indent="-213676" algn="l" rtl="0">
              <a:lnSpc>
                <a:spcPct val="150000"/>
              </a:lnSpc>
              <a:spcBef>
                <a:spcPts val="0"/>
              </a:spcBef>
              <a:spcAft>
                <a:spcPts val="0"/>
              </a:spcAft>
              <a:buSzPct val="76923"/>
              <a:buChar char="•"/>
            </a:pPr>
            <a:r>
              <a:rPr lang="en-US" sz="2600"/>
              <a:t>Ask students to use the simple story map that they created as you read to confirm their predictions </a:t>
            </a:r>
            <a:endParaRPr sz="2600"/>
          </a:p>
          <a:p>
            <a:pPr marL="685800" lvl="1" indent="-213676" algn="l" rtl="0">
              <a:lnSpc>
                <a:spcPct val="150000"/>
              </a:lnSpc>
              <a:spcBef>
                <a:spcPts val="0"/>
              </a:spcBef>
              <a:spcAft>
                <a:spcPts val="0"/>
              </a:spcAft>
              <a:buSzPct val="76923"/>
              <a:buChar char="•"/>
            </a:pPr>
            <a:r>
              <a:rPr lang="en-US" sz="2600"/>
              <a:t>Read the text with or to the students, stopping occasionally to allow students to check their story maps and to discuss the words that they placed </a:t>
            </a:r>
            <a:endParaRPr sz="2600"/>
          </a:p>
          <a:p>
            <a:pPr marL="685800" lvl="1" indent="-213676" algn="l" rtl="0">
              <a:lnSpc>
                <a:spcPct val="150000"/>
              </a:lnSpc>
              <a:spcBef>
                <a:spcPts val="0"/>
              </a:spcBef>
              <a:spcAft>
                <a:spcPts val="0"/>
              </a:spcAft>
              <a:buSzPct val="76923"/>
              <a:buChar char="•"/>
            </a:pPr>
            <a:r>
              <a:rPr lang="en-US" sz="2600"/>
              <a:t>After reading, review all of the words that were placed </a:t>
            </a:r>
            <a:endParaRPr sz="2600"/>
          </a:p>
          <a:p>
            <a:pPr marL="685800" lvl="1" indent="-213676" algn="l" rtl="0">
              <a:lnSpc>
                <a:spcPct val="150000"/>
              </a:lnSpc>
              <a:spcBef>
                <a:spcPts val="0"/>
              </a:spcBef>
              <a:spcAft>
                <a:spcPts val="0"/>
              </a:spcAft>
              <a:buSzPct val="76923"/>
              <a:buChar char="•"/>
            </a:pPr>
            <a:r>
              <a:rPr lang="en-US" sz="2600"/>
              <a:t>In grades four and five, focus an after reading discussion o</a:t>
            </a:r>
            <a:r>
              <a:rPr lang="en-US"/>
              <a:t>n </a:t>
            </a:r>
            <a:r>
              <a:rPr lang="en-US" sz="2517"/>
              <a:t>setting and character development instead of confirming predictions </a:t>
            </a:r>
            <a:endParaRPr sz="2517"/>
          </a:p>
        </p:txBody>
      </p:sp>
      <p:grpSp>
        <p:nvGrpSpPr>
          <p:cNvPr id="265" name="Google Shape;265;p34" descr="Predict-O-Gram Sample"/>
          <p:cNvGrpSpPr/>
          <p:nvPr/>
        </p:nvGrpSpPr>
        <p:grpSpPr>
          <a:xfrm>
            <a:off x="9455800" y="305575"/>
            <a:ext cx="2525449" cy="2695549"/>
            <a:chOff x="9082175" y="305575"/>
            <a:chExt cx="2525449" cy="2695549"/>
          </a:xfrm>
        </p:grpSpPr>
        <p:pic>
          <p:nvPicPr>
            <p:cNvPr id="266" name="Google Shape;266;p34" title="Visual of a Predict-O-Gram with predictions"/>
            <p:cNvPicPr preferRelativeResize="0"/>
            <p:nvPr/>
          </p:nvPicPr>
          <p:blipFill rotWithShape="1">
            <a:blip r:embed="rId3">
              <a:alphaModFix/>
            </a:blip>
            <a:srcRect/>
            <a:stretch/>
          </p:blipFill>
          <p:spPr>
            <a:xfrm>
              <a:off x="9082175" y="305575"/>
              <a:ext cx="2525449" cy="2695549"/>
            </a:xfrm>
            <a:prstGeom prst="rect">
              <a:avLst/>
            </a:prstGeom>
            <a:noFill/>
            <a:ln>
              <a:noFill/>
            </a:ln>
          </p:spPr>
        </p:pic>
        <p:sp>
          <p:nvSpPr>
            <p:cNvPr id="267" name="Google Shape;267;p34"/>
            <p:cNvSpPr/>
            <p:nvPr/>
          </p:nvSpPr>
          <p:spPr>
            <a:xfrm rot="10800000">
              <a:off x="9560100" y="1998650"/>
              <a:ext cx="1569600" cy="699300"/>
            </a:xfrm>
            <a:prstGeom prst="leftRigh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68" name="Google Shape;268;p34"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3600"/>
              <a:t>Teaching </a:t>
            </a:r>
            <a:r>
              <a:rPr lang="en-US" sz="3600" baseline="30000"/>
              <a:t>2 </a:t>
            </a:r>
            <a:r>
              <a:rPr lang="en-US" sz="3700"/>
              <a:t>Other Whole Group Lesson Ideas</a:t>
            </a:r>
            <a:endParaRPr sz="1900"/>
          </a:p>
        </p:txBody>
      </p:sp>
      <p:sp>
        <p:nvSpPr>
          <p:cNvPr id="274" name="Google Shape;274;p35"/>
          <p:cNvSpPr txBox="1">
            <a:spLocks noGrp="1"/>
          </p:cNvSpPr>
          <p:nvPr>
            <p:ph type="body" idx="1"/>
          </p:nvPr>
        </p:nvSpPr>
        <p:spPr>
          <a:xfrm>
            <a:off x="200975" y="1516525"/>
            <a:ext cx="11362500" cy="5341200"/>
          </a:xfrm>
          <a:prstGeom prst="rect">
            <a:avLst/>
          </a:prstGeom>
          <a:noFill/>
          <a:ln>
            <a:noFill/>
          </a:ln>
        </p:spPr>
        <p:txBody>
          <a:bodyPr spcFirstLastPara="1" wrap="square" lIns="91425" tIns="45700" rIns="91425" bIns="45700" anchor="t" anchorCtr="0">
            <a:normAutofit fontScale="77500" lnSpcReduction="20000"/>
          </a:bodyPr>
          <a:lstStyle/>
          <a:p>
            <a:pPr marL="228600" lvl="0" indent="0" algn="l" rtl="0">
              <a:lnSpc>
                <a:spcPct val="90000"/>
              </a:lnSpc>
              <a:spcBef>
                <a:spcPts val="0"/>
              </a:spcBef>
              <a:spcAft>
                <a:spcPts val="0"/>
              </a:spcAft>
              <a:buSzPct val="69498"/>
              <a:buNone/>
            </a:pPr>
            <a:endParaRPr/>
          </a:p>
          <a:p>
            <a:pPr marL="228600" lvl="0" indent="-188595" algn="l" rtl="0">
              <a:lnSpc>
                <a:spcPct val="150000"/>
              </a:lnSpc>
              <a:spcBef>
                <a:spcPts val="0"/>
              </a:spcBef>
              <a:spcAft>
                <a:spcPts val="0"/>
              </a:spcAft>
              <a:buClr>
                <a:schemeClr val="accent1"/>
              </a:buClr>
              <a:buSzPct val="100000"/>
              <a:buChar char="•"/>
            </a:pPr>
            <a:r>
              <a:rPr lang="en-US"/>
              <a:t>Use this lesson framework in nonfiction  </a:t>
            </a:r>
            <a:endParaRPr/>
          </a:p>
          <a:p>
            <a:pPr marL="685800" lvl="1" indent="-216263" algn="l" rtl="0">
              <a:lnSpc>
                <a:spcPct val="150000"/>
              </a:lnSpc>
              <a:spcBef>
                <a:spcPts val="0"/>
              </a:spcBef>
              <a:spcAft>
                <a:spcPts val="0"/>
              </a:spcAft>
              <a:buSzPct val="77543"/>
              <a:buChar char="•"/>
            </a:pPr>
            <a:r>
              <a:rPr lang="en-US" sz="2671"/>
              <a:t>Select six to eight words from the text you will be reading </a:t>
            </a:r>
            <a:endParaRPr sz="2671"/>
          </a:p>
          <a:p>
            <a:pPr marL="685800" lvl="1" indent="-216263" algn="l" rtl="0">
              <a:lnSpc>
                <a:spcPct val="150000"/>
              </a:lnSpc>
              <a:spcBef>
                <a:spcPts val="0"/>
              </a:spcBef>
              <a:spcAft>
                <a:spcPts val="0"/>
              </a:spcAft>
              <a:buSzPct val="77543"/>
              <a:buChar char="•"/>
            </a:pPr>
            <a:r>
              <a:rPr lang="en-US" sz="2671"/>
              <a:t>Select words from the text features </a:t>
            </a:r>
            <a:endParaRPr sz="2671"/>
          </a:p>
          <a:p>
            <a:pPr marL="685800" lvl="1" indent="-216263" algn="l" rtl="0">
              <a:lnSpc>
                <a:spcPct val="150000"/>
              </a:lnSpc>
              <a:spcBef>
                <a:spcPts val="0"/>
              </a:spcBef>
              <a:spcAft>
                <a:spcPts val="0"/>
              </a:spcAft>
              <a:buSzPct val="77543"/>
              <a:buChar char="•"/>
            </a:pPr>
            <a:r>
              <a:rPr lang="en-US" sz="2671"/>
              <a:t>Display and teach the words doing the abbreviated word study process </a:t>
            </a:r>
            <a:endParaRPr sz="2671"/>
          </a:p>
          <a:p>
            <a:pPr marL="685800" lvl="1" indent="-216263" algn="l" rtl="0">
              <a:lnSpc>
                <a:spcPct val="150000"/>
              </a:lnSpc>
              <a:spcBef>
                <a:spcPts val="0"/>
              </a:spcBef>
              <a:spcAft>
                <a:spcPts val="0"/>
              </a:spcAft>
              <a:buSzPct val="77543"/>
              <a:buChar char="•"/>
            </a:pPr>
            <a:r>
              <a:rPr lang="en-US" sz="2671"/>
              <a:t>Read the text to or with the students and stop occasionally to focus on the words that were taught </a:t>
            </a:r>
            <a:endParaRPr sz="2671"/>
          </a:p>
          <a:p>
            <a:pPr marL="685800" lvl="1" indent="-216263" algn="l" rtl="0">
              <a:lnSpc>
                <a:spcPct val="150000"/>
              </a:lnSpc>
              <a:spcBef>
                <a:spcPts val="0"/>
              </a:spcBef>
              <a:spcAft>
                <a:spcPts val="0"/>
              </a:spcAft>
              <a:buSzPct val="77543"/>
              <a:buChar char="•"/>
            </a:pPr>
            <a:r>
              <a:rPr lang="en-US" sz="2671"/>
              <a:t>Ask students to explain why those words are important to the text </a:t>
            </a:r>
            <a:endParaRPr sz="2671"/>
          </a:p>
          <a:p>
            <a:pPr marL="685800" lvl="1" indent="-216263" algn="l" rtl="0">
              <a:lnSpc>
                <a:spcPct val="150000"/>
              </a:lnSpc>
              <a:spcBef>
                <a:spcPts val="0"/>
              </a:spcBef>
              <a:spcAft>
                <a:spcPts val="0"/>
              </a:spcAft>
              <a:buSzPct val="77543"/>
              <a:buChar char="•"/>
            </a:pPr>
            <a:r>
              <a:rPr lang="en-US" sz="2671"/>
              <a:t>Use the text to teach other SOLS like cause and effect and fact and opinion</a:t>
            </a:r>
            <a:endParaRPr sz="2671">
              <a:solidFill>
                <a:schemeClr val="dk1"/>
              </a:solidFill>
            </a:endParaRPr>
          </a:p>
          <a:p>
            <a:pPr marL="228600" lvl="0" indent="-194309" algn="l" rtl="0">
              <a:lnSpc>
                <a:spcPct val="150000"/>
              </a:lnSpc>
              <a:spcBef>
                <a:spcPts val="0"/>
              </a:spcBef>
              <a:spcAft>
                <a:spcPts val="0"/>
              </a:spcAft>
              <a:buSzPct val="64285"/>
              <a:buChar char="•"/>
            </a:pPr>
            <a:r>
              <a:rPr lang="en-US"/>
              <a:t>Use this framework to teach homophones, synonyms and vocabulary from content </a:t>
            </a:r>
            <a:endParaRPr/>
          </a:p>
          <a:p>
            <a:pPr marL="228600" lvl="0" indent="-194309" algn="l" rtl="0">
              <a:lnSpc>
                <a:spcPct val="150000"/>
              </a:lnSpc>
              <a:spcBef>
                <a:spcPts val="0"/>
              </a:spcBef>
              <a:spcAft>
                <a:spcPts val="0"/>
              </a:spcAft>
              <a:buSzPct val="64285"/>
              <a:buChar char="•"/>
            </a:pPr>
            <a:r>
              <a:rPr lang="en-US"/>
              <a:t>If vocabulary is the focus, add the Frayer Model to the lesson after the word study portion</a:t>
            </a:r>
            <a:endParaRPr/>
          </a:p>
        </p:txBody>
      </p:sp>
      <p:pic>
        <p:nvPicPr>
          <p:cNvPr id="275" name="Google Shape;275;p35"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3600"/>
              <a:t>Teaching </a:t>
            </a:r>
            <a:r>
              <a:rPr lang="en-US" sz="3600" baseline="30000"/>
              <a:t>2 </a:t>
            </a:r>
            <a:r>
              <a:rPr lang="en-US"/>
              <a:t>MORE Whole Group Lessons</a:t>
            </a:r>
            <a:endParaRPr sz="2500"/>
          </a:p>
        </p:txBody>
      </p:sp>
      <p:sp>
        <p:nvSpPr>
          <p:cNvPr id="281" name="Google Shape;281;p36"/>
          <p:cNvSpPr txBox="1">
            <a:spLocks noGrp="1"/>
          </p:cNvSpPr>
          <p:nvPr>
            <p:ph type="body" idx="1"/>
          </p:nvPr>
        </p:nvSpPr>
        <p:spPr>
          <a:xfrm>
            <a:off x="200975" y="1690825"/>
            <a:ext cx="11152800" cy="2862900"/>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115000"/>
              </a:lnSpc>
              <a:spcBef>
                <a:spcPts val="0"/>
              </a:spcBef>
              <a:spcAft>
                <a:spcPts val="0"/>
              </a:spcAft>
              <a:buSzPct val="69498"/>
              <a:buChar char="•"/>
            </a:pPr>
            <a:r>
              <a:rPr lang="en-US"/>
              <a:t>Relate Reading and Writing objectives to maximize instructional learning and provide application of Reading skills</a:t>
            </a:r>
            <a:endParaRPr/>
          </a:p>
          <a:p>
            <a:pPr marL="457200" lvl="0" indent="-342900" algn="l" rtl="0">
              <a:lnSpc>
                <a:spcPct val="115000"/>
              </a:lnSpc>
              <a:spcBef>
                <a:spcPts val="0"/>
              </a:spcBef>
              <a:spcAft>
                <a:spcPts val="0"/>
              </a:spcAft>
              <a:buSzPct val="69498"/>
              <a:buChar char="•"/>
            </a:pPr>
            <a:r>
              <a:rPr lang="en-US"/>
              <a:t>Favorite Activity! Pull from a bag or cup of topics</a:t>
            </a:r>
            <a:endParaRPr/>
          </a:p>
          <a:p>
            <a:pPr marL="914400" lvl="1" indent="-342900" algn="l" rtl="0">
              <a:lnSpc>
                <a:spcPct val="115000"/>
              </a:lnSpc>
              <a:spcBef>
                <a:spcPts val="0"/>
              </a:spcBef>
              <a:spcAft>
                <a:spcPts val="0"/>
              </a:spcAft>
              <a:buSzPct val="81081"/>
              <a:buChar char="•"/>
            </a:pPr>
            <a:r>
              <a:rPr lang="en-US"/>
              <a:t>Author’s purpose </a:t>
            </a:r>
            <a:endParaRPr/>
          </a:p>
          <a:p>
            <a:pPr marL="914400" lvl="1" indent="-342900" algn="l" rtl="0">
              <a:lnSpc>
                <a:spcPct val="115000"/>
              </a:lnSpc>
              <a:spcBef>
                <a:spcPts val="0"/>
              </a:spcBef>
              <a:spcAft>
                <a:spcPts val="0"/>
              </a:spcAft>
              <a:buSzPct val="81081"/>
              <a:buChar char="•"/>
            </a:pPr>
            <a:r>
              <a:rPr lang="en-US"/>
              <a:t>Fact and opinion</a:t>
            </a:r>
            <a:endParaRPr/>
          </a:p>
          <a:p>
            <a:pPr marL="914400" lvl="1" indent="-342900" algn="l" rtl="0">
              <a:lnSpc>
                <a:spcPct val="115000"/>
              </a:lnSpc>
              <a:spcBef>
                <a:spcPts val="0"/>
              </a:spcBef>
              <a:spcAft>
                <a:spcPts val="0"/>
              </a:spcAft>
              <a:buSzPct val="81081"/>
              <a:buChar char="•"/>
            </a:pPr>
            <a:r>
              <a:rPr lang="en-US"/>
              <a:t>Main idea and details </a:t>
            </a:r>
            <a:endParaRPr/>
          </a:p>
          <a:p>
            <a:pPr marL="914400" lvl="1" indent="-342900" algn="l" rtl="0">
              <a:lnSpc>
                <a:spcPct val="115000"/>
              </a:lnSpc>
              <a:spcBef>
                <a:spcPts val="0"/>
              </a:spcBef>
              <a:spcAft>
                <a:spcPts val="0"/>
              </a:spcAft>
              <a:buSzPct val="81081"/>
              <a:buChar char="•"/>
            </a:pPr>
            <a:r>
              <a:rPr lang="en-US"/>
              <a:t>Genres </a:t>
            </a:r>
            <a:endParaRPr/>
          </a:p>
        </p:txBody>
      </p:sp>
      <p:sp>
        <p:nvSpPr>
          <p:cNvPr id="282" name="Google Shape;282;p36"/>
          <p:cNvSpPr txBox="1"/>
          <p:nvPr/>
        </p:nvSpPr>
        <p:spPr>
          <a:xfrm>
            <a:off x="2299250" y="4638175"/>
            <a:ext cx="5146800" cy="173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Trebuchet MS"/>
                <a:ea typeface="Trebuchet MS"/>
                <a:cs typeface="Trebuchet MS"/>
                <a:sym typeface="Trebuchet MS"/>
              </a:rPr>
              <a:t>Sample To</a:t>
            </a:r>
            <a:r>
              <a:rPr lang="en-US" sz="2100" b="0" i="0" u="none" strike="noStrike" cap="none">
                <a:solidFill>
                  <a:srgbClr val="000000"/>
                </a:solidFill>
                <a:latin typeface="Trebuchet MS"/>
                <a:ea typeface="Trebuchet MS"/>
                <a:cs typeface="Trebuchet MS"/>
                <a:sym typeface="Trebuchet MS"/>
              </a:rPr>
              <a:t>pic: Pets</a:t>
            </a:r>
            <a:endParaRPr sz="2100" b="0" i="0" u="none" strike="noStrike" cap="none">
              <a:solidFill>
                <a:srgbClr val="000000"/>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rgbClr val="000000"/>
              </a:buClr>
              <a:buSzPts val="2000"/>
              <a:buFont typeface="Trebuchet MS"/>
              <a:buChar char="●"/>
            </a:pPr>
            <a:r>
              <a:rPr lang="en-US" sz="2000" b="0" i="0" u="none" strike="noStrike" cap="none">
                <a:solidFill>
                  <a:srgbClr val="000000"/>
                </a:solidFill>
                <a:latin typeface="Trebuchet MS"/>
                <a:ea typeface="Trebuchet MS"/>
                <a:cs typeface="Trebuchet MS"/>
                <a:sym typeface="Trebuchet MS"/>
              </a:rPr>
              <a:t>Author’s Purpose - Inform about…</a:t>
            </a:r>
            <a:endParaRPr sz="2000" b="0" i="0" u="none" strike="noStrike" cap="none">
              <a:solidFill>
                <a:srgbClr val="000000"/>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rgbClr val="000000"/>
              </a:buClr>
              <a:buSzPts val="2000"/>
              <a:buFont typeface="Trebuchet MS"/>
              <a:buChar char="●"/>
            </a:pPr>
            <a:r>
              <a:rPr lang="en-US" sz="2000" b="0" i="0" u="none" strike="noStrike" cap="none">
                <a:solidFill>
                  <a:srgbClr val="000000"/>
                </a:solidFill>
                <a:latin typeface="Trebuchet MS"/>
                <a:ea typeface="Trebuchet MS"/>
                <a:cs typeface="Trebuchet MS"/>
                <a:sym typeface="Trebuchet MS"/>
              </a:rPr>
              <a:t>Author’s Purpose - Persuade someone to purchase a specific pet</a:t>
            </a:r>
            <a:endParaRPr sz="2000" b="0" i="0" u="none" strike="noStrike" cap="none">
              <a:solidFill>
                <a:srgbClr val="000000"/>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rgbClr val="000000"/>
              </a:buClr>
              <a:buSzPts val="2000"/>
              <a:buFont typeface="Trebuchet MS"/>
              <a:buChar char="●"/>
            </a:pPr>
            <a:r>
              <a:rPr lang="en-US" sz="2000" b="0" i="0" u="none" strike="noStrike" cap="none">
                <a:solidFill>
                  <a:srgbClr val="000000"/>
                </a:solidFill>
                <a:latin typeface="Trebuchet MS"/>
                <a:ea typeface="Trebuchet MS"/>
                <a:cs typeface="Trebuchet MS"/>
                <a:sym typeface="Trebuchet MS"/>
              </a:rPr>
              <a:t>Share a fact or opinion about cows</a:t>
            </a:r>
            <a:endParaRPr sz="2000" b="0" i="0" u="none" strike="noStrike" cap="none">
              <a:solidFill>
                <a:srgbClr val="000000"/>
              </a:solidFill>
              <a:latin typeface="Trebuchet MS"/>
              <a:ea typeface="Trebuchet MS"/>
              <a:cs typeface="Trebuchet MS"/>
              <a:sym typeface="Trebuchet MS"/>
            </a:endParaRPr>
          </a:p>
        </p:txBody>
      </p:sp>
      <p:grpSp>
        <p:nvGrpSpPr>
          <p:cNvPr id="283" name="Google Shape;283;p36" descr="Picture of a paper bag "/>
          <p:cNvGrpSpPr/>
          <p:nvPr/>
        </p:nvGrpSpPr>
        <p:grpSpPr>
          <a:xfrm>
            <a:off x="8623433" y="2560320"/>
            <a:ext cx="2538633" cy="3057965"/>
            <a:chOff x="8321625" y="3055525"/>
            <a:chExt cx="3095434" cy="3688175"/>
          </a:xfrm>
        </p:grpSpPr>
        <p:pic>
          <p:nvPicPr>
            <p:cNvPr id="284" name="Google Shape;284;p36" descr="shopping bag clip art&#10;"/>
            <p:cNvPicPr preferRelativeResize="0"/>
            <p:nvPr/>
          </p:nvPicPr>
          <p:blipFill rotWithShape="1">
            <a:blip r:embed="rId3">
              <a:alphaModFix/>
            </a:blip>
            <a:srcRect/>
            <a:stretch/>
          </p:blipFill>
          <p:spPr>
            <a:xfrm>
              <a:off x="8321625" y="3055525"/>
              <a:ext cx="3095434" cy="3688175"/>
            </a:xfrm>
            <a:prstGeom prst="rect">
              <a:avLst/>
            </a:prstGeom>
            <a:noFill/>
            <a:ln>
              <a:noFill/>
            </a:ln>
          </p:spPr>
        </p:pic>
        <p:sp>
          <p:nvSpPr>
            <p:cNvPr id="285" name="Google Shape;285;p36" descr="shopping bag clip art&#10;"/>
            <p:cNvSpPr txBox="1"/>
            <p:nvPr/>
          </p:nvSpPr>
          <p:spPr>
            <a:xfrm>
              <a:off x="9482675" y="4517650"/>
              <a:ext cx="11088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100"/>
                <a:buFont typeface="Arial"/>
                <a:buNone/>
              </a:pPr>
              <a:r>
                <a:rPr lang="en-US" sz="9100" b="0" i="0" u="none" strike="noStrike" cap="none">
                  <a:solidFill>
                    <a:srgbClr val="000000"/>
                  </a:solidFill>
                  <a:latin typeface="Arial"/>
                  <a:ea typeface="Arial"/>
                  <a:cs typeface="Arial"/>
                  <a:sym typeface="Arial"/>
                </a:rPr>
                <a:t>?</a:t>
              </a:r>
              <a:endParaRPr sz="9100" b="0" i="0" u="none" strike="noStrike" cap="none">
                <a:solidFill>
                  <a:srgbClr val="000000"/>
                </a:solidFill>
                <a:latin typeface="Arial"/>
                <a:ea typeface="Arial"/>
                <a:cs typeface="Arial"/>
                <a:sym typeface="Arial"/>
              </a:endParaRPr>
            </a:p>
          </p:txBody>
        </p:sp>
      </p:grpSp>
      <p:pic>
        <p:nvPicPr>
          <p:cNvPr id="286" name="Google Shape;286;p36"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Teaching </a:t>
            </a:r>
            <a:r>
              <a:rPr lang="en-US" baseline="30000"/>
              <a:t>2 </a:t>
            </a:r>
            <a:r>
              <a:rPr lang="en-US"/>
              <a:t>Transitions</a:t>
            </a:r>
            <a:endParaRPr sz="3300"/>
          </a:p>
        </p:txBody>
      </p:sp>
      <p:sp>
        <p:nvSpPr>
          <p:cNvPr id="292" name="Google Shape;292;p37"/>
          <p:cNvSpPr txBox="1">
            <a:spLocks noGrp="1"/>
          </p:cNvSpPr>
          <p:nvPr>
            <p:ph type="body" idx="1"/>
          </p:nvPr>
        </p:nvSpPr>
        <p:spPr>
          <a:xfrm>
            <a:off x="200975" y="1690825"/>
            <a:ext cx="11234100" cy="51669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800"/>
              <a:buNone/>
            </a:pPr>
            <a:r>
              <a:rPr lang="en-US" sz="3300"/>
              <a:t>Make the most of transition times!</a:t>
            </a:r>
            <a:endParaRPr sz="3300"/>
          </a:p>
          <a:p>
            <a:pPr marL="0" lvl="0" indent="0" algn="l" rtl="0">
              <a:lnSpc>
                <a:spcPct val="150000"/>
              </a:lnSpc>
              <a:spcBef>
                <a:spcPts val="0"/>
              </a:spcBef>
              <a:spcAft>
                <a:spcPts val="0"/>
              </a:spcAft>
              <a:buSzPts val="1800"/>
              <a:buNone/>
            </a:pPr>
            <a:r>
              <a:rPr lang="en-US" sz="3300"/>
              <a:t>Lining up Activities </a:t>
            </a:r>
            <a:endParaRPr sz="3300"/>
          </a:p>
          <a:p>
            <a:pPr marL="685800" lvl="1" indent="-294798" algn="l" rtl="0">
              <a:lnSpc>
                <a:spcPct val="115000"/>
              </a:lnSpc>
              <a:spcBef>
                <a:spcPts val="0"/>
              </a:spcBef>
              <a:spcAft>
                <a:spcPts val="0"/>
              </a:spcAft>
              <a:buClr>
                <a:schemeClr val="accent1"/>
              </a:buClr>
              <a:buSzPts val="3300"/>
              <a:buChar char="•"/>
            </a:pPr>
            <a:r>
              <a:rPr lang="en-US" sz="2900"/>
              <a:t>List a fact from nonfiction</a:t>
            </a:r>
            <a:endParaRPr sz="2900"/>
          </a:p>
          <a:p>
            <a:pPr marL="685800" lvl="1" indent="-294798" algn="l" rtl="0">
              <a:lnSpc>
                <a:spcPct val="115000"/>
              </a:lnSpc>
              <a:spcBef>
                <a:spcPts val="0"/>
              </a:spcBef>
              <a:spcAft>
                <a:spcPts val="0"/>
              </a:spcAft>
              <a:buClr>
                <a:schemeClr val="accent1"/>
              </a:buClr>
              <a:buSzPts val="3300"/>
              <a:buChar char="•"/>
            </a:pPr>
            <a:r>
              <a:rPr lang="en-US" sz="2900"/>
              <a:t>Share something about the setting of the story</a:t>
            </a:r>
            <a:endParaRPr sz="2900"/>
          </a:p>
          <a:p>
            <a:pPr marL="685800" lvl="1" indent="-294798" algn="l" rtl="0">
              <a:lnSpc>
                <a:spcPct val="115000"/>
              </a:lnSpc>
              <a:spcBef>
                <a:spcPts val="0"/>
              </a:spcBef>
              <a:spcAft>
                <a:spcPts val="0"/>
              </a:spcAft>
              <a:buClr>
                <a:schemeClr val="accent1"/>
              </a:buClr>
              <a:buSzPts val="3300"/>
              <a:buChar char="•"/>
            </a:pPr>
            <a:r>
              <a:rPr lang="en-US" sz="2900"/>
              <a:t>Share something about the characters in the story</a:t>
            </a:r>
            <a:endParaRPr sz="2900"/>
          </a:p>
          <a:p>
            <a:pPr marL="685800" lvl="1" indent="-294798" algn="l" rtl="0">
              <a:lnSpc>
                <a:spcPct val="115000"/>
              </a:lnSpc>
              <a:spcBef>
                <a:spcPts val="0"/>
              </a:spcBef>
              <a:spcAft>
                <a:spcPts val="0"/>
              </a:spcAft>
              <a:buClr>
                <a:schemeClr val="accent1"/>
              </a:buClr>
              <a:buSzPts val="3300"/>
              <a:buChar char="•"/>
            </a:pPr>
            <a:r>
              <a:rPr lang="en-US" sz="2900"/>
              <a:t>Share the conflict in the story </a:t>
            </a:r>
            <a:endParaRPr sz="2900"/>
          </a:p>
          <a:p>
            <a:pPr marL="685800" lvl="1" indent="-240823" algn="l" rtl="0">
              <a:lnSpc>
                <a:spcPct val="115000"/>
              </a:lnSpc>
              <a:spcBef>
                <a:spcPts val="0"/>
              </a:spcBef>
              <a:spcAft>
                <a:spcPts val="0"/>
              </a:spcAft>
              <a:buSzPts val="2300"/>
              <a:buChar char="•"/>
            </a:pPr>
            <a:r>
              <a:rPr lang="en-US" sz="2900"/>
              <a:t>Share a synonym for bad</a:t>
            </a:r>
            <a:endParaRPr sz="2900"/>
          </a:p>
          <a:p>
            <a:pPr marL="685800" lvl="1" indent="-240823" algn="l" rtl="0">
              <a:lnSpc>
                <a:spcPct val="115000"/>
              </a:lnSpc>
              <a:spcBef>
                <a:spcPts val="0"/>
              </a:spcBef>
              <a:spcAft>
                <a:spcPts val="0"/>
              </a:spcAft>
              <a:buSzPts val="2300"/>
              <a:buChar char="•"/>
            </a:pPr>
            <a:r>
              <a:rPr lang="en-US" sz="2900"/>
              <a:t>Share an antonym for tall</a:t>
            </a:r>
            <a:endParaRPr sz="2900"/>
          </a:p>
          <a:p>
            <a:pPr marL="685800" lvl="0" indent="0" algn="l" rtl="0">
              <a:lnSpc>
                <a:spcPct val="90000"/>
              </a:lnSpc>
              <a:spcBef>
                <a:spcPts val="0"/>
              </a:spcBef>
              <a:spcAft>
                <a:spcPts val="0"/>
              </a:spcAft>
              <a:buSzPts val="1800"/>
              <a:buNone/>
            </a:pPr>
            <a:endParaRPr/>
          </a:p>
          <a:p>
            <a:pPr marL="228600" lvl="0" indent="0" algn="l" rtl="0">
              <a:lnSpc>
                <a:spcPct val="90000"/>
              </a:lnSpc>
              <a:spcBef>
                <a:spcPts val="0"/>
              </a:spcBef>
              <a:spcAft>
                <a:spcPts val="0"/>
              </a:spcAft>
              <a:buSzPts val="1800"/>
              <a:buNone/>
            </a:pPr>
            <a:endParaRPr/>
          </a:p>
          <a:p>
            <a:pPr marL="228600" lvl="0" indent="0" algn="l" rtl="0">
              <a:lnSpc>
                <a:spcPct val="90000"/>
              </a:lnSpc>
              <a:spcBef>
                <a:spcPts val="0"/>
              </a:spcBef>
              <a:spcAft>
                <a:spcPts val="0"/>
              </a:spcAft>
              <a:buSzPts val="1800"/>
              <a:buNone/>
            </a:pPr>
            <a:endParaRPr/>
          </a:p>
          <a:p>
            <a:pPr marL="228600" lvl="0" indent="0" algn="l" rtl="0">
              <a:lnSpc>
                <a:spcPct val="90000"/>
              </a:lnSpc>
              <a:spcBef>
                <a:spcPts val="1000"/>
              </a:spcBef>
              <a:spcAft>
                <a:spcPts val="0"/>
              </a:spcAft>
              <a:buSzPts val="1800"/>
              <a:buNone/>
            </a:pPr>
            <a:endParaRPr/>
          </a:p>
        </p:txBody>
      </p:sp>
      <p:pic>
        <p:nvPicPr>
          <p:cNvPr id="293" name="Google Shape;293;p37" title="picture of a student - decoration"/>
          <p:cNvPicPr preferRelativeResize="0"/>
          <p:nvPr/>
        </p:nvPicPr>
        <p:blipFill rotWithShape="1">
          <a:blip r:embed="rId3">
            <a:alphaModFix/>
          </a:blip>
          <a:srcRect/>
          <a:stretch/>
        </p:blipFill>
        <p:spPr>
          <a:xfrm>
            <a:off x="8681300" y="459825"/>
            <a:ext cx="2501798" cy="3335726"/>
          </a:xfrm>
          <a:prstGeom prst="rect">
            <a:avLst/>
          </a:prstGeom>
          <a:noFill/>
          <a:ln>
            <a:noFill/>
          </a:ln>
        </p:spPr>
      </p:pic>
      <p:pic>
        <p:nvPicPr>
          <p:cNvPr id="294" name="Google Shape;294;p37"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Teaching </a:t>
            </a:r>
            <a:r>
              <a:rPr lang="en-US" baseline="30000"/>
              <a:t>2</a:t>
            </a:r>
            <a:r>
              <a:rPr lang="en-US" sz="3600" baseline="30000"/>
              <a:t> </a:t>
            </a:r>
            <a:r>
              <a:rPr lang="en-US"/>
              <a:t>LA Small Groups</a:t>
            </a:r>
            <a:endParaRPr/>
          </a:p>
        </p:txBody>
      </p:sp>
      <p:sp>
        <p:nvSpPr>
          <p:cNvPr id="300" name="Google Shape;300;p38"/>
          <p:cNvSpPr txBox="1">
            <a:spLocks noGrp="1"/>
          </p:cNvSpPr>
          <p:nvPr>
            <p:ph type="body" idx="1"/>
          </p:nvPr>
        </p:nvSpPr>
        <p:spPr>
          <a:xfrm>
            <a:off x="285500" y="1825625"/>
            <a:ext cx="11068200" cy="4791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3500"/>
              <a:t>Remember to establish engagement right away!</a:t>
            </a:r>
            <a:endParaRPr sz="3500"/>
          </a:p>
          <a:p>
            <a:pPr marL="457200" lvl="0" indent="-450850" algn="l" rtl="0">
              <a:lnSpc>
                <a:spcPct val="90000"/>
              </a:lnSpc>
              <a:spcBef>
                <a:spcPts val="1000"/>
              </a:spcBef>
              <a:spcAft>
                <a:spcPts val="0"/>
              </a:spcAft>
              <a:buSzPts val="3500"/>
              <a:buChar char="•"/>
            </a:pPr>
            <a:r>
              <a:rPr lang="en-US" sz="3500"/>
              <a:t>Oral games</a:t>
            </a:r>
            <a:endParaRPr sz="3500"/>
          </a:p>
          <a:p>
            <a:pPr marL="914400" lvl="1" indent="-450850" algn="l" rtl="0">
              <a:lnSpc>
                <a:spcPct val="90000"/>
              </a:lnSpc>
              <a:spcBef>
                <a:spcPts val="0"/>
              </a:spcBef>
              <a:spcAft>
                <a:spcPts val="0"/>
              </a:spcAft>
              <a:buSzPts val="3500"/>
              <a:buChar char="•"/>
            </a:pPr>
            <a:r>
              <a:rPr lang="en-US" sz="3500"/>
              <a:t>sound chain</a:t>
            </a:r>
            <a:endParaRPr sz="3500"/>
          </a:p>
          <a:p>
            <a:pPr marL="914400" lvl="1" indent="-450850" algn="l" rtl="0">
              <a:lnSpc>
                <a:spcPct val="90000"/>
              </a:lnSpc>
              <a:spcBef>
                <a:spcPts val="0"/>
              </a:spcBef>
              <a:spcAft>
                <a:spcPts val="0"/>
              </a:spcAft>
              <a:buSzPts val="3500"/>
              <a:buChar char="•"/>
            </a:pPr>
            <a:r>
              <a:rPr lang="en-US" sz="3500"/>
              <a:t>last first</a:t>
            </a:r>
            <a:endParaRPr sz="3500"/>
          </a:p>
          <a:p>
            <a:pPr marL="914400" lvl="1" indent="-450850" algn="l" rtl="0">
              <a:lnSpc>
                <a:spcPct val="90000"/>
              </a:lnSpc>
              <a:spcBef>
                <a:spcPts val="0"/>
              </a:spcBef>
              <a:spcAft>
                <a:spcPts val="0"/>
              </a:spcAft>
              <a:buSzPts val="3500"/>
              <a:buChar char="•"/>
            </a:pPr>
            <a:r>
              <a:rPr lang="en-US" sz="3500"/>
              <a:t>make one change</a:t>
            </a:r>
            <a:endParaRPr sz="3500"/>
          </a:p>
          <a:p>
            <a:pPr marL="457200" lvl="0" indent="-450850" algn="l" rtl="0">
              <a:lnSpc>
                <a:spcPct val="90000"/>
              </a:lnSpc>
              <a:spcBef>
                <a:spcPts val="1000"/>
              </a:spcBef>
              <a:spcAft>
                <a:spcPts val="0"/>
              </a:spcAft>
              <a:buSzPts val="3500"/>
              <a:buChar char="•"/>
            </a:pPr>
            <a:r>
              <a:rPr lang="en-US" sz="3500"/>
              <a:t>Word parts on post-its </a:t>
            </a:r>
            <a:endParaRPr sz="3500"/>
          </a:p>
          <a:p>
            <a:pPr marL="457200" lvl="0" indent="-450850" algn="l" rtl="0">
              <a:lnSpc>
                <a:spcPct val="90000"/>
              </a:lnSpc>
              <a:spcBef>
                <a:spcPts val="0"/>
              </a:spcBef>
              <a:spcAft>
                <a:spcPts val="0"/>
              </a:spcAft>
              <a:buSzPts val="3500"/>
              <a:buChar char="•"/>
            </a:pPr>
            <a:r>
              <a:rPr lang="en-US" sz="3500"/>
              <a:t>Riddle of the day </a:t>
            </a:r>
            <a:endParaRPr sz="3500"/>
          </a:p>
          <a:p>
            <a:pPr marL="457200" lvl="0" indent="-450850" algn="l" rtl="0">
              <a:lnSpc>
                <a:spcPct val="90000"/>
              </a:lnSpc>
              <a:spcBef>
                <a:spcPts val="0"/>
              </a:spcBef>
              <a:spcAft>
                <a:spcPts val="0"/>
              </a:spcAft>
              <a:buSzPts val="3500"/>
              <a:buChar char="•"/>
            </a:pPr>
            <a:r>
              <a:rPr lang="en-US" sz="3500"/>
              <a:t>Puzzle of the day </a:t>
            </a:r>
            <a:endParaRPr sz="3500"/>
          </a:p>
        </p:txBody>
      </p:sp>
      <p:pic>
        <p:nvPicPr>
          <p:cNvPr id="301" name="Google Shape;301;p38" title="Picture of a small group for Reading"/>
          <p:cNvPicPr preferRelativeResize="0"/>
          <p:nvPr/>
        </p:nvPicPr>
        <p:blipFill rotWithShape="1">
          <a:blip r:embed="rId3">
            <a:alphaModFix/>
          </a:blip>
          <a:srcRect/>
          <a:stretch/>
        </p:blipFill>
        <p:spPr>
          <a:xfrm>
            <a:off x="6096000" y="2536074"/>
            <a:ext cx="4502502" cy="3376877"/>
          </a:xfrm>
          <a:prstGeom prst="rect">
            <a:avLst/>
          </a:prstGeom>
          <a:noFill/>
          <a:ln>
            <a:noFill/>
          </a:ln>
        </p:spPr>
      </p:pic>
      <p:pic>
        <p:nvPicPr>
          <p:cNvPr id="302" name="Google Shape;302;p38"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Teaching </a:t>
            </a:r>
            <a:r>
              <a:rPr lang="en-US" baseline="30000"/>
              <a:t>2 </a:t>
            </a:r>
            <a:r>
              <a:rPr lang="en-US"/>
              <a:t>Small Group Structure</a:t>
            </a:r>
            <a:endParaRPr/>
          </a:p>
        </p:txBody>
      </p:sp>
      <p:sp>
        <p:nvSpPr>
          <p:cNvPr id="308" name="Google Shape;308;p39"/>
          <p:cNvSpPr txBox="1">
            <a:spLocks noGrp="1"/>
          </p:cNvSpPr>
          <p:nvPr>
            <p:ph type="body" idx="1"/>
          </p:nvPr>
        </p:nvSpPr>
        <p:spPr>
          <a:xfrm>
            <a:off x="114300" y="1690700"/>
            <a:ext cx="11239500" cy="50529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000"/>
              </a:spcBef>
              <a:spcAft>
                <a:spcPts val="0"/>
              </a:spcAft>
              <a:buSzPts val="1800"/>
              <a:buNone/>
            </a:pPr>
            <a:r>
              <a:rPr lang="en-US" sz="2900"/>
              <a:t>Structure – keep it the same, and they know what to expect! </a:t>
            </a:r>
            <a:endParaRPr sz="2900"/>
          </a:p>
          <a:p>
            <a:pPr marL="0" lvl="0" indent="0" algn="l" rtl="0">
              <a:lnSpc>
                <a:spcPct val="150000"/>
              </a:lnSpc>
              <a:spcBef>
                <a:spcPts val="500"/>
              </a:spcBef>
              <a:spcAft>
                <a:spcPts val="0"/>
              </a:spcAft>
              <a:buSzPts val="1800"/>
              <a:buNone/>
            </a:pPr>
            <a:r>
              <a:rPr lang="en-US" sz="2900" b="1"/>
              <a:t>Every day -</a:t>
            </a:r>
            <a:endParaRPr sz="2900" b="1"/>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Phonemic Awareness - Orally</a:t>
            </a:r>
            <a:endParaRPr sz="2900">
              <a:solidFill>
                <a:schemeClr val="dk1"/>
              </a:solidFill>
            </a:endParaRPr>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Phonics - Written</a:t>
            </a:r>
            <a:endParaRPr sz="2900">
              <a:solidFill>
                <a:schemeClr val="dk1"/>
              </a:solidFill>
            </a:endParaRPr>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Text </a:t>
            </a:r>
            <a:endParaRPr sz="2900">
              <a:solidFill>
                <a:schemeClr val="dk1"/>
              </a:solidFill>
            </a:endParaRPr>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Writing </a:t>
            </a:r>
            <a:endParaRPr sz="2900">
              <a:solidFill>
                <a:schemeClr val="dk1"/>
              </a:solidFill>
            </a:endParaRPr>
          </a:p>
        </p:txBody>
      </p:sp>
      <p:pic>
        <p:nvPicPr>
          <p:cNvPr id="309" name="Google Shape;309;p39" title="Picture of a small group for Reading"/>
          <p:cNvPicPr preferRelativeResize="0"/>
          <p:nvPr/>
        </p:nvPicPr>
        <p:blipFill rotWithShape="1">
          <a:blip r:embed="rId3">
            <a:alphaModFix/>
          </a:blip>
          <a:srcRect t="11859" b="13001"/>
          <a:stretch/>
        </p:blipFill>
        <p:spPr>
          <a:xfrm>
            <a:off x="6770782" y="2493857"/>
            <a:ext cx="3414227" cy="3419081"/>
          </a:xfrm>
          <a:prstGeom prst="rect">
            <a:avLst/>
          </a:prstGeom>
          <a:noFill/>
          <a:ln>
            <a:noFill/>
          </a:ln>
        </p:spPr>
      </p:pic>
      <p:pic>
        <p:nvPicPr>
          <p:cNvPr id="310" name="Google Shape;310;p39"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0"/>
          <p:cNvSpPr txBox="1">
            <a:spLocks noGrp="1"/>
          </p:cNvSpPr>
          <p:nvPr>
            <p:ph type="body" idx="1"/>
          </p:nvPr>
        </p:nvSpPr>
        <p:spPr>
          <a:xfrm>
            <a:off x="527500" y="1690700"/>
            <a:ext cx="10826400" cy="5052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500"/>
              </a:spcBef>
              <a:spcAft>
                <a:spcPts val="0"/>
              </a:spcAft>
              <a:buSzPts val="1800"/>
              <a:buNone/>
            </a:pPr>
            <a:r>
              <a:rPr lang="en-US" sz="3200" b="1"/>
              <a:t>Day 1 </a:t>
            </a:r>
            <a:endParaRPr sz="3200" b="1"/>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Phonemic Awareness - Orally - Push or tap sounds</a:t>
            </a:r>
            <a:endParaRPr sz="2900">
              <a:solidFill>
                <a:schemeClr val="dk1"/>
              </a:solidFill>
            </a:endParaRPr>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Phonics - Written - Orthographic Mapping - draw lines and write the words that were tapped, Introduce pattern </a:t>
            </a:r>
            <a:endParaRPr sz="2900">
              <a:solidFill>
                <a:schemeClr val="dk1"/>
              </a:solidFill>
            </a:endParaRPr>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Text - one or two sentence decodable </a:t>
            </a:r>
            <a:endParaRPr sz="2900">
              <a:solidFill>
                <a:schemeClr val="dk1"/>
              </a:solidFill>
            </a:endParaRPr>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Writing - dictated words </a:t>
            </a:r>
            <a:endParaRPr sz="2900">
              <a:solidFill>
                <a:schemeClr val="dk1"/>
              </a:solidFill>
            </a:endParaRPr>
          </a:p>
        </p:txBody>
      </p:sp>
      <p:sp>
        <p:nvSpPr>
          <p:cNvPr id="316" name="Google Shape;316;p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Teaching </a:t>
            </a:r>
            <a:r>
              <a:rPr lang="en-US" baseline="30000"/>
              <a:t>2 </a:t>
            </a:r>
            <a:r>
              <a:rPr lang="en-US"/>
              <a:t>Small Group Lessons  </a:t>
            </a:r>
            <a:r>
              <a:rPr lang="en-US" sz="2400"/>
              <a:t>1 of 4</a:t>
            </a:r>
            <a:endParaRPr sz="2400"/>
          </a:p>
        </p:txBody>
      </p:sp>
      <p:pic>
        <p:nvPicPr>
          <p:cNvPr id="317" name="Google Shape;317;p40"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Teaching </a:t>
            </a:r>
            <a:r>
              <a:rPr lang="en-US" baseline="30000"/>
              <a:t>2 </a:t>
            </a:r>
            <a:r>
              <a:rPr lang="en-US"/>
              <a:t>Small Group Lessons </a:t>
            </a:r>
            <a:r>
              <a:rPr lang="en-US" sz="2400"/>
              <a:t>2 of 4 </a:t>
            </a:r>
            <a:endParaRPr sz="2400"/>
          </a:p>
        </p:txBody>
      </p:sp>
      <p:sp>
        <p:nvSpPr>
          <p:cNvPr id="323" name="Google Shape;323;p41"/>
          <p:cNvSpPr txBox="1">
            <a:spLocks noGrp="1"/>
          </p:cNvSpPr>
          <p:nvPr>
            <p:ph type="body" idx="1"/>
          </p:nvPr>
        </p:nvSpPr>
        <p:spPr>
          <a:xfrm>
            <a:off x="382850" y="1690700"/>
            <a:ext cx="10971000" cy="50529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000"/>
              </a:spcBef>
              <a:spcAft>
                <a:spcPts val="0"/>
              </a:spcAft>
              <a:buSzPts val="1800"/>
              <a:buNone/>
            </a:pPr>
            <a:r>
              <a:rPr lang="en-US" sz="3200" b="1"/>
              <a:t>Day 2</a:t>
            </a:r>
            <a:endParaRPr sz="3200" b="1"/>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Phonemic Awareness - Orally - Push or tap sounds</a:t>
            </a:r>
            <a:endParaRPr sz="2900">
              <a:solidFill>
                <a:schemeClr val="dk1"/>
              </a:solidFill>
            </a:endParaRPr>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Phonics - Written - Written sound chain </a:t>
            </a:r>
            <a:endParaRPr sz="2900">
              <a:solidFill>
                <a:schemeClr val="dk1"/>
              </a:solidFill>
            </a:endParaRPr>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Text - paragraph of decodable, highlight words  </a:t>
            </a:r>
            <a:endParaRPr sz="2900">
              <a:solidFill>
                <a:schemeClr val="dk1"/>
              </a:solidFill>
            </a:endParaRPr>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Writing - dictated sentence</a:t>
            </a:r>
            <a:endParaRPr sz="2900" b="1"/>
          </a:p>
        </p:txBody>
      </p:sp>
      <p:pic>
        <p:nvPicPr>
          <p:cNvPr id="324" name="Google Shape;324;p41"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Teaching </a:t>
            </a:r>
            <a:r>
              <a:rPr lang="en-US" baseline="30000"/>
              <a:t>2 </a:t>
            </a:r>
            <a:r>
              <a:rPr lang="en-US"/>
              <a:t>Small Group Lessons </a:t>
            </a:r>
            <a:r>
              <a:rPr lang="en-US" sz="2400"/>
              <a:t>3 of 4  </a:t>
            </a:r>
            <a:endParaRPr sz="2400"/>
          </a:p>
        </p:txBody>
      </p:sp>
      <p:sp>
        <p:nvSpPr>
          <p:cNvPr id="330" name="Google Shape;330;p42"/>
          <p:cNvSpPr txBox="1">
            <a:spLocks noGrp="1"/>
          </p:cNvSpPr>
          <p:nvPr>
            <p:ph type="body" idx="1"/>
          </p:nvPr>
        </p:nvSpPr>
        <p:spPr>
          <a:xfrm>
            <a:off x="611875" y="1690700"/>
            <a:ext cx="10741800" cy="50529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000"/>
              </a:spcBef>
              <a:spcAft>
                <a:spcPts val="0"/>
              </a:spcAft>
              <a:buSzPts val="1800"/>
              <a:buNone/>
            </a:pPr>
            <a:r>
              <a:rPr lang="en-US" sz="3200" b="1"/>
              <a:t>Day 3</a:t>
            </a:r>
            <a:endParaRPr sz="3200" b="1"/>
          </a:p>
          <a:p>
            <a:pPr marL="1371600" lvl="2" indent="-412750" algn="l" rtl="0">
              <a:lnSpc>
                <a:spcPct val="150000"/>
              </a:lnSpc>
              <a:spcBef>
                <a:spcPts val="500"/>
              </a:spcBef>
              <a:spcAft>
                <a:spcPts val="0"/>
              </a:spcAft>
              <a:buClr>
                <a:schemeClr val="dk1"/>
              </a:buClr>
              <a:buSzPts val="2900"/>
              <a:buChar char="•"/>
            </a:pPr>
            <a:r>
              <a:rPr lang="en-US" sz="2900">
                <a:solidFill>
                  <a:schemeClr val="dk1"/>
                </a:solidFill>
                <a:latin typeface="Trebuchet MS"/>
                <a:ea typeface="Trebuchet MS"/>
                <a:cs typeface="Trebuchet MS"/>
                <a:sym typeface="Trebuchet MS"/>
              </a:rPr>
              <a:t>Phonemic Awareness - Orally - Push or tap sounds</a:t>
            </a:r>
            <a:endParaRPr sz="2900">
              <a:solidFill>
                <a:schemeClr val="dk1"/>
              </a:solidFill>
            </a:endParaRPr>
          </a:p>
          <a:p>
            <a:pPr marL="1371600" lvl="2" indent="-412750" algn="l" rtl="0">
              <a:lnSpc>
                <a:spcPct val="150000"/>
              </a:lnSpc>
              <a:spcBef>
                <a:spcPts val="500"/>
              </a:spcBef>
              <a:spcAft>
                <a:spcPts val="0"/>
              </a:spcAft>
              <a:buClr>
                <a:schemeClr val="dk1"/>
              </a:buClr>
              <a:buSzPts val="2900"/>
              <a:buChar char="•"/>
            </a:pPr>
            <a:r>
              <a:rPr lang="en-US" sz="2900">
                <a:solidFill>
                  <a:schemeClr val="dk1"/>
                </a:solidFill>
                <a:latin typeface="Trebuchet MS"/>
                <a:ea typeface="Trebuchet MS"/>
                <a:cs typeface="Trebuchet MS"/>
                <a:sym typeface="Trebuchet MS"/>
              </a:rPr>
              <a:t>Phonics - Written - guess the word </a:t>
            </a:r>
            <a:endParaRPr sz="2900">
              <a:solidFill>
                <a:schemeClr val="dk1"/>
              </a:solidFill>
            </a:endParaRPr>
          </a:p>
          <a:p>
            <a:pPr marL="1371600" lvl="2" indent="-412750" algn="l" rtl="0">
              <a:lnSpc>
                <a:spcPct val="150000"/>
              </a:lnSpc>
              <a:spcBef>
                <a:spcPts val="500"/>
              </a:spcBef>
              <a:spcAft>
                <a:spcPts val="0"/>
              </a:spcAft>
              <a:buClr>
                <a:schemeClr val="dk1"/>
              </a:buClr>
              <a:buSzPts val="2900"/>
              <a:buChar char="•"/>
            </a:pPr>
            <a:r>
              <a:rPr lang="en-US" sz="2900">
                <a:solidFill>
                  <a:schemeClr val="dk1"/>
                </a:solidFill>
                <a:latin typeface="Trebuchet MS"/>
                <a:ea typeface="Trebuchet MS"/>
                <a:cs typeface="Trebuchet MS"/>
                <a:sym typeface="Trebuchet MS"/>
              </a:rPr>
              <a:t>Text - grade level text  </a:t>
            </a:r>
            <a:endParaRPr sz="2900">
              <a:solidFill>
                <a:schemeClr val="dk1"/>
              </a:solidFill>
            </a:endParaRPr>
          </a:p>
          <a:p>
            <a:pPr marL="1371600" lvl="2" indent="-412750" algn="l" rtl="0">
              <a:lnSpc>
                <a:spcPct val="150000"/>
              </a:lnSpc>
              <a:spcBef>
                <a:spcPts val="500"/>
              </a:spcBef>
              <a:spcAft>
                <a:spcPts val="0"/>
              </a:spcAft>
              <a:buClr>
                <a:schemeClr val="dk1"/>
              </a:buClr>
              <a:buSzPts val="2900"/>
              <a:buChar char="•"/>
            </a:pPr>
            <a:r>
              <a:rPr lang="en-US" sz="2900">
                <a:solidFill>
                  <a:schemeClr val="dk1"/>
                </a:solidFill>
                <a:latin typeface="Trebuchet MS"/>
                <a:ea typeface="Trebuchet MS"/>
                <a:cs typeface="Trebuchet MS"/>
                <a:sym typeface="Trebuchet MS"/>
              </a:rPr>
              <a:t>Writing - write about text - fiction - write about characters, non-fiction - write facts </a:t>
            </a:r>
            <a:endParaRPr sz="2900">
              <a:solidFill>
                <a:schemeClr val="dk1"/>
              </a:solidFill>
            </a:endParaRPr>
          </a:p>
        </p:txBody>
      </p:sp>
      <p:pic>
        <p:nvPicPr>
          <p:cNvPr id="331" name="Google Shape;331;p42"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Overview</a:t>
            </a:r>
            <a:endParaRPr/>
          </a:p>
        </p:txBody>
      </p:sp>
      <p:sp>
        <p:nvSpPr>
          <p:cNvPr id="115" name="Google Shape;115;p16"/>
          <p:cNvSpPr txBox="1">
            <a:spLocks noGrp="1"/>
          </p:cNvSpPr>
          <p:nvPr>
            <p:ph type="body" idx="1"/>
          </p:nvPr>
        </p:nvSpPr>
        <p:spPr>
          <a:xfrm>
            <a:off x="228450" y="1576800"/>
            <a:ext cx="11125500" cy="50967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accent1"/>
              </a:buClr>
              <a:buSzPts val="3027"/>
              <a:buChar char="•"/>
            </a:pPr>
            <a:r>
              <a:rPr lang="en-US"/>
              <a:t>This presentation will provide activities and lessons to meet the English SOLs for grades 3 – 5.</a:t>
            </a:r>
            <a:endParaRPr/>
          </a:p>
          <a:p>
            <a:pPr marL="228600" lvl="0" indent="-228600" algn="l" rtl="0">
              <a:lnSpc>
                <a:spcPct val="150000"/>
              </a:lnSpc>
              <a:spcBef>
                <a:spcPts val="1000"/>
              </a:spcBef>
              <a:spcAft>
                <a:spcPts val="0"/>
              </a:spcAft>
              <a:buClr>
                <a:schemeClr val="accent1"/>
              </a:buClr>
              <a:buSzPts val="3027"/>
              <a:buChar char="•"/>
            </a:pPr>
            <a:r>
              <a:rPr lang="en-US"/>
              <a:t>The activities and lessons will cover many SOLs to help MAXIMIZE instruction. </a:t>
            </a:r>
            <a:endParaRPr/>
          </a:p>
          <a:p>
            <a:pPr marL="228600" lvl="0" indent="-228600" algn="l" rtl="0">
              <a:lnSpc>
                <a:spcPct val="150000"/>
              </a:lnSpc>
              <a:spcBef>
                <a:spcPts val="1000"/>
              </a:spcBef>
              <a:spcAft>
                <a:spcPts val="0"/>
              </a:spcAft>
              <a:buClr>
                <a:schemeClr val="accent1"/>
              </a:buClr>
              <a:buSzPts val="3027"/>
              <a:buChar char="•"/>
            </a:pPr>
            <a:r>
              <a:rPr lang="en-US"/>
              <a:t>Our goals:</a:t>
            </a:r>
            <a:endParaRPr/>
          </a:p>
          <a:p>
            <a:pPr marL="685800" lvl="1" indent="-240955" algn="l" rtl="0">
              <a:lnSpc>
                <a:spcPct val="150000"/>
              </a:lnSpc>
              <a:spcBef>
                <a:spcPts val="500"/>
              </a:spcBef>
              <a:spcAft>
                <a:spcPts val="0"/>
              </a:spcAft>
              <a:buClr>
                <a:schemeClr val="dk1"/>
              </a:buClr>
              <a:buSzPts val="2595"/>
              <a:buChar char="•"/>
            </a:pPr>
            <a:r>
              <a:rPr lang="en-US"/>
              <a:t>To provide engaging lessons that participants can easily use for exponential instruction</a:t>
            </a:r>
            <a:endParaRPr/>
          </a:p>
          <a:p>
            <a:pPr marL="685800" lvl="1" indent="-240955" algn="l" rtl="0">
              <a:lnSpc>
                <a:spcPct val="150000"/>
              </a:lnSpc>
              <a:spcBef>
                <a:spcPts val="500"/>
              </a:spcBef>
              <a:spcAft>
                <a:spcPts val="0"/>
              </a:spcAft>
              <a:buClr>
                <a:schemeClr val="dk1"/>
              </a:buClr>
              <a:buSzPts val="2595"/>
              <a:buChar char="•"/>
            </a:pPr>
            <a:r>
              <a:rPr lang="en-US"/>
              <a:t>To provide effective strategies for teaching the English SOLS </a:t>
            </a:r>
            <a:endParaRPr/>
          </a:p>
        </p:txBody>
      </p:sp>
      <p:pic>
        <p:nvPicPr>
          <p:cNvPr id="116" name="Google Shape;116;p16"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Teaching </a:t>
            </a:r>
            <a:r>
              <a:rPr lang="en-US" baseline="30000"/>
              <a:t>2</a:t>
            </a:r>
            <a:r>
              <a:rPr lang="en-US" sz="3600" baseline="30000"/>
              <a:t> </a:t>
            </a:r>
            <a:r>
              <a:rPr lang="en-US"/>
              <a:t>Small Group Lessons </a:t>
            </a:r>
            <a:r>
              <a:rPr lang="en-US" sz="2400"/>
              <a:t>4 of 4</a:t>
            </a:r>
            <a:endParaRPr sz="2400"/>
          </a:p>
        </p:txBody>
      </p:sp>
      <p:sp>
        <p:nvSpPr>
          <p:cNvPr id="337" name="Google Shape;337;p43"/>
          <p:cNvSpPr txBox="1">
            <a:spLocks noGrp="1"/>
          </p:cNvSpPr>
          <p:nvPr>
            <p:ph type="body" idx="1"/>
          </p:nvPr>
        </p:nvSpPr>
        <p:spPr>
          <a:xfrm>
            <a:off x="114300" y="1690700"/>
            <a:ext cx="11239500" cy="50529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000"/>
              </a:spcBef>
              <a:spcAft>
                <a:spcPts val="0"/>
              </a:spcAft>
              <a:buSzPts val="1800"/>
              <a:buNone/>
            </a:pPr>
            <a:r>
              <a:rPr lang="en-US" sz="3200"/>
              <a:t>Day 4</a:t>
            </a:r>
            <a:endParaRPr sz="3200" b="1"/>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Phonemic Awareness - Orally - Push or tap sounds</a:t>
            </a:r>
            <a:endParaRPr sz="2900">
              <a:solidFill>
                <a:schemeClr val="dk1"/>
              </a:solidFill>
            </a:endParaRPr>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Phonics - Written - build a man </a:t>
            </a:r>
            <a:endParaRPr sz="2900">
              <a:solidFill>
                <a:schemeClr val="dk1"/>
              </a:solidFill>
            </a:endParaRPr>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Text - grade level text - ask questions </a:t>
            </a:r>
            <a:endParaRPr sz="2900">
              <a:solidFill>
                <a:schemeClr val="dk1"/>
              </a:solidFill>
            </a:endParaRPr>
          </a:p>
          <a:p>
            <a:pPr marL="1143000" lvl="2" indent="-298450" algn="l" rtl="0">
              <a:lnSpc>
                <a:spcPct val="150000"/>
              </a:lnSpc>
              <a:spcBef>
                <a:spcPts val="500"/>
              </a:spcBef>
              <a:spcAft>
                <a:spcPts val="0"/>
              </a:spcAft>
              <a:buClr>
                <a:schemeClr val="dk1"/>
              </a:buClr>
              <a:buSzPts val="2900"/>
              <a:buChar char="•"/>
            </a:pPr>
            <a:r>
              <a:rPr lang="en-US" sz="2900">
                <a:solidFill>
                  <a:schemeClr val="dk1"/>
                </a:solidFill>
              </a:rPr>
              <a:t>Writing - </a:t>
            </a:r>
            <a:r>
              <a:rPr lang="en-US" sz="2900">
                <a:solidFill>
                  <a:schemeClr val="dk1"/>
                </a:solidFill>
                <a:highlight>
                  <a:srgbClr val="FFFF00"/>
                </a:highlight>
              </a:rPr>
              <a:t>silly sentences </a:t>
            </a:r>
            <a:endParaRPr sz="2900">
              <a:solidFill>
                <a:schemeClr val="dk1"/>
              </a:solidFill>
              <a:highlight>
                <a:srgbClr val="FFFF00"/>
              </a:highlight>
            </a:endParaRPr>
          </a:p>
        </p:txBody>
      </p:sp>
      <p:pic>
        <p:nvPicPr>
          <p:cNvPr id="338" name="Google Shape;338;p43"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399550" y="365125"/>
            <a:ext cx="10954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Exponential Learning = Teaching</a:t>
            </a:r>
            <a:r>
              <a:rPr lang="en-US" baseline="30000"/>
              <a:t>2</a:t>
            </a:r>
            <a:endParaRPr baseline="30000"/>
          </a:p>
        </p:txBody>
      </p:sp>
      <p:sp>
        <p:nvSpPr>
          <p:cNvPr id="345" name="Google Shape;345;p44"/>
          <p:cNvSpPr txBox="1">
            <a:spLocks noGrp="1"/>
          </p:cNvSpPr>
          <p:nvPr>
            <p:ph type="body" idx="1"/>
          </p:nvPr>
        </p:nvSpPr>
        <p:spPr>
          <a:xfrm>
            <a:off x="399550" y="1690825"/>
            <a:ext cx="4937100" cy="45021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1000"/>
              </a:spcBef>
              <a:spcAft>
                <a:spcPts val="0"/>
              </a:spcAft>
              <a:buSzPts val="1800"/>
              <a:buChar char="•"/>
            </a:pPr>
            <a:r>
              <a:rPr lang="en-US"/>
              <a:t>Student ownership</a:t>
            </a:r>
            <a:endParaRPr/>
          </a:p>
          <a:p>
            <a:pPr marL="457200" lvl="0" indent="-342900" algn="l" rtl="0">
              <a:lnSpc>
                <a:spcPct val="115000"/>
              </a:lnSpc>
              <a:spcBef>
                <a:spcPts val="0"/>
              </a:spcBef>
              <a:spcAft>
                <a:spcPts val="0"/>
              </a:spcAft>
              <a:buSzPts val="1800"/>
              <a:buChar char="•"/>
            </a:pPr>
            <a:r>
              <a:rPr lang="en-US"/>
              <a:t>Student goal setting</a:t>
            </a:r>
            <a:endParaRPr/>
          </a:p>
          <a:p>
            <a:pPr marL="457200" lvl="0" indent="-342900" algn="l" rtl="0">
              <a:lnSpc>
                <a:spcPct val="115000"/>
              </a:lnSpc>
              <a:spcBef>
                <a:spcPts val="0"/>
              </a:spcBef>
              <a:spcAft>
                <a:spcPts val="0"/>
              </a:spcAft>
              <a:buSzPts val="1800"/>
              <a:buChar char="•"/>
            </a:pPr>
            <a:r>
              <a:rPr lang="en-US"/>
              <a:t>Combine standards </a:t>
            </a:r>
            <a:endParaRPr/>
          </a:p>
          <a:p>
            <a:pPr marL="457200" lvl="0" indent="-342900" algn="l" rtl="0">
              <a:lnSpc>
                <a:spcPct val="115000"/>
              </a:lnSpc>
              <a:spcBef>
                <a:spcPts val="0"/>
              </a:spcBef>
              <a:spcAft>
                <a:spcPts val="0"/>
              </a:spcAft>
              <a:buSzPts val="1800"/>
              <a:buChar char="•"/>
            </a:pPr>
            <a:r>
              <a:rPr lang="en-US"/>
              <a:t>Combine word study with comprehension</a:t>
            </a:r>
            <a:endParaRPr/>
          </a:p>
          <a:p>
            <a:pPr marL="457200" lvl="0" indent="-342900" algn="l" rtl="0">
              <a:lnSpc>
                <a:spcPct val="115000"/>
              </a:lnSpc>
              <a:spcBef>
                <a:spcPts val="0"/>
              </a:spcBef>
              <a:spcAft>
                <a:spcPts val="0"/>
              </a:spcAft>
              <a:buSzPts val="1800"/>
              <a:buChar char="•"/>
            </a:pPr>
            <a:r>
              <a:rPr lang="en-US"/>
              <a:t>Maximize every minute </a:t>
            </a:r>
            <a:endParaRPr/>
          </a:p>
          <a:p>
            <a:pPr marL="457200" lvl="0" indent="-342900" algn="l" rtl="0">
              <a:lnSpc>
                <a:spcPct val="115000"/>
              </a:lnSpc>
              <a:spcBef>
                <a:spcPts val="0"/>
              </a:spcBef>
              <a:spcAft>
                <a:spcPts val="0"/>
              </a:spcAft>
              <a:buSzPts val="1800"/>
              <a:buChar char="•"/>
            </a:pPr>
            <a:r>
              <a:rPr lang="en-US"/>
              <a:t>Look for opportunities every day </a:t>
            </a:r>
            <a:endParaRPr/>
          </a:p>
        </p:txBody>
      </p:sp>
      <p:sp>
        <p:nvSpPr>
          <p:cNvPr id="346" name="Google Shape;346;p4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pic>
        <p:nvPicPr>
          <p:cNvPr id="347" name="Google Shape;347;p44" descr="Visual showing gaps of learning filled in with new instructional blocks" title="Visual of Teaching2 (Exponential Teaching)"/>
          <p:cNvPicPr preferRelativeResize="0"/>
          <p:nvPr/>
        </p:nvPicPr>
        <p:blipFill rotWithShape="1">
          <a:blip r:embed="rId3">
            <a:alphaModFix/>
          </a:blip>
          <a:srcRect l="-2253" r="5541"/>
          <a:stretch/>
        </p:blipFill>
        <p:spPr>
          <a:xfrm>
            <a:off x="5396900" y="1967725"/>
            <a:ext cx="6496424" cy="3515726"/>
          </a:xfrm>
          <a:prstGeom prst="rect">
            <a:avLst/>
          </a:prstGeom>
          <a:noFill/>
          <a:ln>
            <a:noFill/>
          </a:ln>
        </p:spPr>
      </p:pic>
      <p:pic>
        <p:nvPicPr>
          <p:cNvPr id="348" name="Google Shape;348;p44"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5"/>
          <p:cNvSpPr txBox="1">
            <a:spLocks noGrp="1"/>
          </p:cNvSpPr>
          <p:nvPr>
            <p:ph type="title"/>
          </p:nvPr>
        </p:nvSpPr>
        <p:spPr>
          <a:xfrm>
            <a:off x="451075" y="296125"/>
            <a:ext cx="5919900" cy="3743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It’s all worth it! Your students will grow exponentially!</a:t>
            </a:r>
            <a:endParaRPr/>
          </a:p>
        </p:txBody>
      </p:sp>
      <p:pic>
        <p:nvPicPr>
          <p:cNvPr id="354" name="Google Shape;354;p45" title="Photo of online teaching"/>
          <p:cNvPicPr preferRelativeResize="0"/>
          <p:nvPr/>
        </p:nvPicPr>
        <p:blipFill rotWithShape="1">
          <a:blip r:embed="rId3">
            <a:alphaModFix/>
          </a:blip>
          <a:srcRect/>
          <a:stretch/>
        </p:blipFill>
        <p:spPr>
          <a:xfrm>
            <a:off x="6695400" y="431750"/>
            <a:ext cx="5196774" cy="3897573"/>
          </a:xfrm>
          <a:prstGeom prst="rect">
            <a:avLst/>
          </a:prstGeom>
          <a:noFill/>
          <a:ln>
            <a:noFill/>
          </a:ln>
        </p:spPr>
      </p:pic>
      <p:sp>
        <p:nvSpPr>
          <p:cNvPr id="355" name="Google Shape;355;p45"/>
          <p:cNvSpPr txBox="1">
            <a:spLocks noGrp="1"/>
          </p:cNvSpPr>
          <p:nvPr>
            <p:ph type="body" idx="1"/>
          </p:nvPr>
        </p:nvSpPr>
        <p:spPr>
          <a:xfrm>
            <a:off x="838200" y="4568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Annette Conley </a:t>
            </a:r>
            <a:r>
              <a:rPr lang="en-US" u="sng">
                <a:solidFill>
                  <a:schemeClr val="hlink"/>
                </a:solidFill>
                <a:hlinkClick r:id="rId4"/>
              </a:rPr>
              <a:t>amconley@vbschools.com</a:t>
            </a:r>
            <a:r>
              <a:rPr lang="en-US"/>
              <a:t> </a:t>
            </a:r>
            <a:endParaRPr/>
          </a:p>
          <a:p>
            <a:pPr marL="0" lvl="0" indent="0" algn="l" rtl="0">
              <a:lnSpc>
                <a:spcPct val="90000"/>
              </a:lnSpc>
              <a:spcBef>
                <a:spcPts val="0"/>
              </a:spcBef>
              <a:spcAft>
                <a:spcPts val="0"/>
              </a:spcAft>
              <a:buClr>
                <a:srgbClr val="888888"/>
              </a:buClr>
              <a:buSzPts val="2400"/>
              <a:buNone/>
            </a:pPr>
            <a:r>
              <a:rPr lang="en-US"/>
              <a:t>Jennifer Haw </a:t>
            </a:r>
            <a:r>
              <a:rPr lang="en-US" u="sng">
                <a:solidFill>
                  <a:schemeClr val="hlink"/>
                </a:solidFill>
                <a:hlinkClick r:id="rId5"/>
              </a:rPr>
              <a:t>jennifer.haws@vbschools.com</a:t>
            </a:r>
            <a:r>
              <a:rPr lang="en-US"/>
              <a:t> </a:t>
            </a:r>
            <a:endParaRPr/>
          </a:p>
        </p:txBody>
      </p:sp>
      <p:sp>
        <p:nvSpPr>
          <p:cNvPr id="356" name="Google Shape;356;p4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32</a:t>
            </a:fld>
            <a:endParaRPr/>
          </a:p>
        </p:txBody>
      </p:sp>
      <p:pic>
        <p:nvPicPr>
          <p:cNvPr id="357" name="Google Shape;357;p45" descr="VDOE Logo"/>
          <p:cNvPicPr preferRelativeResize="0"/>
          <p:nvPr/>
        </p:nvPicPr>
        <p:blipFill rotWithShape="1">
          <a:blip r:embed="rId6">
            <a:alphaModFix/>
          </a:blip>
          <a:srcRect/>
          <a:stretch/>
        </p:blipFill>
        <p:spPr>
          <a:xfrm>
            <a:off x="9535056" y="5912951"/>
            <a:ext cx="2531806" cy="84393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Resources </a:t>
            </a:r>
            <a:endParaRPr/>
          </a:p>
        </p:txBody>
      </p:sp>
      <p:pic>
        <p:nvPicPr>
          <p:cNvPr id="363" name="Google Shape;363;p46" descr="Virginia Department of Education"/>
          <p:cNvPicPr preferRelativeResize="0"/>
          <p:nvPr/>
        </p:nvPicPr>
        <p:blipFill rotWithShape="1">
          <a:blip r:embed="rId3">
            <a:alphaModFix/>
          </a:blip>
          <a:srcRect/>
          <a:stretch/>
        </p:blipFill>
        <p:spPr>
          <a:xfrm rot="-5400000">
            <a:off x="-3027420" y="3223349"/>
            <a:ext cx="6664605" cy="381164"/>
          </a:xfrm>
          <a:prstGeom prst="rect">
            <a:avLst/>
          </a:prstGeom>
          <a:noFill/>
          <a:ln>
            <a:noFill/>
          </a:ln>
        </p:spPr>
      </p:pic>
      <p:sp>
        <p:nvSpPr>
          <p:cNvPr id="364" name="Google Shape;364;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US" sz="2050">
                <a:solidFill>
                  <a:schemeClr val="hlink"/>
                </a:solidFill>
                <a:highlight>
                  <a:schemeClr val="lt1"/>
                </a:highlight>
                <a:uFill>
                  <a:noFill/>
                </a:uFill>
                <a:latin typeface="Roboto"/>
                <a:ea typeface="Roboto"/>
                <a:cs typeface="Roboto"/>
                <a:sym typeface="Roboto"/>
                <a:hlinkClick r:id="rId4"/>
              </a:rPr>
              <a:t>https://www.doe.virginia.gov/teaching/performance_evaluation/teacher/training_phase1/materials/part_4_student_achievement.ppt</a:t>
            </a:r>
            <a:endParaRPr sz="21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2100">
                <a:solidFill>
                  <a:schemeClr val="dk1"/>
                </a:solidFill>
                <a:latin typeface="Arial"/>
                <a:ea typeface="Arial"/>
                <a:cs typeface="Arial"/>
                <a:sym typeface="Arial"/>
              </a:rPr>
              <a:t>Waite, C. (2020, June 11). </a:t>
            </a:r>
            <a:r>
              <a:rPr lang="en-US" sz="2100" i="1">
                <a:solidFill>
                  <a:schemeClr val="dk1"/>
                </a:solidFill>
                <a:latin typeface="Arial"/>
                <a:ea typeface="Arial"/>
                <a:cs typeface="Arial"/>
                <a:sym typeface="Arial"/>
              </a:rPr>
              <a:t>How Student Agency Can Ease the Pain of Remote Learning and Teaching - EdSurge News</a:t>
            </a:r>
            <a:r>
              <a:rPr lang="en-US" sz="2100">
                <a:solidFill>
                  <a:schemeClr val="dk1"/>
                </a:solidFill>
                <a:latin typeface="Arial"/>
                <a:ea typeface="Arial"/>
                <a:cs typeface="Arial"/>
                <a:sym typeface="Arial"/>
              </a:rPr>
              <a:t>. EdSurge. https://www.edsurge.com/news/2020-06-11-how-student-agency-can-ease-the-pain-of-remote-learning-and-teaching. </a:t>
            </a:r>
            <a:endParaRPr sz="21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2100">
                <a:solidFill>
                  <a:schemeClr val="dk1"/>
                </a:solidFill>
                <a:latin typeface="Arial"/>
                <a:ea typeface="Arial"/>
                <a:cs typeface="Arial"/>
                <a:sym typeface="Arial"/>
              </a:rPr>
              <a:t>“Students Voice Opinions on Remote Learning” https://www.youtube.com/watch?v=8VZUpVZGpeE&amp;t=3s</a:t>
            </a:r>
            <a:endParaRPr sz="21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228600" lvl="0" indent="0" algn="l" rtl="0">
              <a:lnSpc>
                <a:spcPct val="90000"/>
              </a:lnSpc>
              <a:spcBef>
                <a:spcPts val="1200"/>
              </a:spcBef>
              <a:spcAft>
                <a:spcPts val="0"/>
              </a:spcAft>
              <a:buSzPts val="1800"/>
              <a:buNone/>
            </a:pPr>
            <a:endParaRPr/>
          </a:p>
        </p:txBody>
      </p:sp>
      <p:sp>
        <p:nvSpPr>
          <p:cNvPr id="365" name="Google Shape;365;p4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33</a:t>
            </a:fld>
            <a:endParaRPr/>
          </a:p>
        </p:txBody>
      </p:sp>
      <p:pic>
        <p:nvPicPr>
          <p:cNvPr id="366" name="Google Shape;366;p46" descr="VDOE Logo"/>
          <p:cNvPicPr preferRelativeResize="0"/>
          <p:nvPr/>
        </p:nvPicPr>
        <p:blipFill rotWithShape="1">
          <a:blip r:embed="rId5">
            <a:alphaModFix/>
          </a:blip>
          <a:srcRect/>
          <a:stretch/>
        </p:blipFill>
        <p:spPr>
          <a:xfrm>
            <a:off x="9535056" y="5912951"/>
            <a:ext cx="2531806" cy="8439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b="1"/>
              <a:t>Disclaimer</a:t>
            </a:r>
            <a:endParaRPr/>
          </a:p>
        </p:txBody>
      </p:sp>
      <p:sp>
        <p:nvSpPr>
          <p:cNvPr id="372" name="Google Shape;372;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accent1"/>
              </a:buClr>
              <a:buSzPts val="4000"/>
              <a:buChar char="•"/>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pic>
        <p:nvPicPr>
          <p:cNvPr id="373" name="Google Shape;373;p47"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Exponential Teaching</a:t>
            </a:r>
            <a:endParaRPr/>
          </a:p>
        </p:txBody>
      </p:sp>
      <p:sp>
        <p:nvSpPr>
          <p:cNvPr id="122" name="Google Shape;122;p17"/>
          <p:cNvSpPr txBox="1">
            <a:spLocks noGrp="1"/>
          </p:cNvSpPr>
          <p:nvPr>
            <p:ph type="body" idx="1"/>
          </p:nvPr>
        </p:nvSpPr>
        <p:spPr>
          <a:xfrm>
            <a:off x="838200" y="1825625"/>
            <a:ext cx="7017600" cy="43515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SzPct val="69498"/>
              <a:buNone/>
            </a:pPr>
            <a:r>
              <a:rPr lang="en-US" b="1"/>
              <a:t>Our WHY??</a:t>
            </a:r>
            <a:endParaRPr b="1"/>
          </a:p>
          <a:p>
            <a:pPr marL="228600" lvl="0" indent="-154314" algn="l" rtl="0">
              <a:lnSpc>
                <a:spcPct val="150000"/>
              </a:lnSpc>
              <a:spcBef>
                <a:spcPts val="0"/>
              </a:spcBef>
              <a:spcAft>
                <a:spcPts val="0"/>
              </a:spcAft>
              <a:buSzPct val="65725"/>
              <a:buChar char="•"/>
            </a:pPr>
            <a:r>
              <a:rPr lang="en-US" sz="2917"/>
              <a:t>We watched students struggling this year</a:t>
            </a:r>
            <a:endParaRPr sz="2917"/>
          </a:p>
          <a:p>
            <a:pPr marL="228600" lvl="0" indent="-154314" algn="l" rtl="0">
              <a:lnSpc>
                <a:spcPct val="150000"/>
              </a:lnSpc>
              <a:spcBef>
                <a:spcPts val="0"/>
              </a:spcBef>
              <a:spcAft>
                <a:spcPts val="0"/>
              </a:spcAft>
              <a:buSzPct val="65725"/>
              <a:buChar char="•"/>
            </a:pPr>
            <a:r>
              <a:rPr lang="en-US" sz="2917"/>
              <a:t>Balancing the needs of student SEL and learning</a:t>
            </a:r>
            <a:endParaRPr sz="2917"/>
          </a:p>
          <a:p>
            <a:pPr marL="228600" lvl="0" indent="-154314" algn="l" rtl="0">
              <a:lnSpc>
                <a:spcPct val="150000"/>
              </a:lnSpc>
              <a:spcBef>
                <a:spcPts val="0"/>
              </a:spcBef>
              <a:spcAft>
                <a:spcPts val="0"/>
              </a:spcAft>
              <a:buSzPct val="65725"/>
              <a:buChar char="•"/>
            </a:pPr>
            <a:r>
              <a:rPr lang="en-US" sz="2917"/>
              <a:t>Missed instructional minutes</a:t>
            </a:r>
            <a:endParaRPr sz="2917"/>
          </a:p>
          <a:p>
            <a:pPr marL="228600" lvl="0" indent="-154314" algn="l" rtl="0">
              <a:lnSpc>
                <a:spcPct val="150000"/>
              </a:lnSpc>
              <a:spcBef>
                <a:spcPts val="0"/>
              </a:spcBef>
              <a:spcAft>
                <a:spcPts val="0"/>
              </a:spcAft>
              <a:buSzPct val="65725"/>
              <a:buChar char="•"/>
            </a:pPr>
            <a:r>
              <a:rPr lang="en-US" sz="2917"/>
              <a:t>Students did learn! Need to capitalize on these successes/strategies.</a:t>
            </a:r>
            <a:endParaRPr sz="2917"/>
          </a:p>
          <a:p>
            <a:pPr marL="228600" lvl="0" indent="-50800" algn="l" rtl="0">
              <a:lnSpc>
                <a:spcPct val="90000"/>
              </a:lnSpc>
              <a:spcBef>
                <a:spcPts val="1000"/>
              </a:spcBef>
              <a:spcAft>
                <a:spcPts val="0"/>
              </a:spcAft>
              <a:buClr>
                <a:schemeClr val="accent1"/>
              </a:buClr>
              <a:buSzPct val="100000"/>
              <a:buNone/>
            </a:pPr>
            <a:endParaRPr/>
          </a:p>
          <a:p>
            <a:pPr marL="228600" lvl="0" indent="-50800" algn="l" rtl="0">
              <a:lnSpc>
                <a:spcPct val="90000"/>
              </a:lnSpc>
              <a:spcBef>
                <a:spcPts val="1000"/>
              </a:spcBef>
              <a:spcAft>
                <a:spcPts val="0"/>
              </a:spcAft>
              <a:buClr>
                <a:schemeClr val="accent1"/>
              </a:buClr>
              <a:buSzPct val="100000"/>
              <a:buNone/>
            </a:pPr>
            <a:endParaRPr/>
          </a:p>
        </p:txBody>
      </p:sp>
      <p:pic>
        <p:nvPicPr>
          <p:cNvPr id="123" name="Google Shape;123;p17" title="Picture of a class on Zoom"/>
          <p:cNvPicPr preferRelativeResize="0"/>
          <p:nvPr/>
        </p:nvPicPr>
        <p:blipFill rotWithShape="1">
          <a:blip r:embed="rId3">
            <a:alphaModFix/>
          </a:blip>
          <a:srcRect/>
          <a:stretch/>
        </p:blipFill>
        <p:spPr>
          <a:xfrm>
            <a:off x="7104250" y="620500"/>
            <a:ext cx="4906952" cy="3680198"/>
          </a:xfrm>
          <a:prstGeom prst="rect">
            <a:avLst/>
          </a:prstGeom>
          <a:noFill/>
          <a:ln>
            <a:noFill/>
          </a:ln>
        </p:spPr>
      </p:pic>
      <p:pic>
        <p:nvPicPr>
          <p:cNvPr id="124" name="Google Shape;124;p17"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199950" y="365125"/>
            <a:ext cx="11391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Exponential Learning - How to Get the MAX</a:t>
            </a:r>
            <a:endParaRPr/>
          </a:p>
        </p:txBody>
      </p:sp>
      <p:sp>
        <p:nvSpPr>
          <p:cNvPr id="131" name="Google Shape;131;p1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132" name="Google Shape;132;p18"/>
          <p:cNvSpPr txBox="1"/>
          <p:nvPr/>
        </p:nvSpPr>
        <p:spPr>
          <a:xfrm>
            <a:off x="607800" y="1690825"/>
            <a:ext cx="10976400" cy="42630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2870"/>
              <a:buFont typeface="Arial"/>
              <a:buNone/>
            </a:pPr>
            <a:r>
              <a:rPr lang="en-US" sz="2870" b="0" i="0" u="none" strike="noStrike" cap="none">
                <a:solidFill>
                  <a:srgbClr val="595959"/>
                </a:solidFill>
                <a:latin typeface="Arial"/>
                <a:ea typeface="Arial"/>
                <a:cs typeface="Arial"/>
                <a:sym typeface="Arial"/>
              </a:rPr>
              <a:t>Gaps grow exponentially! Learning must grow exponentially!</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pic>
        <p:nvPicPr>
          <p:cNvPr id="133" name="Google Shape;133;p18" descr="Visual of gaps from missed instruction filled in my learning opportunities" title="Visual of Exponential Learning"/>
          <p:cNvPicPr preferRelativeResize="0"/>
          <p:nvPr/>
        </p:nvPicPr>
        <p:blipFill rotWithShape="1">
          <a:blip r:embed="rId3">
            <a:alphaModFix/>
          </a:blip>
          <a:srcRect/>
          <a:stretch/>
        </p:blipFill>
        <p:spPr>
          <a:xfrm>
            <a:off x="2428200" y="2727525"/>
            <a:ext cx="6716178" cy="3972499"/>
          </a:xfrm>
          <a:prstGeom prst="rect">
            <a:avLst/>
          </a:prstGeom>
          <a:noFill/>
          <a:ln>
            <a:noFill/>
          </a:ln>
        </p:spPr>
      </p:pic>
      <p:pic>
        <p:nvPicPr>
          <p:cNvPr id="134" name="Google Shape;134;p18"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Exponential Teaching </a:t>
            </a:r>
            <a:endParaRPr/>
          </a:p>
        </p:txBody>
      </p:sp>
      <p:sp>
        <p:nvSpPr>
          <p:cNvPr id="140" name="Google Shape;140;p19"/>
          <p:cNvSpPr txBox="1">
            <a:spLocks noGrp="1"/>
          </p:cNvSpPr>
          <p:nvPr>
            <p:ph type="body" idx="1"/>
          </p:nvPr>
        </p:nvSpPr>
        <p:spPr>
          <a:xfrm>
            <a:off x="528710" y="1690825"/>
            <a:ext cx="2636521"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US"/>
              <a:t>The STUDENTS’ </a:t>
            </a:r>
            <a:endParaRPr/>
          </a:p>
          <a:p>
            <a:pPr marL="0" lvl="0" indent="0" algn="l" rtl="0">
              <a:lnSpc>
                <a:spcPct val="90000"/>
              </a:lnSpc>
              <a:spcBef>
                <a:spcPts val="0"/>
              </a:spcBef>
              <a:spcAft>
                <a:spcPts val="0"/>
              </a:spcAft>
              <a:buClr>
                <a:schemeClr val="accent1"/>
              </a:buClr>
              <a:buSzPts val="2800"/>
              <a:buNone/>
            </a:pPr>
            <a:r>
              <a:rPr lang="en-US"/>
              <a:t>Why </a:t>
            </a:r>
            <a:endParaRPr/>
          </a:p>
        </p:txBody>
      </p:sp>
      <p:pic>
        <p:nvPicPr>
          <p:cNvPr id="141" name="Google Shape;141;p19" descr="Students share their experiences with remote learning as classes get underway amid the ongoing coronavirus pandemic.&#10;» Subscribe to NBC News: http://nbcnews.to/SubscribeToNBC&#10;» Watch more NBC video: http://bit.ly/MoreNBCNews&#10;&#10;NBC News Digital is a collection of innovative and powerful news brands that deliver compelling, diverse and engaging news stories. NBC News Digital features NBCNews.com, MSNBC.com, TODAY.com, Nightly News, Meet the Press, Dateline, and the existing apps and digital extensions of these respective properties.  We deliver the best in breaking news, live video coverage, original journalism and segments from your favorite NBC News Shows.&#10;&#10;Connect with NBC News Online!&#10;NBC News App: https://apps.nbcnews.com/mobile&#10;Breaking News Alerts: https://link.nbcnews.com/join/5cj/breaking-news-signup?cid=sm_npd_nn_yt_bn-clip_190621&#10;Visit NBCNews.Com: http://nbcnews.to/ReadNBC&#10;Find NBC News on Facebook: http://nbcnews.to/LikeNBC&#10;Follow NBC News on Twitter: http://nbcnews.to/FollowNBC&#10;Follow NBC News on Instagram: http://nbcnews.to/InstaNBC&#10;&#10;'It's Uncomfortable To Me': Students Share Their Feelings About Remote Learning | NBC News NOW" title="'It's Uncomfortable To Me': Students Share Their Feelings About Remote Learning | NBC News NOW">
            <a:hlinkClick r:id="rId3"/>
          </p:cNvPr>
          <p:cNvPicPr preferRelativeResize="0"/>
          <p:nvPr/>
        </p:nvPicPr>
        <p:blipFill rotWithShape="1">
          <a:blip r:embed="rId4">
            <a:alphaModFix/>
          </a:blip>
          <a:srcRect/>
          <a:stretch/>
        </p:blipFill>
        <p:spPr>
          <a:xfrm>
            <a:off x="3474721" y="1509425"/>
            <a:ext cx="6644600" cy="4983450"/>
          </a:xfrm>
          <a:prstGeom prst="rect">
            <a:avLst/>
          </a:prstGeom>
          <a:noFill/>
          <a:ln>
            <a:noFill/>
          </a:ln>
        </p:spPr>
      </p:pic>
      <p:pic>
        <p:nvPicPr>
          <p:cNvPr id="142" name="Google Shape;142;p19" descr="VDOE Logo"/>
          <p:cNvPicPr preferRelativeResize="0"/>
          <p:nvPr/>
        </p:nvPicPr>
        <p:blipFill rotWithShape="1">
          <a:blip r:embed="rId5">
            <a:alphaModFix/>
          </a:blip>
          <a:srcRect/>
          <a:stretch/>
        </p:blipFill>
        <p:spPr>
          <a:xfrm>
            <a:off x="9535056" y="5912951"/>
            <a:ext cx="2531806" cy="8439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3500" b="1">
                <a:solidFill>
                  <a:schemeClr val="dk1"/>
                </a:solidFill>
                <a:latin typeface="Arial"/>
                <a:ea typeface="Arial"/>
                <a:cs typeface="Arial"/>
                <a:sym typeface="Arial"/>
              </a:rPr>
              <a:t>Exponential Learning Starts with the Students</a:t>
            </a:r>
            <a:endParaRPr sz="3500" b="1">
              <a:solidFill>
                <a:schemeClr val="dk1"/>
              </a:solidFill>
              <a:latin typeface="Arial"/>
              <a:ea typeface="Arial"/>
              <a:cs typeface="Arial"/>
              <a:sym typeface="Arial"/>
            </a:endParaRPr>
          </a:p>
          <a:p>
            <a:pPr marL="0" lvl="0" indent="0" algn="l" rtl="0">
              <a:lnSpc>
                <a:spcPct val="90000"/>
              </a:lnSpc>
              <a:spcBef>
                <a:spcPts val="0"/>
              </a:spcBef>
              <a:spcAft>
                <a:spcPts val="0"/>
              </a:spcAft>
              <a:buSzPts val="1800"/>
              <a:buNone/>
            </a:pPr>
            <a:endParaRPr/>
          </a:p>
        </p:txBody>
      </p:sp>
      <p:sp>
        <p:nvSpPr>
          <p:cNvPr id="149" name="Google Shape;149;p20"/>
          <p:cNvSpPr txBox="1">
            <a:spLocks noGrp="1"/>
          </p:cNvSpPr>
          <p:nvPr>
            <p:ph type="body" idx="1"/>
          </p:nvPr>
        </p:nvSpPr>
        <p:spPr>
          <a:xfrm>
            <a:off x="271225" y="1284125"/>
            <a:ext cx="11082600" cy="5415900"/>
          </a:xfrm>
          <a:prstGeom prst="rect">
            <a:avLst/>
          </a:prstGeom>
          <a:noFill/>
          <a:ln>
            <a:noFill/>
          </a:ln>
        </p:spPr>
        <p:txBody>
          <a:bodyPr spcFirstLastPara="1" wrap="square" lIns="91425" tIns="45700" rIns="91425" bIns="45700" anchor="t" anchorCtr="0">
            <a:normAutofit/>
          </a:bodyPr>
          <a:lstStyle/>
          <a:p>
            <a:pPr marL="457200" lvl="0" indent="-419100" algn="l" rtl="0">
              <a:lnSpc>
                <a:spcPct val="115000"/>
              </a:lnSpc>
              <a:spcBef>
                <a:spcPts val="0"/>
              </a:spcBef>
              <a:spcAft>
                <a:spcPts val="0"/>
              </a:spcAft>
              <a:buClr>
                <a:srgbClr val="595959"/>
              </a:buClr>
              <a:buSzPts val="3000"/>
              <a:buChar char="●"/>
            </a:pPr>
            <a:r>
              <a:rPr lang="en-US" sz="3000">
                <a:solidFill>
                  <a:srgbClr val="595959"/>
                </a:solidFill>
                <a:latin typeface="Arial"/>
                <a:ea typeface="Arial"/>
                <a:cs typeface="Arial"/>
                <a:sym typeface="Arial"/>
              </a:rPr>
              <a:t>Student Agency is a “precious resource.” (Waite)</a:t>
            </a:r>
            <a:endParaRPr sz="3000">
              <a:solidFill>
                <a:srgbClr val="595959"/>
              </a:solidFill>
              <a:latin typeface="Arial"/>
              <a:ea typeface="Arial"/>
              <a:cs typeface="Arial"/>
              <a:sym typeface="Arial"/>
            </a:endParaRPr>
          </a:p>
          <a:p>
            <a:pPr marL="457200" lvl="0" indent="-419100" algn="l" rtl="0">
              <a:lnSpc>
                <a:spcPct val="115000"/>
              </a:lnSpc>
              <a:spcBef>
                <a:spcPts val="0"/>
              </a:spcBef>
              <a:spcAft>
                <a:spcPts val="0"/>
              </a:spcAft>
              <a:buClr>
                <a:srgbClr val="595959"/>
              </a:buClr>
              <a:buSzPts val="3000"/>
              <a:buChar char="●"/>
            </a:pPr>
            <a:r>
              <a:rPr lang="en-US" sz="3000">
                <a:solidFill>
                  <a:srgbClr val="595959"/>
                </a:solidFill>
                <a:latin typeface="Arial"/>
                <a:ea typeface="Arial"/>
                <a:cs typeface="Arial"/>
                <a:sym typeface="Arial"/>
              </a:rPr>
              <a:t>With ownership, students have control over learning variables.</a:t>
            </a:r>
            <a:endParaRPr sz="3000">
              <a:solidFill>
                <a:srgbClr val="595959"/>
              </a:solidFill>
              <a:latin typeface="Arial"/>
              <a:ea typeface="Arial"/>
              <a:cs typeface="Arial"/>
              <a:sym typeface="Arial"/>
            </a:endParaRPr>
          </a:p>
          <a:p>
            <a:pPr marL="457200" lvl="0" indent="-355600" algn="l" rtl="0">
              <a:lnSpc>
                <a:spcPct val="115000"/>
              </a:lnSpc>
              <a:spcBef>
                <a:spcPts val="0"/>
              </a:spcBef>
              <a:spcAft>
                <a:spcPts val="0"/>
              </a:spcAft>
              <a:buClr>
                <a:srgbClr val="595959"/>
              </a:buClr>
              <a:buSzPts val="2000"/>
              <a:buChar char="●"/>
            </a:pPr>
            <a:r>
              <a:rPr lang="en-US" sz="3000">
                <a:solidFill>
                  <a:srgbClr val="595959"/>
                </a:solidFill>
                <a:latin typeface="Arial"/>
                <a:ea typeface="Arial"/>
                <a:cs typeface="Arial"/>
                <a:sym typeface="Arial"/>
              </a:rPr>
              <a:t>Need to teach students to create goals around their learn</a:t>
            </a:r>
            <a:r>
              <a:rPr lang="en-US" sz="3100">
                <a:solidFill>
                  <a:srgbClr val="595959"/>
                </a:solidFill>
                <a:latin typeface="Arial"/>
                <a:ea typeface="Arial"/>
                <a:cs typeface="Arial"/>
                <a:sym typeface="Arial"/>
              </a:rPr>
              <a:t>in</a:t>
            </a:r>
            <a:r>
              <a:rPr lang="en-US" sz="3000">
                <a:solidFill>
                  <a:srgbClr val="595959"/>
                </a:solidFill>
                <a:latin typeface="Arial"/>
                <a:ea typeface="Arial"/>
                <a:cs typeface="Arial"/>
                <a:sym typeface="Arial"/>
              </a:rPr>
              <a:t>g.</a:t>
            </a:r>
            <a:endParaRPr sz="3500"/>
          </a:p>
        </p:txBody>
      </p:sp>
      <p:sp>
        <p:nvSpPr>
          <p:cNvPr id="150" name="Google Shape;150;p2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151" name="Google Shape;151;p20" descr="Visual of students, Decoration" title="Clipart image of students holding stars"/>
          <p:cNvPicPr preferRelativeResize="0"/>
          <p:nvPr/>
        </p:nvPicPr>
        <p:blipFill rotWithShape="1">
          <a:blip r:embed="rId3">
            <a:alphaModFix/>
          </a:blip>
          <a:srcRect/>
          <a:stretch/>
        </p:blipFill>
        <p:spPr>
          <a:xfrm>
            <a:off x="2875000" y="3850625"/>
            <a:ext cx="4605474" cy="2566300"/>
          </a:xfrm>
          <a:prstGeom prst="rect">
            <a:avLst/>
          </a:prstGeom>
          <a:noFill/>
          <a:ln>
            <a:noFill/>
          </a:ln>
        </p:spPr>
      </p:pic>
      <p:pic>
        <p:nvPicPr>
          <p:cNvPr id="152" name="Google Shape;152;p20"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Student Agency  </a:t>
            </a:r>
            <a:endParaRPr/>
          </a:p>
        </p:txBody>
      </p:sp>
      <p:sp>
        <p:nvSpPr>
          <p:cNvPr id="158" name="Google Shape;158;p21"/>
          <p:cNvSpPr txBox="1">
            <a:spLocks noGrp="1"/>
          </p:cNvSpPr>
          <p:nvPr>
            <p:ph type="body" idx="1"/>
          </p:nvPr>
        </p:nvSpPr>
        <p:spPr>
          <a:xfrm>
            <a:off x="185675" y="1498000"/>
            <a:ext cx="11791200" cy="5245800"/>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70000"/>
              </a:lnSpc>
              <a:spcBef>
                <a:spcPts val="0"/>
              </a:spcBef>
              <a:spcAft>
                <a:spcPts val="0"/>
              </a:spcAft>
              <a:buSzPts val="1800"/>
              <a:buChar char="•"/>
            </a:pPr>
            <a:r>
              <a:rPr lang="en-US"/>
              <a:t>Implications for us ALL</a:t>
            </a:r>
            <a:endParaRPr/>
          </a:p>
          <a:p>
            <a:pPr marL="457200" lvl="0" indent="-342900" algn="l" rtl="0">
              <a:lnSpc>
                <a:spcPct val="170000"/>
              </a:lnSpc>
              <a:spcBef>
                <a:spcPts val="0"/>
              </a:spcBef>
              <a:spcAft>
                <a:spcPts val="0"/>
              </a:spcAft>
              <a:buSzPts val="1800"/>
              <a:buChar char="•"/>
            </a:pPr>
            <a:r>
              <a:rPr lang="en-US"/>
              <a:t>Have students set goals  </a:t>
            </a:r>
            <a:endParaRPr/>
          </a:p>
          <a:p>
            <a:pPr marL="457200" lvl="0" indent="-342900" algn="l" rtl="0">
              <a:lnSpc>
                <a:spcPct val="170000"/>
              </a:lnSpc>
              <a:spcBef>
                <a:spcPts val="0"/>
              </a:spcBef>
              <a:spcAft>
                <a:spcPts val="0"/>
              </a:spcAft>
              <a:buSzPts val="1800"/>
              <a:buChar char="•"/>
            </a:pPr>
            <a:r>
              <a:rPr lang="en-US"/>
              <a:t>Goal-Setting Action Steps: </a:t>
            </a:r>
            <a:endParaRPr/>
          </a:p>
          <a:p>
            <a:pPr marL="1943100" lvl="2" indent="-457200" algn="l" rtl="0">
              <a:lnSpc>
                <a:spcPct val="170000"/>
              </a:lnSpc>
              <a:spcBef>
                <a:spcPts val="0"/>
              </a:spcBef>
              <a:spcAft>
                <a:spcPts val="0"/>
              </a:spcAft>
              <a:buSzPts val="1800"/>
              <a:buFont typeface="Arial"/>
              <a:buAutoNum type="arabicPeriod"/>
            </a:pPr>
            <a:r>
              <a:rPr lang="en-US"/>
              <a:t>Set goals</a:t>
            </a:r>
            <a:endParaRPr/>
          </a:p>
          <a:p>
            <a:pPr marL="1943100" lvl="2" indent="-457200" algn="l" rtl="0">
              <a:lnSpc>
                <a:spcPct val="170000"/>
              </a:lnSpc>
              <a:spcBef>
                <a:spcPts val="0"/>
              </a:spcBef>
              <a:spcAft>
                <a:spcPts val="0"/>
              </a:spcAft>
              <a:buSzPts val="1800"/>
              <a:buFont typeface="Arial"/>
              <a:buAutoNum type="arabicPeriod"/>
            </a:pPr>
            <a:r>
              <a:rPr lang="en-US"/>
              <a:t>Act toward goals</a:t>
            </a:r>
            <a:endParaRPr/>
          </a:p>
          <a:p>
            <a:pPr marL="1943100" lvl="2" indent="-457200" algn="l" rtl="0">
              <a:lnSpc>
                <a:spcPct val="170000"/>
              </a:lnSpc>
              <a:spcBef>
                <a:spcPts val="0"/>
              </a:spcBef>
              <a:spcAft>
                <a:spcPts val="0"/>
              </a:spcAft>
              <a:buSzPts val="1800"/>
              <a:buFont typeface="Arial"/>
              <a:buAutoNum type="arabicPeriod"/>
            </a:pPr>
            <a:r>
              <a:rPr lang="en-US"/>
              <a:t>Reflect on Goal Progress </a:t>
            </a:r>
            <a:endParaRPr/>
          </a:p>
          <a:p>
            <a:pPr marL="457200" lvl="0" indent="-342900" algn="l" rtl="0">
              <a:lnSpc>
                <a:spcPct val="170000"/>
              </a:lnSpc>
              <a:spcBef>
                <a:spcPts val="0"/>
              </a:spcBef>
              <a:spcAft>
                <a:spcPts val="0"/>
              </a:spcAft>
              <a:buSzPts val="1800"/>
              <a:buChar char="•"/>
            </a:pPr>
            <a:r>
              <a:rPr lang="en-US"/>
              <a:t>Have students think of their own why? </a:t>
            </a:r>
            <a:endParaRPr/>
          </a:p>
          <a:p>
            <a:pPr marL="457200" lvl="0" indent="-342900" algn="l" rtl="0">
              <a:lnSpc>
                <a:spcPct val="170000"/>
              </a:lnSpc>
              <a:spcBef>
                <a:spcPts val="0"/>
              </a:spcBef>
              <a:spcAft>
                <a:spcPts val="0"/>
              </a:spcAft>
              <a:buSzPts val="1800"/>
              <a:buChar char="•"/>
            </a:pPr>
            <a:r>
              <a:rPr lang="en-US"/>
              <a:t>Involve parents in the process</a:t>
            </a:r>
            <a:endParaRPr/>
          </a:p>
        </p:txBody>
      </p:sp>
      <p:pic>
        <p:nvPicPr>
          <p:cNvPr id="159" name="Google Shape;159;p21" descr="Image of the word Goal with a bullseye target&#10;" title="Visual of the word &quot;goal&quot;"/>
          <p:cNvPicPr preferRelativeResize="0"/>
          <p:nvPr/>
        </p:nvPicPr>
        <p:blipFill rotWithShape="1">
          <a:blip r:embed="rId3">
            <a:alphaModFix/>
          </a:blip>
          <a:srcRect/>
          <a:stretch/>
        </p:blipFill>
        <p:spPr>
          <a:xfrm>
            <a:off x="6366109" y="1640370"/>
            <a:ext cx="4987691" cy="2353347"/>
          </a:xfrm>
          <a:prstGeom prst="rect">
            <a:avLst/>
          </a:prstGeom>
          <a:noFill/>
          <a:ln>
            <a:noFill/>
          </a:ln>
        </p:spPr>
      </p:pic>
      <p:pic>
        <p:nvPicPr>
          <p:cNvPr id="160" name="Google Shape;160;p21"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Clr>
                <a:schemeClr val="dk1"/>
              </a:buClr>
              <a:buSzPts val="1100"/>
              <a:buFont typeface="Arial"/>
              <a:buNone/>
            </a:pPr>
            <a:endParaRPr sz="2800" baseline="30000"/>
          </a:p>
          <a:p>
            <a:pPr marL="0" lvl="0" indent="0" algn="l" rtl="0">
              <a:lnSpc>
                <a:spcPct val="90000"/>
              </a:lnSpc>
              <a:spcBef>
                <a:spcPts val="0"/>
              </a:spcBef>
              <a:spcAft>
                <a:spcPts val="0"/>
              </a:spcAft>
              <a:buSzPts val="4813"/>
              <a:buNone/>
            </a:pPr>
            <a:r>
              <a:rPr lang="en-US"/>
              <a:t>  </a:t>
            </a:r>
            <a:r>
              <a:rPr lang="en-US" sz="4022"/>
              <a:t>Teaching </a:t>
            </a:r>
            <a:r>
              <a:rPr lang="en-US" sz="4022" baseline="30000"/>
              <a:t>2 = </a:t>
            </a:r>
            <a:r>
              <a:rPr lang="en-US" sz="4000"/>
              <a:t>Exponential Teaching</a:t>
            </a:r>
            <a:endParaRPr sz="5400" baseline="30000"/>
          </a:p>
          <a:p>
            <a:pPr marL="0" lvl="0" indent="0" algn="l" rtl="0">
              <a:lnSpc>
                <a:spcPct val="90000"/>
              </a:lnSpc>
              <a:spcBef>
                <a:spcPts val="0"/>
              </a:spcBef>
              <a:spcAft>
                <a:spcPts val="0"/>
              </a:spcAft>
              <a:buClr>
                <a:schemeClr val="accent1"/>
              </a:buClr>
              <a:buSzPts val="4398"/>
              <a:buFont typeface="Trebuchet MS"/>
              <a:buNone/>
            </a:pPr>
            <a:endParaRPr sz="2177"/>
          </a:p>
        </p:txBody>
      </p:sp>
      <p:sp>
        <p:nvSpPr>
          <p:cNvPr id="166" name="Google Shape;166;p22"/>
          <p:cNvSpPr txBox="1">
            <a:spLocks noGrp="1"/>
          </p:cNvSpPr>
          <p:nvPr>
            <p:ph type="body" idx="1"/>
          </p:nvPr>
        </p:nvSpPr>
        <p:spPr>
          <a:xfrm>
            <a:off x="0" y="1690825"/>
            <a:ext cx="11695200" cy="4984300"/>
          </a:xfrm>
          <a:prstGeom prst="rect">
            <a:avLst/>
          </a:prstGeom>
          <a:noFill/>
          <a:ln>
            <a:noFill/>
          </a:ln>
        </p:spPr>
        <p:txBody>
          <a:bodyPr spcFirstLastPara="1" wrap="square" lIns="91425" tIns="45700" rIns="91425" bIns="45700" anchor="t" anchorCtr="0">
            <a:normAutofit/>
          </a:bodyPr>
          <a:lstStyle/>
          <a:p>
            <a:pPr marL="685800" lvl="0" indent="-457200" algn="l" rtl="0">
              <a:lnSpc>
                <a:spcPct val="150000"/>
              </a:lnSpc>
              <a:spcBef>
                <a:spcPts val="0"/>
              </a:spcBef>
              <a:spcAft>
                <a:spcPts val="0"/>
              </a:spcAft>
              <a:buSzPts val="1800"/>
              <a:buChar char="•"/>
            </a:pPr>
            <a:r>
              <a:rPr lang="en-US" sz="2400"/>
              <a:t>Exponential teaching is deliberate teaching </a:t>
            </a:r>
            <a:endParaRPr sz="2400"/>
          </a:p>
          <a:p>
            <a:pPr marL="685800" lvl="0" indent="-457200" algn="l" rtl="0">
              <a:lnSpc>
                <a:spcPct val="150000"/>
              </a:lnSpc>
              <a:spcBef>
                <a:spcPts val="0"/>
              </a:spcBef>
              <a:spcAft>
                <a:spcPts val="0"/>
              </a:spcAft>
              <a:buSzPts val="1800"/>
              <a:buChar char="•"/>
            </a:pPr>
            <a:r>
              <a:rPr lang="en-US" sz="2400"/>
              <a:t>Leads to deeper learning. </a:t>
            </a:r>
            <a:endParaRPr sz="2400"/>
          </a:p>
          <a:p>
            <a:pPr marL="685800" lvl="0" indent="-457200" algn="l" rtl="0">
              <a:lnSpc>
                <a:spcPct val="150000"/>
              </a:lnSpc>
              <a:spcBef>
                <a:spcPts val="0"/>
              </a:spcBef>
              <a:spcAft>
                <a:spcPts val="0"/>
              </a:spcAft>
              <a:buSzPts val="1800"/>
              <a:buChar char="•"/>
            </a:pPr>
            <a:r>
              <a:rPr lang="en-US" sz="2400"/>
              <a:t>Uses best practices </a:t>
            </a:r>
            <a:endParaRPr/>
          </a:p>
          <a:p>
            <a:pPr marL="685800" lvl="0" indent="-457200" algn="l" rtl="0">
              <a:lnSpc>
                <a:spcPct val="150000"/>
              </a:lnSpc>
              <a:spcBef>
                <a:spcPts val="0"/>
              </a:spcBef>
              <a:spcAft>
                <a:spcPts val="0"/>
              </a:spcAft>
              <a:buSzPts val="1800"/>
              <a:buChar char="•"/>
            </a:pPr>
            <a:r>
              <a:rPr lang="en-US" sz="2400"/>
              <a:t>Pushes them into hyperdrive.</a:t>
            </a:r>
            <a:endParaRPr sz="2400"/>
          </a:p>
          <a:p>
            <a:pPr marL="685800" lvl="0" indent="-457200" algn="l" rtl="0">
              <a:lnSpc>
                <a:spcPct val="150000"/>
              </a:lnSpc>
              <a:spcBef>
                <a:spcPts val="0"/>
              </a:spcBef>
              <a:spcAft>
                <a:spcPts val="0"/>
              </a:spcAft>
              <a:buSzPts val="1800"/>
              <a:buChar char="•"/>
            </a:pPr>
            <a:r>
              <a:rPr lang="en-US" sz="2400"/>
              <a:t>Requires student </a:t>
            </a:r>
            <a:r>
              <a:rPr lang="en-US" sz="2400" u="sng"/>
              <a:t>and</a:t>
            </a:r>
            <a:r>
              <a:rPr lang="en-US" sz="2400"/>
              <a:t> teacher input </a:t>
            </a:r>
            <a:endParaRPr sz="2400"/>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baseline="30000"/>
          </a:p>
        </p:txBody>
      </p:sp>
      <p:pic>
        <p:nvPicPr>
          <p:cNvPr id="167" name="Google Shape;167;p22" descr="Image of blocks showing a gap in learning filled in by exponential learning" title="Visual of Exponential Learning"/>
          <p:cNvPicPr preferRelativeResize="0"/>
          <p:nvPr/>
        </p:nvPicPr>
        <p:blipFill rotWithShape="1">
          <a:blip r:embed="rId3">
            <a:alphaModFix/>
          </a:blip>
          <a:srcRect/>
          <a:stretch/>
        </p:blipFill>
        <p:spPr>
          <a:xfrm>
            <a:off x="6794695" y="1842868"/>
            <a:ext cx="5148776" cy="3407233"/>
          </a:xfrm>
          <a:prstGeom prst="rect">
            <a:avLst/>
          </a:prstGeom>
          <a:noFill/>
          <a:ln>
            <a:noFill/>
          </a:ln>
        </p:spPr>
      </p:pic>
      <p:pic>
        <p:nvPicPr>
          <p:cNvPr id="168" name="Google Shape;168;p22"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theme/theme1.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1774</Words>
  <Application>Microsoft Office PowerPoint</Application>
  <PresentationFormat>Widescreen</PresentationFormat>
  <Paragraphs>221</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Roboto</vt:lpstr>
      <vt:lpstr>Times New Roman</vt:lpstr>
      <vt:lpstr>Trebuchet MS</vt:lpstr>
      <vt:lpstr>VDOE</vt:lpstr>
      <vt:lpstr>VDOE Summer Institute </vt:lpstr>
      <vt:lpstr>Teaching with Urgency-Getting the MAX out of Instruction Exponential Teaching </vt:lpstr>
      <vt:lpstr>Overview</vt:lpstr>
      <vt:lpstr>Exponential Teaching</vt:lpstr>
      <vt:lpstr>Exponential Learning - How to Get the MAX</vt:lpstr>
      <vt:lpstr>Exponential Teaching </vt:lpstr>
      <vt:lpstr>Exponential Learning Starts with the Students </vt:lpstr>
      <vt:lpstr>Student Agency  </vt:lpstr>
      <vt:lpstr>   Teaching 2 = Exponential Teaching </vt:lpstr>
      <vt:lpstr>How to Teach Exponentially?</vt:lpstr>
      <vt:lpstr>Link Grade-Level Expectations</vt:lpstr>
      <vt:lpstr>How to Teach Exponentially</vt:lpstr>
      <vt:lpstr>GO</vt:lpstr>
      <vt:lpstr>Example: Komodo Dragons (ReadWorks)</vt:lpstr>
      <vt:lpstr>Model</vt:lpstr>
      <vt:lpstr>Getting Started</vt:lpstr>
      <vt:lpstr>   Teaching 2 </vt:lpstr>
      <vt:lpstr> Teaching 2 Whole Group Lesson Idea 1</vt:lpstr>
      <vt:lpstr>Teaching2 Predict-O-Gram:Related Objectives</vt:lpstr>
      <vt:lpstr> Teaching 2 Predict-O-Gram Lesson 1</vt:lpstr>
      <vt:lpstr>Teaching 2 Predict-O-Gram Lesson 2</vt:lpstr>
      <vt:lpstr>Teaching 2 Other Whole Group Lesson Ideas</vt:lpstr>
      <vt:lpstr>Teaching 2 MORE Whole Group Lessons</vt:lpstr>
      <vt:lpstr>Teaching 2 Transitions</vt:lpstr>
      <vt:lpstr>Teaching 2 LA Small Groups</vt:lpstr>
      <vt:lpstr>Teaching 2 Small Group Structure</vt:lpstr>
      <vt:lpstr>Teaching 2 Small Group Lessons  1 of 4</vt:lpstr>
      <vt:lpstr>Teaching 2 Small Group Lessons 2 of 4 </vt:lpstr>
      <vt:lpstr>Teaching 2 Small Group Lessons 3 of 4  </vt:lpstr>
      <vt:lpstr>Teaching 2 Small Group Lessons 4 of 4</vt:lpstr>
      <vt:lpstr>Exponential Learning = Teaching2</vt:lpstr>
      <vt:lpstr>It’s all worth it! Your students will grow exponentially!</vt:lpstr>
      <vt:lpstr>Resources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VDOE Summer Institute </dc:title>
  <cp:lastModifiedBy>Nogueras, Jill (DOE)</cp:lastModifiedBy>
  <cp:revision>2</cp:revision>
  <dcterms:modified xsi:type="dcterms:W3CDTF">2021-08-18T14:01:26Z</dcterms:modified>
</cp:coreProperties>
</file>