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232+ZhF6oxdnXTQPHekgGerwx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7EBFFA-AEB6-4DDE-8528-EAAEFDFE7F78}">
  <a:tblStyle styleId="{877EBFFA-AEB6-4DDE-8528-EAAEFDFE7F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ac61b577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dac61b577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ac61b577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dac61b577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ac61b577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dac61b577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801bec0c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d801bec0c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6b163dda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Angie</a:t>
            </a:r>
            <a:endParaRPr/>
          </a:p>
        </p:txBody>
      </p:sp>
      <p:sp>
        <p:nvSpPr>
          <p:cNvPr id="194" name="Google Shape;194;gb6b163dda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801bec0c8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d801bec0c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ac61b577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dac61b577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ac61b5776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dac61b577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801bec0c8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d801bec0c8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eb82815a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deb82815a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6b163dda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b6b163dda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6b163dda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b6b163dda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ac61b577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dac61b577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ac61b5776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dac61b5776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801bec0c8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d801bec0c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801bec0c8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d801bec0c8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801bec0c8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d801bec0c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801bec0c8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d801bec0c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ac61b5776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dac61b5776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801bec0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d801bec0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eb82815a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deb82815a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6b163dda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b6b163dda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it still important to teach phonics and phonemic awareness in grades 3-5?</a:t>
            </a:r>
            <a:endParaRPr/>
          </a:p>
          <a:p>
            <a:pPr marL="0" lvl="0" indent="0" algn="l" rtl="0">
              <a:lnSpc>
                <a:spcPct val="100000"/>
              </a:lnSpc>
              <a:spcBef>
                <a:spcPts val="0"/>
              </a:spcBef>
              <a:spcAft>
                <a:spcPts val="0"/>
              </a:spcAft>
              <a:buSzPts val="1400"/>
              <a:buNone/>
            </a:pPr>
            <a:r>
              <a:rPr lang="en-US"/>
              <a:t>Does that mean we don’t teach comprehension in K-2?</a:t>
            </a:r>
            <a:endParaRPr/>
          </a:p>
          <a:p>
            <a:pPr marL="0" lvl="0" indent="0" algn="l" rtl="0">
              <a:lnSpc>
                <a:spcPct val="100000"/>
              </a:lnSpc>
              <a:spcBef>
                <a:spcPts val="0"/>
              </a:spcBef>
              <a:spcAft>
                <a:spcPts val="0"/>
              </a:spcAft>
              <a:buSzPts val="1400"/>
              <a:buNone/>
            </a:pPr>
            <a:r>
              <a:rPr lang="en-US"/>
              <a:t>K-2 students are listening to text and answering comprehension and 3-5 students are reading and answering comprehension questions.</a:t>
            </a:r>
            <a:endParaRPr/>
          </a:p>
          <a:p>
            <a:pPr marL="0" lvl="0" indent="0" algn="l" rtl="0">
              <a:lnSpc>
                <a:spcPct val="100000"/>
              </a:lnSpc>
              <a:spcBef>
                <a:spcPts val="0"/>
              </a:spcBef>
              <a:spcAft>
                <a:spcPts val="0"/>
              </a:spcAft>
              <a:buSzPts val="1400"/>
              <a:buNone/>
            </a:pPr>
            <a:r>
              <a:rPr lang="en-US"/>
              <a:t>3-5 students should be using phonics and phonemic awareness skills in context while gleaning information from text being read.,</a:t>
            </a:r>
            <a:endParaRPr/>
          </a:p>
          <a:p>
            <a:pPr marL="0" lvl="0" indent="0" algn="l" rtl="0">
              <a:lnSpc>
                <a:spcPct val="100000"/>
              </a:lnSpc>
              <a:spcBef>
                <a:spcPts val="0"/>
              </a:spcBef>
              <a:spcAft>
                <a:spcPts val="0"/>
              </a:spcAft>
              <a:buSzPts val="1400"/>
              <a:buNone/>
            </a:pPr>
            <a:r>
              <a:rPr lang="en-US"/>
              <a:t>Need to know where we came from and where we are going</a:t>
            </a: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6b163dda6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SOL NUMBERS</a:t>
            </a:r>
            <a:endParaRPr/>
          </a:p>
        </p:txBody>
      </p:sp>
      <p:sp>
        <p:nvSpPr>
          <p:cNvPr id="147" name="Google Shape;147;gb6b163dda6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ac61b57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dac61b577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imtsstac.org/sites/default/files/Documents/MIBLSI_Sequence/School/Elementary/Supplemental/PhonicsReading/Second%20Level/Phonics_4_Reading_Lvl_2_2020.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dirty="0"/>
              <a:t>Integrating Interdisciplinary Content into Everyday Literacy Experiences</a:t>
            </a:r>
            <a:endParaRPr dirty="0"/>
          </a:p>
        </p:txBody>
      </p:sp>
      <p:sp>
        <p:nvSpPr>
          <p:cNvPr id="100" name="Google Shape;100;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1"/>
              </a:buClr>
              <a:buSzPts val="2400"/>
              <a:buNone/>
            </a:pPr>
            <a:r>
              <a:rPr lang="en-US"/>
              <a:t>Angela Brandt, Reading Specialist</a:t>
            </a:r>
            <a:endParaRPr/>
          </a:p>
          <a:p>
            <a:pPr marL="0" lvl="0" indent="0" algn="ctr" rtl="0">
              <a:lnSpc>
                <a:spcPct val="90000"/>
              </a:lnSpc>
              <a:spcBef>
                <a:spcPts val="0"/>
              </a:spcBef>
              <a:spcAft>
                <a:spcPts val="0"/>
              </a:spcAft>
              <a:buClr>
                <a:schemeClr val="accent1"/>
              </a:buClr>
              <a:buSzPts val="2400"/>
              <a:buNone/>
            </a:pPr>
            <a:r>
              <a:rPr lang="en-US"/>
              <a:t>Noreen Ingram, Instructional Designer</a:t>
            </a:r>
            <a:endParaRPr/>
          </a:p>
          <a:p>
            <a:pPr marL="0" lvl="0" indent="0" algn="ctr" rtl="0">
              <a:lnSpc>
                <a:spcPct val="90000"/>
              </a:lnSpc>
              <a:spcBef>
                <a:spcPts val="0"/>
              </a:spcBef>
              <a:spcAft>
                <a:spcPts val="0"/>
              </a:spcAft>
              <a:buClr>
                <a:schemeClr val="accent1"/>
              </a:buClr>
              <a:buSzPts val="2400"/>
              <a:buNone/>
            </a:pPr>
            <a:r>
              <a:rPr lang="en-US" i="1"/>
              <a:t>Chesterfield County Public Schools</a:t>
            </a:r>
            <a:endParaRPr i="1"/>
          </a:p>
        </p:txBody>
      </p:sp>
      <p:sp>
        <p:nvSpPr>
          <p:cNvPr id="101" name="Google Shape;101;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ac61b5776_0_15"/>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t>Nonfiction Text Features Science Project</a:t>
            </a:r>
            <a:endParaRPr/>
          </a:p>
        </p:txBody>
      </p:sp>
      <p:pic>
        <p:nvPicPr>
          <p:cNvPr id="163" name="Google Shape;163;gdac61b5776_0_15"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64" name="Google Shape;164;gdac61b5776_0_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Nonfiction Text Features Science Project Overview</a:t>
            </a:r>
            <a:endParaRPr/>
          </a:p>
        </p:txBody>
      </p:sp>
      <p:sp>
        <p:nvSpPr>
          <p:cNvPr id="170" name="Google Shape;170;p8"/>
          <p:cNvSpPr txBox="1">
            <a:spLocks noGrp="1"/>
          </p:cNvSpPr>
          <p:nvPr>
            <p:ph type="body" idx="1"/>
          </p:nvPr>
        </p:nvSpPr>
        <p:spPr>
          <a:xfrm>
            <a:off x="838200" y="20758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en-US" sz="3400">
                <a:solidFill>
                  <a:schemeClr val="dk1"/>
                </a:solidFill>
              </a:rPr>
              <a:t>Students will be given text focused on a science standard (plants). The text they receive will not have any text features. They will have to answer this question: </a:t>
            </a:r>
            <a:r>
              <a:rPr lang="en-US" sz="3400" b="1"/>
              <a:t>How can the author make this text more organized and easier to understand?</a:t>
            </a:r>
            <a:r>
              <a:rPr lang="en-US" sz="3400">
                <a:solidFill>
                  <a:schemeClr val="dk1"/>
                </a:solidFill>
              </a:rPr>
              <a:t> Guide students to the idea that text features are needed. Students will then create the text features using the content from the given text.</a:t>
            </a:r>
            <a:endParaRPr sz="3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dac61b5776_0_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Primary Objectives Reinforced</a:t>
            </a:r>
            <a:endParaRPr/>
          </a:p>
          <a:p>
            <a:pPr marL="0" lvl="0" indent="0" algn="l" rtl="0">
              <a:lnSpc>
                <a:spcPct val="90000"/>
              </a:lnSpc>
              <a:spcBef>
                <a:spcPts val="0"/>
              </a:spcBef>
              <a:spcAft>
                <a:spcPts val="0"/>
              </a:spcAft>
              <a:buClr>
                <a:schemeClr val="accent1"/>
              </a:buClr>
              <a:buSzPts val="4400"/>
              <a:buFont typeface="Trebuchet MS"/>
              <a:buNone/>
            </a:pPr>
            <a:endParaRPr/>
          </a:p>
        </p:txBody>
      </p:sp>
      <p:sp>
        <p:nvSpPr>
          <p:cNvPr id="176" name="Google Shape;176;gdac61b5776_0_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00000"/>
              </a:lnSpc>
              <a:spcBef>
                <a:spcPts val="0"/>
              </a:spcBef>
              <a:spcAft>
                <a:spcPts val="0"/>
              </a:spcAft>
              <a:buSzPts val="2800"/>
              <a:buChar char="•"/>
            </a:pPr>
            <a:r>
              <a:rPr lang="en-US"/>
              <a:t>Reading 4.6 The student will read and demonstrate comprehension of nonfiction texts.</a:t>
            </a:r>
            <a:endParaRPr/>
          </a:p>
          <a:p>
            <a:pPr marL="685800" lvl="1" indent="-228600" algn="l" rtl="0">
              <a:lnSpc>
                <a:spcPct val="90000"/>
              </a:lnSpc>
              <a:spcBef>
                <a:spcPts val="500"/>
              </a:spcBef>
              <a:spcAft>
                <a:spcPts val="0"/>
              </a:spcAft>
              <a:buClr>
                <a:schemeClr val="dk1"/>
              </a:buClr>
              <a:buSzPts val="2400"/>
              <a:buChar char="•"/>
            </a:pPr>
            <a:r>
              <a:rPr lang="en-US"/>
              <a:t>a. Use text features such as type, headings, and graphics to predict and categorize</a:t>
            </a:r>
            <a:r>
              <a:rPr lang="en-US" sz="2800"/>
              <a:t> </a:t>
            </a:r>
            <a:endParaRPr sz="2800"/>
          </a:p>
          <a:p>
            <a:pPr marL="0" lvl="0" indent="0" algn="l" rtl="0">
              <a:lnSpc>
                <a:spcPct val="100000"/>
              </a:lnSpc>
              <a:spcBef>
                <a:spcPts val="0"/>
              </a:spcBef>
              <a:spcAft>
                <a:spcPts val="0"/>
              </a:spcAft>
              <a:buNone/>
            </a:pPr>
            <a:endParaRPr/>
          </a:p>
          <a:p>
            <a:pPr marL="457200" lvl="0" indent="-406400" algn="l" rtl="0">
              <a:lnSpc>
                <a:spcPct val="100000"/>
              </a:lnSpc>
              <a:spcBef>
                <a:spcPts val="0"/>
              </a:spcBef>
              <a:spcAft>
                <a:spcPts val="0"/>
              </a:spcAft>
              <a:buSzPts val="2800"/>
              <a:buChar char="•"/>
            </a:pPr>
            <a:r>
              <a:rPr lang="en-US"/>
              <a:t>Science 4.2   The student will investigate and understand that plants and animals have structures that distinguish them from one another and play vital roles in their ability to survive. Key ideas include</a:t>
            </a:r>
            <a:endParaRPr/>
          </a:p>
          <a:p>
            <a:pPr marL="685800" lvl="1" indent="-228600" algn="l" rtl="0">
              <a:spcBef>
                <a:spcPts val="500"/>
              </a:spcBef>
              <a:spcAft>
                <a:spcPts val="0"/>
              </a:spcAft>
              <a:buSzPts val="2400"/>
              <a:buChar char="•"/>
            </a:pPr>
            <a:r>
              <a:rPr lang="en-US"/>
              <a:t>a. the survival of plants and animals depends on photosynthesis;</a:t>
            </a:r>
            <a:endParaRPr/>
          </a:p>
          <a:p>
            <a:pPr marL="685800" lvl="1" indent="-228600" algn="l" rtl="0">
              <a:spcBef>
                <a:spcPts val="500"/>
              </a:spcBef>
              <a:spcAft>
                <a:spcPts val="0"/>
              </a:spcAft>
              <a:buSzPts val="2400"/>
              <a:buChar char="•"/>
            </a:pPr>
            <a:r>
              <a:rPr lang="en-US"/>
              <a:t>b. plants and animals have different structures and processes for obtaining energy; </a:t>
            </a:r>
            <a:endParaRPr/>
          </a:p>
        </p:txBody>
      </p:sp>
      <p:pic>
        <p:nvPicPr>
          <p:cNvPr id="177" name="Google Shape;177;gdac61b5776_0_62"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78" name="Google Shape;178;gdac61b5776_0_6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4" name="Google Shape;184;gdac61b5776_0_21" descr="screenshot of instructional plan (linked under presentation)"/>
          <p:cNvPicPr preferRelativeResize="0"/>
          <p:nvPr/>
        </p:nvPicPr>
        <p:blipFill>
          <a:blip r:embed="rId3">
            <a:alphaModFix/>
          </a:blip>
          <a:stretch>
            <a:fillRect/>
          </a:stretch>
        </p:blipFill>
        <p:spPr>
          <a:xfrm>
            <a:off x="1128263" y="685800"/>
            <a:ext cx="5038812" cy="6057900"/>
          </a:xfrm>
          <a:prstGeom prst="rect">
            <a:avLst/>
          </a:prstGeom>
          <a:noFill/>
          <a:ln w="19050" cap="flat" cmpd="sng">
            <a:solidFill>
              <a:schemeClr val="dk1"/>
            </a:solidFill>
            <a:prstDash val="solid"/>
            <a:round/>
            <a:headEnd type="none" w="sm" len="sm"/>
            <a:tailEnd type="none" w="sm" len="sm"/>
          </a:ln>
        </p:spPr>
      </p:pic>
      <p:pic>
        <p:nvPicPr>
          <p:cNvPr id="185" name="Google Shape;185;gdac61b5776_0_21" descr="screenshot of instructional plan (linked under presentation)"/>
          <p:cNvPicPr preferRelativeResize="0"/>
          <p:nvPr/>
        </p:nvPicPr>
        <p:blipFill>
          <a:blip r:embed="rId4">
            <a:alphaModFix/>
          </a:blip>
          <a:stretch>
            <a:fillRect/>
          </a:stretch>
        </p:blipFill>
        <p:spPr>
          <a:xfrm>
            <a:off x="6568850" y="685800"/>
            <a:ext cx="5038800" cy="6057885"/>
          </a:xfrm>
          <a:prstGeom prst="rect">
            <a:avLst/>
          </a:prstGeom>
          <a:noFill/>
          <a:ln w="19050" cap="flat" cmpd="sng">
            <a:solidFill>
              <a:schemeClr val="dk1"/>
            </a:solidFill>
            <a:prstDash val="solid"/>
            <a:round/>
            <a:headEnd type="none" w="sm" len="sm"/>
            <a:tailEnd type="none" w="sm" len="sm"/>
          </a:ln>
        </p:spPr>
      </p:pic>
      <p:sp>
        <p:nvSpPr>
          <p:cNvPr id="2" name="Title 1"/>
          <p:cNvSpPr>
            <a:spLocks noGrp="1"/>
          </p:cNvSpPr>
          <p:nvPr>
            <p:ph type="title"/>
          </p:nvPr>
        </p:nvSpPr>
        <p:spPr>
          <a:xfrm>
            <a:off x="257175" y="193675"/>
            <a:ext cx="9867900" cy="320675"/>
          </a:xfrm>
        </p:spPr>
        <p:txBody>
          <a:bodyPr>
            <a:normAutofit fontScale="90000"/>
          </a:bodyPr>
          <a:lstStyle/>
          <a:p>
            <a:r>
              <a:rPr lang="en-US" sz="4000" dirty="0" smtClean="0"/>
              <a:t>Instructional Plan</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d801bec0c8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Activate Background Knowledge</a:t>
            </a:r>
            <a:endParaRPr/>
          </a:p>
        </p:txBody>
      </p:sp>
      <p:sp>
        <p:nvSpPr>
          <p:cNvPr id="191" name="Google Shape;191;gd801bec0c8_0_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en-US" sz="3000">
                <a:solidFill>
                  <a:schemeClr val="dk1"/>
                </a:solidFill>
              </a:rPr>
              <a:t>Students will complete a text feature sort so the teacher can formatively assess their understanding of text features and the purpose of each.</a:t>
            </a:r>
            <a:endParaRPr sz="3000">
              <a:solidFill>
                <a:schemeClr val="dk1"/>
              </a:solidFill>
            </a:endParaRPr>
          </a:p>
          <a:p>
            <a:pPr marL="457200" lvl="0" indent="0" algn="l" rtl="0">
              <a:lnSpc>
                <a:spcPct val="90000"/>
              </a:lnSpc>
              <a:spcBef>
                <a:spcPts val="0"/>
              </a:spcBef>
              <a:spcAft>
                <a:spcPts val="0"/>
              </a:spcAft>
              <a:buNone/>
            </a:pPr>
            <a:endParaRPr sz="3000">
              <a:solidFill>
                <a:schemeClr val="dk1"/>
              </a:solidFill>
            </a:endParaRPr>
          </a:p>
          <a:p>
            <a:pPr marL="457200" lvl="0" indent="0" algn="l" rtl="0">
              <a:lnSpc>
                <a:spcPct val="90000"/>
              </a:lnSpc>
              <a:spcBef>
                <a:spcPts val="0"/>
              </a:spcBef>
              <a:spcAft>
                <a:spcPts val="0"/>
              </a:spcAft>
              <a:buNone/>
            </a:pPr>
            <a:endParaRPr sz="3000">
              <a:solidFill>
                <a:schemeClr val="dk1"/>
              </a:solidFill>
            </a:endParaRPr>
          </a:p>
          <a:p>
            <a:pPr marL="457200" lvl="0" indent="0" algn="l" rtl="0">
              <a:lnSpc>
                <a:spcPct val="90000"/>
              </a:lnSpc>
              <a:spcBef>
                <a:spcPts val="0"/>
              </a:spcBef>
              <a:spcAft>
                <a:spcPts val="0"/>
              </a:spcAft>
              <a:buNone/>
            </a:pPr>
            <a:r>
              <a:rPr lang="en-US" sz="3000">
                <a:solidFill>
                  <a:schemeClr val="dk1"/>
                </a:solidFill>
              </a:rPr>
              <a:t>This project is meant to be done after both the plant unit and the text features have been taught.</a:t>
            </a:r>
            <a:endParaRPr sz="3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b6b163dda6_0_31"/>
          <p:cNvSpPr txBox="1">
            <a:spLocks noGrp="1"/>
          </p:cNvSpPr>
          <p:nvPr>
            <p:ph type="title"/>
          </p:nvPr>
        </p:nvSpPr>
        <p:spPr>
          <a:xfrm>
            <a:off x="114300" y="190500"/>
            <a:ext cx="482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Text Features Sort</a:t>
            </a:r>
            <a:endParaRPr/>
          </a:p>
        </p:txBody>
      </p:sp>
      <p:pic>
        <p:nvPicPr>
          <p:cNvPr id="197" name="Google Shape;197;gb6b163dda6_0_31" descr="nonfiction text features sort image"/>
          <p:cNvPicPr preferRelativeResize="0"/>
          <p:nvPr/>
        </p:nvPicPr>
        <p:blipFill>
          <a:blip r:embed="rId3">
            <a:alphaModFix/>
          </a:blip>
          <a:stretch>
            <a:fillRect/>
          </a:stretch>
        </p:blipFill>
        <p:spPr>
          <a:xfrm>
            <a:off x="5563237" y="342900"/>
            <a:ext cx="5975763" cy="627745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d801bec0c8_0_10"/>
          <p:cNvSpPr txBox="1">
            <a:spLocks noGrp="1"/>
          </p:cNvSpPr>
          <p:nvPr>
            <p:ph type="title"/>
          </p:nvPr>
        </p:nvSpPr>
        <p:spPr>
          <a:xfrm>
            <a:off x="114300" y="56175"/>
            <a:ext cx="6624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Mentor Text</a:t>
            </a:r>
            <a:endParaRPr/>
          </a:p>
        </p:txBody>
      </p:sp>
      <p:pic>
        <p:nvPicPr>
          <p:cNvPr id="203" name="Google Shape;203;gd801bec0c8_0_10" descr="book cover"/>
          <p:cNvPicPr preferRelativeResize="0"/>
          <p:nvPr/>
        </p:nvPicPr>
        <p:blipFill>
          <a:blip r:embed="rId3">
            <a:alphaModFix/>
          </a:blip>
          <a:stretch>
            <a:fillRect/>
          </a:stretch>
        </p:blipFill>
        <p:spPr>
          <a:xfrm>
            <a:off x="1768100" y="1586488"/>
            <a:ext cx="3623425" cy="4541575"/>
          </a:xfrm>
          <a:prstGeom prst="rect">
            <a:avLst/>
          </a:prstGeom>
          <a:noFill/>
          <a:ln w="19050" cap="flat" cmpd="sng">
            <a:solidFill>
              <a:schemeClr val="dk2"/>
            </a:solidFill>
            <a:prstDash val="solid"/>
            <a:round/>
            <a:headEnd type="none" w="sm" len="sm"/>
            <a:tailEnd type="none" w="sm" len="sm"/>
          </a:ln>
        </p:spPr>
      </p:pic>
      <p:sp>
        <p:nvSpPr>
          <p:cNvPr id="204" name="Google Shape;204;gd801bec0c8_0_10"/>
          <p:cNvSpPr txBox="1">
            <a:spLocks noGrp="1"/>
          </p:cNvSpPr>
          <p:nvPr>
            <p:ph type="body" idx="1"/>
          </p:nvPr>
        </p:nvSpPr>
        <p:spPr>
          <a:xfrm>
            <a:off x="5675400" y="1863000"/>
            <a:ext cx="6195000" cy="40485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Clr>
                <a:schemeClr val="dk1"/>
              </a:buClr>
              <a:buSzPts val="1100"/>
              <a:buFont typeface="Arial"/>
              <a:buNone/>
            </a:pPr>
            <a:r>
              <a:rPr lang="en-US" sz="3000">
                <a:solidFill>
                  <a:schemeClr val="dk1"/>
                </a:solidFill>
              </a:rPr>
              <a:t>Teacher will introduce </a:t>
            </a:r>
            <a:r>
              <a:rPr lang="en-US" sz="3000" i="1">
                <a:solidFill>
                  <a:schemeClr val="dk1"/>
                </a:solidFill>
              </a:rPr>
              <a:t>What is a Hurricane? By Robin Johnson</a:t>
            </a:r>
            <a:r>
              <a:rPr lang="en-US" sz="2400">
                <a:solidFill>
                  <a:schemeClr val="dk1"/>
                </a:solidFill>
              </a:rPr>
              <a:t>.</a:t>
            </a:r>
            <a:r>
              <a:rPr lang="en-US" sz="3000">
                <a:solidFill>
                  <a:schemeClr val="dk1"/>
                </a:solidFill>
              </a:rPr>
              <a:t> While reading to the class, the teacher will point out the different text features and explain how each helps the reader organize and understand the content. </a:t>
            </a:r>
            <a:endParaRPr>
              <a:solidFill>
                <a:schemeClr val="dk1"/>
              </a:solidFill>
            </a:endParaRPr>
          </a:p>
        </p:txBody>
      </p:sp>
      <p:sp>
        <p:nvSpPr>
          <p:cNvPr id="205" name="Google Shape;205;gd801bec0c8_0_10"/>
          <p:cNvSpPr txBox="1"/>
          <p:nvPr/>
        </p:nvSpPr>
        <p:spPr>
          <a:xfrm>
            <a:off x="5470050" y="5911500"/>
            <a:ext cx="660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rebuchet MS"/>
                <a:ea typeface="Trebuchet MS"/>
                <a:cs typeface="Trebuchet MS"/>
                <a:sym typeface="Trebuchet MS"/>
              </a:rPr>
              <a:t>Reference: Johnson, R. (2016). </a:t>
            </a:r>
            <a:r>
              <a:rPr lang="en-US" i="1">
                <a:latin typeface="Trebuchet MS"/>
                <a:ea typeface="Trebuchet MS"/>
                <a:cs typeface="Trebuchet MS"/>
                <a:sym typeface="Trebuchet MS"/>
              </a:rPr>
              <a:t>What is a Hurricane? </a:t>
            </a:r>
            <a:r>
              <a:rPr lang="en-US">
                <a:latin typeface="Trebuchet MS"/>
                <a:ea typeface="Trebuchet MS"/>
                <a:cs typeface="Trebuchet MS"/>
                <a:sym typeface="Trebuchet MS"/>
              </a:rPr>
              <a:t>Crabtree Publishing Company.</a:t>
            </a:r>
            <a:endParaRPr>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ac61b5776_0_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During Instruction</a:t>
            </a:r>
            <a:endParaRPr/>
          </a:p>
        </p:txBody>
      </p:sp>
      <p:sp>
        <p:nvSpPr>
          <p:cNvPr id="211" name="Google Shape;211;gdac61b5776_0_31"/>
          <p:cNvSpPr txBox="1">
            <a:spLocks noGrp="1"/>
          </p:cNvSpPr>
          <p:nvPr>
            <p:ph type="body" idx="1"/>
          </p:nvPr>
        </p:nvSpPr>
        <p:spPr>
          <a:xfrm>
            <a:off x="838200" y="1531575"/>
            <a:ext cx="10515600" cy="4645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a:solidFill>
                  <a:schemeClr val="dk1"/>
                </a:solidFill>
              </a:rPr>
              <a:t>While reading, teachers can use the:  </a:t>
            </a:r>
            <a:r>
              <a:rPr lang="en-US" b="1" u="sng">
                <a:solidFill>
                  <a:schemeClr val="dk1"/>
                </a:solidFill>
              </a:rPr>
              <a:t>Teacher Template - Text Features</a:t>
            </a:r>
            <a:r>
              <a:rPr lang="en-US">
                <a:solidFill>
                  <a:schemeClr val="dk1"/>
                </a:solidFill>
              </a:rPr>
              <a:t> as an instructional tool. During instruction, teachers should pose questions to give the students an opportunity to identify and describe text features as they are found throughout the text. Questions should encourage students to think critically about the text features and how authors use them to enhance reader comprehension. </a:t>
            </a:r>
            <a:r>
              <a:rPr lang="en-US" i="1">
                <a:solidFill>
                  <a:schemeClr val="dk1"/>
                </a:solidFill>
              </a:rPr>
              <a:t>For example</a:t>
            </a:r>
            <a:r>
              <a:rPr lang="en-US">
                <a:solidFill>
                  <a:schemeClr val="dk1"/>
                </a:solidFill>
              </a:rPr>
              <a:t>: Teacher has shown the Heading of Chapter 1 and asked students: </a:t>
            </a:r>
            <a:r>
              <a:rPr lang="en-US" i="1">
                <a:solidFill>
                  <a:schemeClr val="dk1"/>
                </a:solidFill>
              </a:rPr>
              <a:t>What do we already know about what we are about to read because of this heading?</a:t>
            </a:r>
            <a:r>
              <a:rPr lang="en-US">
                <a:solidFill>
                  <a:schemeClr val="dk1"/>
                </a:solidFill>
              </a:rPr>
              <a:t> Students will explain how the reader can use Headings to make predictions about what they will read/learn in text.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dac61b5776_0_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Starting the Project</a:t>
            </a:r>
            <a:endParaRPr/>
          </a:p>
        </p:txBody>
      </p:sp>
      <p:sp>
        <p:nvSpPr>
          <p:cNvPr id="217" name="Google Shape;217;gdac61b5776_0_36"/>
          <p:cNvSpPr txBox="1">
            <a:spLocks noGrp="1"/>
          </p:cNvSpPr>
          <p:nvPr>
            <p:ph type="body" idx="1"/>
          </p:nvPr>
        </p:nvSpPr>
        <p:spPr>
          <a:xfrm>
            <a:off x="329825" y="1531575"/>
            <a:ext cx="11373000" cy="4645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Trebuchet MS"/>
              <a:buChar char="●"/>
            </a:pPr>
            <a:r>
              <a:rPr lang="en-US">
                <a:solidFill>
                  <a:schemeClr val="dk1"/>
                </a:solidFill>
              </a:rPr>
              <a:t>Teacher will review science content including how plants and animals obtain energy and the processes related. Key concepts include the critical role of photosynthesis in an ecosystem and the parts of a plant and role of each.(4.2 a, b)</a:t>
            </a:r>
            <a:endParaRPr>
              <a:solidFill>
                <a:schemeClr val="dk1"/>
              </a:solidFill>
            </a:endParaRPr>
          </a:p>
          <a:p>
            <a:pPr marL="457200" lvl="0" indent="-406400" algn="l" rtl="0">
              <a:lnSpc>
                <a:spcPct val="100000"/>
              </a:lnSpc>
              <a:spcBef>
                <a:spcPts val="0"/>
              </a:spcBef>
              <a:spcAft>
                <a:spcPts val="0"/>
              </a:spcAft>
              <a:buClr>
                <a:schemeClr val="dk1"/>
              </a:buClr>
              <a:buSzPts val="2800"/>
              <a:buFont typeface="Trebuchet MS"/>
              <a:buChar char="●"/>
            </a:pPr>
            <a:r>
              <a:rPr lang="en-US">
                <a:solidFill>
                  <a:schemeClr val="dk1"/>
                </a:solidFill>
              </a:rPr>
              <a:t>Teacher introduces the Nonfiction Text Features Science Project to the students.</a:t>
            </a:r>
            <a:endParaRPr>
              <a:solidFill>
                <a:schemeClr val="dk1"/>
              </a:solidFill>
            </a:endParaRPr>
          </a:p>
          <a:p>
            <a:pPr marL="457200" lvl="0" indent="-406400" algn="l" rtl="0">
              <a:lnSpc>
                <a:spcPct val="100000"/>
              </a:lnSpc>
              <a:spcBef>
                <a:spcPts val="0"/>
              </a:spcBef>
              <a:spcAft>
                <a:spcPts val="0"/>
              </a:spcAft>
              <a:buClr>
                <a:schemeClr val="dk1"/>
              </a:buClr>
              <a:buSzPts val="2800"/>
              <a:buFont typeface="Trebuchet MS"/>
              <a:buChar char="●"/>
            </a:pPr>
            <a:r>
              <a:rPr lang="en-US">
                <a:solidFill>
                  <a:schemeClr val="dk1"/>
                </a:solidFill>
              </a:rPr>
              <a:t>Teacher will give students an article to use as their original text and arrange for students to work with partners and/or groups.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d801bec0c8_0_25"/>
          <p:cNvSpPr txBox="1">
            <a:spLocks noGrp="1"/>
          </p:cNvSpPr>
          <p:nvPr>
            <p:ph type="title"/>
          </p:nvPr>
        </p:nvSpPr>
        <p:spPr>
          <a:xfrm>
            <a:off x="207450" y="114300"/>
            <a:ext cx="4686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Project Guide</a:t>
            </a:r>
            <a:endParaRPr/>
          </a:p>
        </p:txBody>
      </p:sp>
      <p:pic>
        <p:nvPicPr>
          <p:cNvPr id="223" name="Google Shape;223;gd801bec0c8_0_25" descr="project guide included in instructional plan"/>
          <p:cNvPicPr preferRelativeResize="0"/>
          <p:nvPr/>
        </p:nvPicPr>
        <p:blipFill>
          <a:blip r:embed="rId3">
            <a:alphaModFix/>
          </a:blip>
          <a:stretch>
            <a:fillRect/>
          </a:stretch>
        </p:blipFill>
        <p:spPr>
          <a:xfrm>
            <a:off x="5781800" y="401400"/>
            <a:ext cx="5631749" cy="62070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deb82815a5_0_16"/>
          <p:cNvSpPr txBox="1">
            <a:spLocks noGrp="1"/>
          </p:cNvSpPr>
          <p:nvPr>
            <p:ph type="title"/>
          </p:nvPr>
        </p:nvSpPr>
        <p:spPr>
          <a:xfrm>
            <a:off x="838200" y="-15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About Us</a:t>
            </a:r>
            <a:endParaRPr/>
          </a:p>
        </p:txBody>
      </p:sp>
      <p:pic>
        <p:nvPicPr>
          <p:cNvPr id="108" name="Google Shape;108;gdeb82815a5_0_16" descr="picture of presenter"/>
          <p:cNvPicPr preferRelativeResize="0"/>
          <p:nvPr/>
        </p:nvPicPr>
        <p:blipFill>
          <a:blip r:embed="rId3">
            <a:alphaModFix/>
          </a:blip>
          <a:stretch>
            <a:fillRect/>
          </a:stretch>
        </p:blipFill>
        <p:spPr>
          <a:xfrm>
            <a:off x="7663475" y="1168150"/>
            <a:ext cx="2142051" cy="3038024"/>
          </a:xfrm>
          <a:prstGeom prst="rect">
            <a:avLst/>
          </a:prstGeom>
          <a:noFill/>
          <a:ln>
            <a:noFill/>
          </a:ln>
        </p:spPr>
      </p:pic>
      <p:sp>
        <p:nvSpPr>
          <p:cNvPr id="109" name="Google Shape;109;gdeb82815a5_0_16"/>
          <p:cNvSpPr txBox="1">
            <a:spLocks noGrp="1"/>
          </p:cNvSpPr>
          <p:nvPr>
            <p:ph type="body" idx="2"/>
          </p:nvPr>
        </p:nvSpPr>
        <p:spPr>
          <a:xfrm>
            <a:off x="6141400" y="4440575"/>
            <a:ext cx="5519700" cy="1951200"/>
          </a:xfrm>
          <a:prstGeom prst="rect">
            <a:avLst/>
          </a:prstGeom>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400">
                <a:solidFill>
                  <a:schemeClr val="dk1"/>
                </a:solidFill>
              </a:rPr>
              <a:t>Angela Brandt, M.Ed.</a:t>
            </a:r>
            <a:endParaRPr sz="2400">
              <a:solidFill>
                <a:schemeClr val="dk1"/>
              </a:solidFill>
            </a:endParaRPr>
          </a:p>
          <a:p>
            <a:pPr marL="0" lvl="0" indent="0" algn="ctr" rtl="0">
              <a:lnSpc>
                <a:spcPct val="100000"/>
              </a:lnSpc>
              <a:spcBef>
                <a:spcPts val="0"/>
              </a:spcBef>
              <a:spcAft>
                <a:spcPts val="0"/>
              </a:spcAft>
              <a:buNone/>
            </a:pPr>
            <a:r>
              <a:rPr lang="en-US" sz="2400">
                <a:solidFill>
                  <a:schemeClr val="dk1"/>
                </a:solidFill>
              </a:rPr>
              <a:t>Reading Specialist</a:t>
            </a:r>
            <a:endParaRPr sz="2400">
              <a:solidFill>
                <a:schemeClr val="dk1"/>
              </a:solidFill>
            </a:endParaRPr>
          </a:p>
          <a:p>
            <a:pPr marL="0" lvl="0" indent="0" algn="ctr" rtl="0">
              <a:lnSpc>
                <a:spcPct val="100000"/>
              </a:lnSpc>
              <a:spcBef>
                <a:spcPts val="0"/>
              </a:spcBef>
              <a:spcAft>
                <a:spcPts val="0"/>
              </a:spcAft>
              <a:buNone/>
            </a:pPr>
            <a:r>
              <a:rPr lang="en-US" sz="2400">
                <a:solidFill>
                  <a:schemeClr val="dk1"/>
                </a:solidFill>
              </a:rPr>
              <a:t>Jacobs Road Elementary</a:t>
            </a:r>
            <a:endParaRPr sz="2400">
              <a:solidFill>
                <a:schemeClr val="dk1"/>
              </a:solidFill>
            </a:endParaRPr>
          </a:p>
          <a:p>
            <a:pPr marL="0" lvl="0" indent="0" algn="ctr" rtl="0">
              <a:lnSpc>
                <a:spcPct val="100000"/>
              </a:lnSpc>
              <a:spcBef>
                <a:spcPts val="0"/>
              </a:spcBef>
              <a:spcAft>
                <a:spcPts val="0"/>
              </a:spcAft>
              <a:buNone/>
            </a:pPr>
            <a:r>
              <a:rPr lang="en-US" sz="2400">
                <a:solidFill>
                  <a:schemeClr val="dk1"/>
                </a:solidFill>
              </a:rPr>
              <a:t>Chesterfield County Public Schools </a:t>
            </a:r>
            <a:endParaRPr sz="2400">
              <a:solidFill>
                <a:schemeClr val="dk1"/>
              </a:solidFill>
            </a:endParaRPr>
          </a:p>
          <a:p>
            <a:pPr marL="0" lvl="0" indent="0" algn="l" rtl="0">
              <a:spcBef>
                <a:spcPts val="1000"/>
              </a:spcBef>
              <a:spcAft>
                <a:spcPts val="0"/>
              </a:spcAft>
              <a:buNone/>
            </a:pPr>
            <a:endParaRPr/>
          </a:p>
        </p:txBody>
      </p:sp>
      <p:sp>
        <p:nvSpPr>
          <p:cNvPr id="110" name="Google Shape;110;gdeb82815a5_0_1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111" name="Google Shape;111;gdeb82815a5_0_16"/>
          <p:cNvSpPr txBox="1">
            <a:spLocks noGrp="1"/>
          </p:cNvSpPr>
          <p:nvPr>
            <p:ph type="body" idx="2"/>
          </p:nvPr>
        </p:nvSpPr>
        <p:spPr>
          <a:xfrm>
            <a:off x="248575" y="4444450"/>
            <a:ext cx="5984700" cy="1951200"/>
          </a:xfrm>
          <a:prstGeom prst="rect">
            <a:avLst/>
          </a:prstGeom>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400">
                <a:solidFill>
                  <a:schemeClr val="dk1"/>
                </a:solidFill>
              </a:rPr>
              <a:t>Noreen Ingram, MAT</a:t>
            </a:r>
            <a:endParaRPr sz="2400">
              <a:solidFill>
                <a:schemeClr val="dk1"/>
              </a:solidFill>
            </a:endParaRPr>
          </a:p>
          <a:p>
            <a:pPr marL="0" lvl="0" indent="0" algn="ctr" rtl="0">
              <a:lnSpc>
                <a:spcPct val="100000"/>
              </a:lnSpc>
              <a:spcBef>
                <a:spcPts val="0"/>
              </a:spcBef>
              <a:spcAft>
                <a:spcPts val="0"/>
              </a:spcAft>
              <a:buNone/>
            </a:pPr>
            <a:r>
              <a:rPr lang="en-US" sz="2400">
                <a:solidFill>
                  <a:schemeClr val="dk1"/>
                </a:solidFill>
              </a:rPr>
              <a:t>Instructional Designer</a:t>
            </a:r>
            <a:endParaRPr sz="24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400">
                <a:solidFill>
                  <a:schemeClr val="dk1"/>
                </a:solidFill>
              </a:rPr>
              <a:t>Jacobs Road Elementary</a:t>
            </a:r>
            <a:endParaRPr sz="2400">
              <a:solidFill>
                <a:schemeClr val="dk1"/>
              </a:solidFill>
            </a:endParaRPr>
          </a:p>
          <a:p>
            <a:pPr marL="0" lvl="0" indent="0" algn="ctr" rtl="0">
              <a:lnSpc>
                <a:spcPct val="100000"/>
              </a:lnSpc>
              <a:spcBef>
                <a:spcPts val="0"/>
              </a:spcBef>
              <a:spcAft>
                <a:spcPts val="0"/>
              </a:spcAft>
              <a:buNone/>
            </a:pPr>
            <a:r>
              <a:rPr lang="en-US" sz="2400">
                <a:solidFill>
                  <a:schemeClr val="dk1"/>
                </a:solidFill>
              </a:rPr>
              <a:t>Chesterfield County Public Schools </a:t>
            </a:r>
            <a:endParaRPr sz="2400">
              <a:solidFill>
                <a:schemeClr val="dk1"/>
              </a:solidFill>
            </a:endParaRPr>
          </a:p>
          <a:p>
            <a:pPr marL="0" lvl="0" indent="0" algn="l" rtl="0">
              <a:spcBef>
                <a:spcPts val="1000"/>
              </a:spcBef>
              <a:spcAft>
                <a:spcPts val="0"/>
              </a:spcAft>
              <a:buNone/>
            </a:pPr>
            <a:endParaRPr/>
          </a:p>
        </p:txBody>
      </p:sp>
      <p:pic>
        <p:nvPicPr>
          <p:cNvPr id="112" name="Google Shape;112;gdeb82815a5_0_16" descr="picture of presenter"/>
          <p:cNvPicPr preferRelativeResize="0"/>
          <p:nvPr/>
        </p:nvPicPr>
        <p:blipFill>
          <a:blip r:embed="rId4">
            <a:alphaModFix/>
          </a:blip>
          <a:stretch>
            <a:fillRect/>
          </a:stretch>
        </p:blipFill>
        <p:spPr>
          <a:xfrm>
            <a:off x="2208800" y="1207825"/>
            <a:ext cx="2142049" cy="3006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b6b163dda6_0_12" descr="Plain text image"/>
          <p:cNvPicPr preferRelativeResize="0"/>
          <p:nvPr/>
        </p:nvPicPr>
        <p:blipFill>
          <a:blip r:embed="rId3">
            <a:alphaModFix/>
          </a:blip>
          <a:stretch>
            <a:fillRect/>
          </a:stretch>
        </p:blipFill>
        <p:spPr>
          <a:xfrm>
            <a:off x="2014550" y="791150"/>
            <a:ext cx="8162900" cy="6006200"/>
          </a:xfrm>
          <a:prstGeom prst="rect">
            <a:avLst/>
          </a:prstGeom>
          <a:noFill/>
          <a:ln w="19050" cap="flat" cmpd="sng">
            <a:solidFill>
              <a:schemeClr val="dk2"/>
            </a:solidFill>
            <a:prstDash val="solid"/>
            <a:round/>
            <a:headEnd type="none" w="sm" len="sm"/>
            <a:tailEnd type="none" w="sm" len="sm"/>
          </a:ln>
        </p:spPr>
      </p:pic>
      <p:sp>
        <p:nvSpPr>
          <p:cNvPr id="229" name="Google Shape;229;gb6b163dda6_0_12"/>
          <p:cNvSpPr txBox="1">
            <a:spLocks noGrp="1"/>
          </p:cNvSpPr>
          <p:nvPr>
            <p:ph type="title"/>
          </p:nvPr>
        </p:nvSpPr>
        <p:spPr>
          <a:xfrm>
            <a:off x="-662275" y="-234575"/>
            <a:ext cx="6624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Plain Text (1 of 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b6b163dda6_0_45"/>
          <p:cNvSpPr txBox="1">
            <a:spLocks noGrp="1"/>
          </p:cNvSpPr>
          <p:nvPr>
            <p:ph type="title"/>
          </p:nvPr>
        </p:nvSpPr>
        <p:spPr>
          <a:xfrm>
            <a:off x="-662275" y="-234575"/>
            <a:ext cx="6624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Plain Text (2 of 2)</a:t>
            </a:r>
            <a:endParaRPr/>
          </a:p>
        </p:txBody>
      </p:sp>
      <p:pic>
        <p:nvPicPr>
          <p:cNvPr id="235" name="Google Shape;235;gb6b163dda6_0_45" descr="plain text image"/>
          <p:cNvPicPr preferRelativeResize="0"/>
          <p:nvPr/>
        </p:nvPicPr>
        <p:blipFill>
          <a:blip r:embed="rId3">
            <a:alphaModFix/>
          </a:blip>
          <a:stretch>
            <a:fillRect/>
          </a:stretch>
        </p:blipFill>
        <p:spPr>
          <a:xfrm>
            <a:off x="2139525" y="883325"/>
            <a:ext cx="8202975" cy="55111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dac61b5776_0_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Getting to Work</a:t>
            </a:r>
            <a:endParaRPr/>
          </a:p>
        </p:txBody>
      </p:sp>
      <p:sp>
        <p:nvSpPr>
          <p:cNvPr id="241" name="Google Shape;241;gdac61b5776_0_41"/>
          <p:cNvSpPr txBox="1">
            <a:spLocks noGrp="1"/>
          </p:cNvSpPr>
          <p:nvPr>
            <p:ph type="body" idx="1"/>
          </p:nvPr>
        </p:nvSpPr>
        <p:spPr>
          <a:xfrm>
            <a:off x="329825" y="1531575"/>
            <a:ext cx="11373000" cy="4645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Times New Roman"/>
              <a:buChar char="●"/>
            </a:pPr>
            <a:r>
              <a:rPr lang="en-US">
                <a:solidFill>
                  <a:schemeClr val="dk1"/>
                </a:solidFill>
              </a:rPr>
              <a:t>Partner groups will read the text and use the </a:t>
            </a:r>
            <a:r>
              <a:rPr lang="en-US" b="1" u="sng">
                <a:solidFill>
                  <a:schemeClr val="dk1"/>
                </a:solidFill>
              </a:rPr>
              <a:t>Nonfiction Text Features Planning Guide</a:t>
            </a:r>
            <a:r>
              <a:rPr lang="en-US">
                <a:solidFill>
                  <a:schemeClr val="dk1"/>
                </a:solidFill>
              </a:rPr>
              <a:t> to collaborate and plan the text features needed to make the plain text more organized and easier to understand.  They will follow this </a:t>
            </a:r>
            <a:r>
              <a:rPr lang="en-US" b="1" u="sng">
                <a:solidFill>
                  <a:schemeClr val="dk1"/>
                </a:solidFill>
              </a:rPr>
              <a:t>Project Guide - Nonfiction Text Features</a:t>
            </a:r>
            <a:r>
              <a:rPr lang="en-US">
                <a:solidFill>
                  <a:schemeClr val="dk1"/>
                </a:solidFill>
              </a:rPr>
              <a:t>.</a:t>
            </a:r>
            <a:endParaRPr>
              <a:solidFill>
                <a:schemeClr val="dk1"/>
              </a:solidFill>
            </a:endParaRPr>
          </a:p>
          <a:p>
            <a:pPr marL="457200" lvl="0" indent="-406400" algn="l" rtl="0">
              <a:lnSpc>
                <a:spcPct val="100000"/>
              </a:lnSpc>
              <a:spcBef>
                <a:spcPts val="0"/>
              </a:spcBef>
              <a:spcAft>
                <a:spcPts val="0"/>
              </a:spcAft>
              <a:buClr>
                <a:schemeClr val="dk1"/>
              </a:buClr>
              <a:buSzPts val="2800"/>
              <a:buFont typeface="Trebuchet MS"/>
              <a:buChar char="●"/>
            </a:pPr>
            <a:r>
              <a:rPr lang="en-US">
                <a:solidFill>
                  <a:schemeClr val="dk1"/>
                </a:solidFill>
              </a:rPr>
              <a:t>Teacher will circulate, monitor progress, and conference with partner groups as needed.</a:t>
            </a:r>
            <a:endParaRPr>
              <a:solidFill>
                <a:schemeClr val="dk1"/>
              </a:solidFill>
            </a:endParaRPr>
          </a:p>
          <a:p>
            <a:pPr marL="457200" lvl="0" indent="-406400" algn="l" rtl="0">
              <a:lnSpc>
                <a:spcPct val="100000"/>
              </a:lnSpc>
              <a:spcBef>
                <a:spcPts val="0"/>
              </a:spcBef>
              <a:spcAft>
                <a:spcPts val="0"/>
              </a:spcAft>
              <a:buClr>
                <a:schemeClr val="dk1"/>
              </a:buClr>
              <a:buSzPts val="2800"/>
              <a:buFont typeface="Times New Roman"/>
              <a:buChar char="●"/>
            </a:pPr>
            <a:r>
              <a:rPr lang="en-US">
                <a:solidFill>
                  <a:schemeClr val="dk1"/>
                </a:solidFill>
              </a:rPr>
              <a:t>Partner groups will use their completed graphic organizer to create a final project using: </a:t>
            </a:r>
            <a:r>
              <a:rPr lang="en-US" b="1" u="sng">
                <a:solidFill>
                  <a:schemeClr val="dk1"/>
                </a:solidFill>
              </a:rPr>
              <a:t>Student Final Project Template</a:t>
            </a:r>
            <a:r>
              <a:rPr lang="en-US">
                <a:solidFill>
                  <a:schemeClr val="dk1"/>
                </a:solidFill>
              </a:rPr>
              <a:t>.</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ac61b5776_0_46"/>
          <p:cNvSpPr txBox="1">
            <a:spLocks noGrp="1"/>
          </p:cNvSpPr>
          <p:nvPr>
            <p:ph type="title"/>
          </p:nvPr>
        </p:nvSpPr>
        <p:spPr>
          <a:xfrm>
            <a:off x="-397600" y="0"/>
            <a:ext cx="5388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Planning Guide</a:t>
            </a:r>
            <a:endParaRPr/>
          </a:p>
        </p:txBody>
      </p:sp>
      <p:pic>
        <p:nvPicPr>
          <p:cNvPr id="247" name="Google Shape;247;gdac61b5776_0_46" descr="blank planning guide included in instructional plan"/>
          <p:cNvPicPr preferRelativeResize="0"/>
          <p:nvPr/>
        </p:nvPicPr>
        <p:blipFill>
          <a:blip r:embed="rId3">
            <a:alphaModFix/>
          </a:blip>
          <a:stretch>
            <a:fillRect/>
          </a:stretch>
        </p:blipFill>
        <p:spPr>
          <a:xfrm>
            <a:off x="5039025" y="114300"/>
            <a:ext cx="6370226" cy="65504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d801bec0c8_0_35"/>
          <p:cNvSpPr txBox="1">
            <a:spLocks noGrp="1"/>
          </p:cNvSpPr>
          <p:nvPr>
            <p:ph type="title"/>
          </p:nvPr>
        </p:nvSpPr>
        <p:spPr>
          <a:xfrm>
            <a:off x="114300" y="114300"/>
            <a:ext cx="6469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Digital Product</a:t>
            </a:r>
            <a:endParaRPr/>
          </a:p>
        </p:txBody>
      </p:sp>
      <p:pic>
        <p:nvPicPr>
          <p:cNvPr id="253" name="Google Shape;253;gd801bec0c8_0_35" descr="digital product screenshot"/>
          <p:cNvPicPr preferRelativeResize="0"/>
          <p:nvPr/>
        </p:nvPicPr>
        <p:blipFill>
          <a:blip r:embed="rId3">
            <a:alphaModFix/>
          </a:blip>
          <a:stretch>
            <a:fillRect/>
          </a:stretch>
        </p:blipFill>
        <p:spPr>
          <a:xfrm>
            <a:off x="114300" y="1690825"/>
            <a:ext cx="11963400" cy="46753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d801bec0c8_0_40"/>
          <p:cNvSpPr txBox="1">
            <a:spLocks noGrp="1"/>
          </p:cNvSpPr>
          <p:nvPr>
            <p:ph type="title"/>
          </p:nvPr>
        </p:nvSpPr>
        <p:spPr>
          <a:xfrm>
            <a:off x="114300" y="114300"/>
            <a:ext cx="10984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Example of a Student Non-Digital Product</a:t>
            </a:r>
            <a:endParaRPr/>
          </a:p>
        </p:txBody>
      </p:sp>
      <p:pic>
        <p:nvPicPr>
          <p:cNvPr id="259" name="Google Shape;259;gd801bec0c8_0_40" descr="image of student work"/>
          <p:cNvPicPr preferRelativeResize="0"/>
          <p:nvPr/>
        </p:nvPicPr>
        <p:blipFill>
          <a:blip r:embed="rId3">
            <a:alphaModFix/>
          </a:blip>
          <a:stretch>
            <a:fillRect/>
          </a:stretch>
        </p:blipFill>
        <p:spPr>
          <a:xfrm>
            <a:off x="1114600" y="1220125"/>
            <a:ext cx="9962798" cy="54359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d801bec0c8_0_30"/>
          <p:cNvSpPr txBox="1">
            <a:spLocks noGrp="1"/>
          </p:cNvSpPr>
          <p:nvPr>
            <p:ph type="title"/>
          </p:nvPr>
        </p:nvSpPr>
        <p:spPr>
          <a:xfrm>
            <a:off x="114300" y="114300"/>
            <a:ext cx="2280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Rubric</a:t>
            </a:r>
            <a:endParaRPr/>
          </a:p>
        </p:txBody>
      </p:sp>
      <p:pic>
        <p:nvPicPr>
          <p:cNvPr id="265" name="Google Shape;265;gd801bec0c8_0_30" descr="image of rubric"/>
          <p:cNvPicPr preferRelativeResize="0"/>
          <p:nvPr/>
        </p:nvPicPr>
        <p:blipFill>
          <a:blip r:embed="rId3">
            <a:alphaModFix/>
          </a:blip>
          <a:stretch>
            <a:fillRect/>
          </a:stretch>
        </p:blipFill>
        <p:spPr>
          <a:xfrm>
            <a:off x="2394675" y="457975"/>
            <a:ext cx="9683025" cy="62857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d801bec0c8_0_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Conclusion</a:t>
            </a:r>
            <a:endParaRPr/>
          </a:p>
        </p:txBody>
      </p:sp>
      <p:sp>
        <p:nvSpPr>
          <p:cNvPr id="271" name="Google Shape;271;gd801bec0c8_0_20"/>
          <p:cNvSpPr txBox="1">
            <a:spLocks noGrp="1"/>
          </p:cNvSpPr>
          <p:nvPr>
            <p:ph type="body" idx="1"/>
          </p:nvPr>
        </p:nvSpPr>
        <p:spPr>
          <a:xfrm>
            <a:off x="329825" y="1531575"/>
            <a:ext cx="11373000" cy="4645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Times New Roman"/>
              <a:buChar char="●"/>
            </a:pPr>
            <a:r>
              <a:rPr lang="en-US">
                <a:solidFill>
                  <a:schemeClr val="dk1"/>
                </a:solidFill>
              </a:rPr>
              <a:t>At the conclusion of the project, partner groups will present their final product in an oral presentation. </a:t>
            </a:r>
            <a:endParaRPr>
              <a:solidFill>
                <a:schemeClr val="dk1"/>
              </a:solidFill>
            </a:endParaRPr>
          </a:p>
          <a:p>
            <a:pPr marL="457200" lvl="0" indent="-406400" algn="l" rtl="0">
              <a:lnSpc>
                <a:spcPct val="100000"/>
              </a:lnSpc>
              <a:spcBef>
                <a:spcPts val="0"/>
              </a:spcBef>
              <a:spcAft>
                <a:spcPts val="0"/>
              </a:spcAft>
              <a:buClr>
                <a:schemeClr val="dk1"/>
              </a:buClr>
              <a:buSzPts val="2800"/>
              <a:buFont typeface="Times New Roman"/>
              <a:buChar char="●"/>
            </a:pPr>
            <a:r>
              <a:rPr lang="en-US">
                <a:solidFill>
                  <a:schemeClr val="dk1"/>
                </a:solidFill>
              </a:rPr>
              <a:t>Students will complete a peer evaluation as well as a self evaluation. They will give feedback on their own performance as well as their partner’s performance. (4.1 h, i)</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dac61b5776_0_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Adapting the Project</a:t>
            </a:r>
            <a:endParaRPr/>
          </a:p>
        </p:txBody>
      </p:sp>
      <p:sp>
        <p:nvSpPr>
          <p:cNvPr id="277" name="Google Shape;277;gdac61b5776_0_57"/>
          <p:cNvSpPr txBox="1">
            <a:spLocks noGrp="1"/>
          </p:cNvSpPr>
          <p:nvPr>
            <p:ph type="body" idx="1"/>
          </p:nvPr>
        </p:nvSpPr>
        <p:spPr>
          <a:xfrm>
            <a:off x="329825" y="1531575"/>
            <a:ext cx="11373000" cy="4645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Font typeface="Noto Sans Symbols"/>
              <a:buChar char="●"/>
            </a:pPr>
            <a:r>
              <a:rPr lang="en-US">
                <a:solidFill>
                  <a:schemeClr val="dk1"/>
                </a:solidFill>
              </a:rPr>
              <a:t>This project could be adapted to address many other standards particularly in science and history.</a:t>
            </a:r>
            <a:endParaRPr>
              <a:solidFill>
                <a:schemeClr val="dk1"/>
              </a:solidFill>
            </a:endParaRPr>
          </a:p>
          <a:p>
            <a:pPr marL="457200" lvl="0" indent="-342900" algn="l" rtl="0">
              <a:lnSpc>
                <a:spcPct val="100000"/>
              </a:lnSpc>
              <a:spcBef>
                <a:spcPts val="0"/>
              </a:spcBef>
              <a:spcAft>
                <a:spcPts val="0"/>
              </a:spcAft>
              <a:buClr>
                <a:schemeClr val="dk1"/>
              </a:buClr>
              <a:buSzPts val="1800"/>
              <a:buFont typeface="Noto Sans Symbols"/>
              <a:buChar char="●"/>
            </a:pPr>
            <a:r>
              <a:rPr lang="en-US">
                <a:solidFill>
                  <a:schemeClr val="dk1"/>
                </a:solidFill>
              </a:rPr>
              <a:t>It could be employed as a quarterly project to enhance student understanding and give more opportunity for application of reading skills across content areas.</a:t>
            </a:r>
            <a:endParaRPr>
              <a:solidFill>
                <a:schemeClr val="dk1"/>
              </a:solidFill>
            </a:endParaRPr>
          </a:p>
          <a:p>
            <a:pPr marL="914400" lvl="1" indent="-342900" algn="l" rtl="0">
              <a:lnSpc>
                <a:spcPct val="100000"/>
              </a:lnSpc>
              <a:spcBef>
                <a:spcPts val="0"/>
              </a:spcBef>
              <a:spcAft>
                <a:spcPts val="0"/>
              </a:spcAft>
              <a:buClr>
                <a:schemeClr val="dk1"/>
              </a:buClr>
              <a:buSzPts val="1800"/>
              <a:buFont typeface="Courier New"/>
              <a:buChar char="o"/>
            </a:pPr>
            <a:r>
              <a:rPr lang="en-US"/>
              <a:t>Ex: In Quarter 1, the Text Feature Project could be used to review the plant unit in science. In Quarter 2, the Text Feature Project could be used to review the Civil War unit in history.</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d801bec0c8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Continuing Interdisciplinary Studies</a:t>
            </a:r>
            <a:endParaRPr/>
          </a:p>
        </p:txBody>
      </p:sp>
      <p:sp>
        <p:nvSpPr>
          <p:cNvPr id="283" name="Google Shape;283;gd801bec0c8_0_0"/>
          <p:cNvSpPr txBox="1">
            <a:spLocks noGrp="1"/>
          </p:cNvSpPr>
          <p:nvPr>
            <p:ph type="body" idx="1"/>
          </p:nvPr>
        </p:nvSpPr>
        <p:spPr>
          <a:xfrm>
            <a:off x="329825" y="1531575"/>
            <a:ext cx="11373000" cy="4645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Font typeface="Noto Sans Symbols"/>
              <a:buChar char="●"/>
            </a:pPr>
            <a:r>
              <a:rPr lang="en-US">
                <a:solidFill>
                  <a:schemeClr val="dk1"/>
                </a:solidFill>
              </a:rPr>
              <a:t>This project could serve as a framework for additional projects you could design to reinforce other foundational literacy skills in the reading curriculum while reviewing other content area information.</a:t>
            </a:r>
            <a:endParaRPr>
              <a:solidFill>
                <a:schemeClr val="dk1"/>
              </a:solidFill>
            </a:endParaRPr>
          </a:p>
          <a:p>
            <a:pPr marL="457200" lvl="0" indent="-342900" algn="l" rtl="0">
              <a:lnSpc>
                <a:spcPct val="100000"/>
              </a:lnSpc>
              <a:spcBef>
                <a:spcPts val="0"/>
              </a:spcBef>
              <a:spcAft>
                <a:spcPts val="0"/>
              </a:spcAft>
              <a:buClr>
                <a:schemeClr val="dk1"/>
              </a:buClr>
              <a:buSzPts val="1800"/>
              <a:buFont typeface="Noto Sans Symbols"/>
              <a:buChar char="●"/>
            </a:pPr>
            <a:r>
              <a:rPr lang="en-US">
                <a:solidFill>
                  <a:schemeClr val="dk1"/>
                </a:solidFill>
              </a:rPr>
              <a:t>The project should be repeatable so content area text can be substituted to meet the instructional needs of your students and curriculum.</a:t>
            </a:r>
            <a:endParaRPr>
              <a:solidFill>
                <a:schemeClr val="dk1"/>
              </a:solidFill>
            </a:endParaRPr>
          </a:p>
          <a:p>
            <a:pPr marL="457200" lvl="0" indent="-342900" algn="l" rtl="0">
              <a:lnSpc>
                <a:spcPct val="100000"/>
              </a:lnSpc>
              <a:spcBef>
                <a:spcPts val="0"/>
              </a:spcBef>
              <a:spcAft>
                <a:spcPts val="0"/>
              </a:spcAft>
              <a:buClr>
                <a:schemeClr val="dk1"/>
              </a:buClr>
              <a:buSzPts val="1800"/>
              <a:buFont typeface="Noto Sans Symbols"/>
              <a:buChar char="●"/>
            </a:pPr>
            <a:r>
              <a:rPr lang="en-US">
                <a:solidFill>
                  <a:schemeClr val="dk1"/>
                </a:solidFill>
              </a:rPr>
              <a:t>Future project ideas include Character Analysis, Conflict and Resolution, Main Idea and Supporting Details, Cause and Effect.</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838200" y="365125"/>
            <a:ext cx="10515600" cy="197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rebuchet MS"/>
              <a:buNone/>
            </a:pPr>
            <a:r>
              <a:rPr lang="en-US"/>
              <a:t>Overview</a:t>
            </a:r>
            <a:endParaRPr/>
          </a:p>
          <a:p>
            <a:pPr marL="0" lvl="0" indent="0" algn="l" rtl="0">
              <a:lnSpc>
                <a:spcPct val="90000"/>
              </a:lnSpc>
              <a:spcBef>
                <a:spcPts val="0"/>
              </a:spcBef>
              <a:spcAft>
                <a:spcPts val="0"/>
              </a:spcAft>
              <a:buClr>
                <a:schemeClr val="accent1"/>
              </a:buClr>
              <a:buSzPct val="100000"/>
              <a:buFont typeface="Trebuchet MS"/>
              <a:buNone/>
            </a:pPr>
            <a:endParaRPr/>
          </a:p>
          <a:p>
            <a:pPr marL="0" lvl="0" indent="0" algn="l" rtl="0">
              <a:lnSpc>
                <a:spcPct val="90000"/>
              </a:lnSpc>
              <a:spcBef>
                <a:spcPts val="0"/>
              </a:spcBef>
              <a:spcAft>
                <a:spcPts val="0"/>
              </a:spcAft>
              <a:buClr>
                <a:schemeClr val="accent1"/>
              </a:buClr>
              <a:buSzPct val="129411"/>
              <a:buFont typeface="Trebuchet MS"/>
              <a:buNone/>
            </a:pPr>
            <a:r>
              <a:rPr lang="en-US" sz="3400">
                <a:solidFill>
                  <a:schemeClr val="dk1"/>
                </a:solidFill>
              </a:rPr>
              <a:t>These are are the questions we will answer during this presentation:</a:t>
            </a:r>
            <a:endParaRPr sz="3400">
              <a:solidFill>
                <a:schemeClr val="dk1"/>
              </a:solidFill>
            </a:endParaRPr>
          </a:p>
        </p:txBody>
      </p:sp>
      <p:sp>
        <p:nvSpPr>
          <p:cNvPr id="118" name="Google Shape;118;p3"/>
          <p:cNvSpPr txBox="1">
            <a:spLocks noGrp="1"/>
          </p:cNvSpPr>
          <p:nvPr>
            <p:ph type="body" idx="1"/>
          </p:nvPr>
        </p:nvSpPr>
        <p:spPr>
          <a:xfrm>
            <a:off x="838200" y="2511425"/>
            <a:ext cx="10515600" cy="3679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Why is it important to integrate interdisciplinary content into reading instruction?</a:t>
            </a:r>
            <a:endParaRPr/>
          </a:p>
          <a:p>
            <a:pPr marL="228600" lvl="0" indent="-228600" algn="l" rtl="0">
              <a:lnSpc>
                <a:spcPct val="90000"/>
              </a:lnSpc>
              <a:spcBef>
                <a:spcPts val="1000"/>
              </a:spcBef>
              <a:spcAft>
                <a:spcPts val="0"/>
              </a:spcAft>
              <a:buSzPts val="2800"/>
              <a:buChar char="•"/>
            </a:pPr>
            <a:r>
              <a:rPr lang="en-US"/>
              <a:t>How can we give students an opportunity to apply reading skills in authentic learning experiences?</a:t>
            </a:r>
            <a:endParaRPr/>
          </a:p>
          <a:p>
            <a:pPr marL="228600" lvl="0" indent="-228600" algn="l" rtl="0">
              <a:lnSpc>
                <a:spcPct val="90000"/>
              </a:lnSpc>
              <a:spcBef>
                <a:spcPts val="1000"/>
              </a:spcBef>
              <a:spcAft>
                <a:spcPts val="0"/>
              </a:spcAft>
              <a:buSzPts val="2800"/>
              <a:buChar char="•"/>
            </a:pPr>
            <a:r>
              <a:rPr lang="en-US"/>
              <a:t>What is an example of a specific lesson and accompanying project to accomplish that goal?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deb82815a5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Contact Information</a:t>
            </a:r>
            <a:endParaRPr/>
          </a:p>
        </p:txBody>
      </p:sp>
      <p:pic>
        <p:nvPicPr>
          <p:cNvPr id="290" name="Google Shape;290;gdeb82815a5_0_7" descr="image of presenter"/>
          <p:cNvPicPr preferRelativeResize="0"/>
          <p:nvPr/>
        </p:nvPicPr>
        <p:blipFill>
          <a:blip r:embed="rId3">
            <a:alphaModFix/>
          </a:blip>
          <a:stretch>
            <a:fillRect/>
          </a:stretch>
        </p:blipFill>
        <p:spPr>
          <a:xfrm>
            <a:off x="8120675" y="1549150"/>
            <a:ext cx="2142051" cy="3038024"/>
          </a:xfrm>
          <a:prstGeom prst="rect">
            <a:avLst/>
          </a:prstGeom>
          <a:noFill/>
          <a:ln>
            <a:noFill/>
          </a:ln>
        </p:spPr>
      </p:pic>
      <p:sp>
        <p:nvSpPr>
          <p:cNvPr id="291" name="Google Shape;291;gdeb82815a5_0_7"/>
          <p:cNvSpPr txBox="1">
            <a:spLocks noGrp="1"/>
          </p:cNvSpPr>
          <p:nvPr>
            <p:ph type="body" idx="2"/>
          </p:nvPr>
        </p:nvSpPr>
        <p:spPr>
          <a:xfrm>
            <a:off x="6274450" y="4757025"/>
            <a:ext cx="5768400" cy="1417500"/>
          </a:xfrm>
          <a:prstGeom prst="rect">
            <a:avLst/>
          </a:prstGeom>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400" b="1">
                <a:solidFill>
                  <a:schemeClr val="dk1"/>
                </a:solidFill>
              </a:rPr>
              <a:t>Angela Brandt</a:t>
            </a:r>
            <a:endParaRPr sz="2400" b="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400" b="1">
                <a:solidFill>
                  <a:schemeClr val="dk1"/>
                </a:solidFill>
              </a:rPr>
              <a:t>angela_brandt@ccpsnet.net</a:t>
            </a:r>
            <a:endParaRPr sz="2400" b="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400" b="1">
                <a:solidFill>
                  <a:schemeClr val="dk1"/>
                </a:solidFill>
              </a:rPr>
              <a:t>Chesterfield County Public Schools</a:t>
            </a:r>
            <a:r>
              <a:rPr lang="en-US" sz="2550" b="1">
                <a:solidFill>
                  <a:schemeClr val="dk1"/>
                </a:solidFill>
              </a:rPr>
              <a:t> </a:t>
            </a:r>
            <a:endParaRPr sz="2550" b="1">
              <a:solidFill>
                <a:schemeClr val="dk1"/>
              </a:solidFill>
            </a:endParaRPr>
          </a:p>
          <a:p>
            <a:pPr marL="0" lvl="0" indent="0" algn="l" rtl="0">
              <a:spcBef>
                <a:spcPts val="1000"/>
              </a:spcBef>
              <a:spcAft>
                <a:spcPts val="0"/>
              </a:spcAft>
              <a:buNone/>
            </a:pPr>
            <a:endParaRPr/>
          </a:p>
        </p:txBody>
      </p:sp>
      <p:sp>
        <p:nvSpPr>
          <p:cNvPr id="292" name="Google Shape;292;gdeb82815a5_0_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30</a:t>
            </a:fld>
            <a:endParaRPr/>
          </a:p>
        </p:txBody>
      </p:sp>
      <p:sp>
        <p:nvSpPr>
          <p:cNvPr id="293" name="Google Shape;293;gdeb82815a5_0_7"/>
          <p:cNvSpPr txBox="1">
            <a:spLocks noGrp="1"/>
          </p:cNvSpPr>
          <p:nvPr>
            <p:ph type="body" idx="2"/>
          </p:nvPr>
        </p:nvSpPr>
        <p:spPr>
          <a:xfrm>
            <a:off x="172375" y="4749250"/>
            <a:ext cx="5984700" cy="1417500"/>
          </a:xfrm>
          <a:prstGeom prst="rect">
            <a:avLst/>
          </a:prstGeom>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400" b="1">
                <a:solidFill>
                  <a:schemeClr val="dk1"/>
                </a:solidFill>
              </a:rPr>
              <a:t>Noreen Ingram</a:t>
            </a:r>
            <a:endParaRPr sz="2400" b="1">
              <a:solidFill>
                <a:schemeClr val="dk1"/>
              </a:solidFill>
            </a:endParaRPr>
          </a:p>
          <a:p>
            <a:pPr marL="0" lvl="0" indent="0" algn="ctr" rtl="0">
              <a:lnSpc>
                <a:spcPct val="100000"/>
              </a:lnSpc>
              <a:spcBef>
                <a:spcPts val="0"/>
              </a:spcBef>
              <a:spcAft>
                <a:spcPts val="0"/>
              </a:spcAft>
              <a:buNone/>
            </a:pPr>
            <a:r>
              <a:rPr lang="en-US" sz="2400" b="1">
                <a:solidFill>
                  <a:schemeClr val="dk1"/>
                </a:solidFill>
              </a:rPr>
              <a:t>noreen_ingram@ccpsnet.net</a:t>
            </a:r>
            <a:endParaRPr sz="2400" b="1">
              <a:solidFill>
                <a:schemeClr val="dk1"/>
              </a:solidFill>
            </a:endParaRPr>
          </a:p>
          <a:p>
            <a:pPr marL="0" lvl="0" indent="0" algn="ctr" rtl="0">
              <a:lnSpc>
                <a:spcPct val="100000"/>
              </a:lnSpc>
              <a:spcBef>
                <a:spcPts val="0"/>
              </a:spcBef>
              <a:spcAft>
                <a:spcPts val="0"/>
              </a:spcAft>
              <a:buNone/>
            </a:pPr>
            <a:r>
              <a:rPr lang="en-US" sz="2400" b="1">
                <a:solidFill>
                  <a:schemeClr val="dk1"/>
                </a:solidFill>
              </a:rPr>
              <a:t>Chesterfield County Public Schools </a:t>
            </a:r>
            <a:endParaRPr b="1"/>
          </a:p>
        </p:txBody>
      </p:sp>
      <p:pic>
        <p:nvPicPr>
          <p:cNvPr id="294" name="Google Shape;294;gdeb82815a5_0_7" descr="image of presenter"/>
          <p:cNvPicPr preferRelativeResize="0"/>
          <p:nvPr/>
        </p:nvPicPr>
        <p:blipFill>
          <a:blip r:embed="rId4">
            <a:alphaModFix/>
          </a:blip>
          <a:stretch>
            <a:fillRect/>
          </a:stretch>
        </p:blipFill>
        <p:spPr>
          <a:xfrm>
            <a:off x="2132600" y="1588825"/>
            <a:ext cx="2142049" cy="30068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300" name="Google Shape;30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b6b163dda6_0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The “Why”</a:t>
            </a:r>
            <a:endParaRPr/>
          </a:p>
        </p:txBody>
      </p:sp>
      <p:sp>
        <p:nvSpPr>
          <p:cNvPr id="124" name="Google Shape;124;gb6b163dda6_0_1"/>
          <p:cNvSpPr txBox="1">
            <a:spLocks noGrp="1"/>
          </p:cNvSpPr>
          <p:nvPr>
            <p:ph type="body" idx="1"/>
          </p:nvPr>
        </p:nvSpPr>
        <p:spPr>
          <a:xfrm>
            <a:off x="838200" y="1690825"/>
            <a:ext cx="10515600" cy="44862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US" sz="3000">
                <a:solidFill>
                  <a:schemeClr val="dk1"/>
                </a:solidFill>
              </a:rPr>
              <a:t>Students need strong reading skills in order to access information in all content areas. If students are not given opportunities to apply reading strategies during authentic learning tasks, they will not gain the critical thinking skills needed to make connections while reading and build their understanding. Employing an interdisciplinary approach to text provides students with the practice necessary to become functional readers in the future.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How does the emphasis on different reading skills change across grade levels?</a:t>
            </a:r>
            <a:endParaRPr/>
          </a:p>
        </p:txBody>
      </p:sp>
      <p:sp>
        <p:nvSpPr>
          <p:cNvPr id="130" name="Google Shape;130;p5"/>
          <p:cNvSpPr txBox="1">
            <a:spLocks noGrp="1"/>
          </p:cNvSpPr>
          <p:nvPr>
            <p:ph type="body" idx="1"/>
          </p:nvPr>
        </p:nvSpPr>
        <p:spPr>
          <a:xfrm>
            <a:off x="424700" y="2206113"/>
            <a:ext cx="4640700" cy="4585500"/>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15000"/>
              </a:lnSpc>
              <a:spcBef>
                <a:spcPts val="0"/>
              </a:spcBef>
              <a:spcAft>
                <a:spcPts val="0"/>
              </a:spcAft>
              <a:buClr>
                <a:schemeClr val="dk1"/>
              </a:buClr>
              <a:buSzPts val="523"/>
              <a:buFont typeface="Arial"/>
              <a:buNone/>
            </a:pPr>
            <a:r>
              <a:rPr lang="en-US" sz="6000">
                <a:solidFill>
                  <a:schemeClr val="dk1"/>
                </a:solidFill>
              </a:rPr>
              <a:t>As students move beyond second grade, the instructional focus shifts from phonics and phonemic awareness to comprehension; however, all of these skills are necessary to become a well-rounded reader.</a:t>
            </a:r>
            <a:endParaRPr sz="6000"/>
          </a:p>
          <a:p>
            <a:pPr marL="0" lvl="0" indent="0" algn="ctr" rtl="0">
              <a:lnSpc>
                <a:spcPct val="115000"/>
              </a:lnSpc>
              <a:spcBef>
                <a:spcPts val="1200"/>
              </a:spcBef>
              <a:spcAft>
                <a:spcPts val="0"/>
              </a:spcAft>
              <a:buClr>
                <a:schemeClr val="dk1"/>
              </a:buClr>
              <a:buSzPct val="36666"/>
              <a:buFont typeface="Arial"/>
              <a:buNone/>
            </a:pPr>
            <a:endParaRPr sz="3000"/>
          </a:p>
          <a:p>
            <a:pPr marL="0" lvl="0" indent="0" algn="ctr" rtl="0">
              <a:lnSpc>
                <a:spcPct val="115000"/>
              </a:lnSpc>
              <a:spcBef>
                <a:spcPts val="1200"/>
              </a:spcBef>
              <a:spcAft>
                <a:spcPts val="1200"/>
              </a:spcAft>
              <a:buClr>
                <a:schemeClr val="dk1"/>
              </a:buClr>
              <a:buSzPct val="36666"/>
              <a:buFont typeface="Arial"/>
              <a:buNone/>
            </a:pPr>
            <a:endParaRPr sz="3000"/>
          </a:p>
        </p:txBody>
      </p:sp>
      <p:pic>
        <p:nvPicPr>
          <p:cNvPr id="131" name="Google Shape;131;p5" descr="screenshot of reading skills">
            <a:hlinkClick r:id="rId3"/>
          </p:cNvPr>
          <p:cNvPicPr preferRelativeResize="0"/>
          <p:nvPr/>
        </p:nvPicPr>
        <p:blipFill>
          <a:blip r:embed="rId4">
            <a:alphaModFix/>
          </a:blip>
          <a:stretch>
            <a:fillRect/>
          </a:stretch>
        </p:blipFill>
        <p:spPr>
          <a:xfrm>
            <a:off x="5065400" y="1690688"/>
            <a:ext cx="6781800" cy="4257675"/>
          </a:xfrm>
          <a:prstGeom prst="rect">
            <a:avLst/>
          </a:prstGeom>
          <a:noFill/>
          <a:ln w="19050" cap="flat" cmpd="sng">
            <a:solidFill>
              <a:schemeClr val="dk2"/>
            </a:solidFill>
            <a:prstDash val="solid"/>
            <a:round/>
            <a:headEnd type="none" w="sm" len="sm"/>
            <a:tailEnd type="none" w="sm" len="sm"/>
          </a:ln>
        </p:spPr>
      </p:pic>
      <p:sp>
        <p:nvSpPr>
          <p:cNvPr id="132" name="Google Shape;132;p5"/>
          <p:cNvSpPr txBox="1"/>
          <p:nvPr/>
        </p:nvSpPr>
        <p:spPr>
          <a:xfrm>
            <a:off x="5153450" y="5948375"/>
            <a:ext cx="6605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rebuchet MS"/>
                <a:ea typeface="Trebuchet MS"/>
                <a:cs typeface="Trebuchet MS"/>
                <a:sym typeface="Trebuchet MS"/>
              </a:rPr>
              <a:t>Reference: Whitmore, T. &amp; Huff, C. (2017-2018). </a:t>
            </a:r>
            <a:r>
              <a:rPr lang="en-US" i="1">
                <a:latin typeface="Trebuchet MS"/>
                <a:ea typeface="Trebuchet MS"/>
                <a:cs typeface="Trebuchet MS"/>
                <a:sym typeface="Trebuchet MS"/>
              </a:rPr>
              <a:t>Strengthening Reading </a:t>
            </a:r>
            <a:r>
              <a:rPr lang="en-US">
                <a:latin typeface="Trebuchet MS"/>
                <a:ea typeface="Trebuchet MS"/>
                <a:cs typeface="Trebuchet MS"/>
                <a:sym typeface="Trebuchet MS"/>
              </a:rPr>
              <a:t>[Powerpoint Presentation]. Michigan’s Integrated Behavior and Learning Support Initiative. </a:t>
            </a:r>
            <a:endParaRPr>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1200"/>
              </a:spcAft>
              <a:buClr>
                <a:schemeClr val="dk1"/>
              </a:buClr>
              <a:buSzPts val="1100"/>
              <a:buFont typeface="Arial"/>
              <a:buNone/>
            </a:pPr>
            <a:r>
              <a:rPr lang="en-US"/>
              <a:t>Reading is more than mechanics. </a:t>
            </a:r>
            <a:endParaRPr/>
          </a:p>
        </p:txBody>
      </p:sp>
      <p:sp>
        <p:nvSpPr>
          <p:cNvPr id="138" name="Google Shape;138;p6"/>
          <p:cNvSpPr txBox="1">
            <a:spLocks noGrp="1"/>
          </p:cNvSpPr>
          <p:nvPr>
            <p:ph type="body" idx="1"/>
          </p:nvPr>
        </p:nvSpPr>
        <p:spPr>
          <a:xfrm>
            <a:off x="781350" y="1802875"/>
            <a:ext cx="10785000" cy="468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solidFill>
                  <a:schemeClr val="dk1"/>
                </a:solidFill>
              </a:rPr>
              <a:t>Reading is like riding a bike. A rider must balance, pedal, and steer at the same time. When reading, students need to understand phonics, decode, construct meaning and draw conclusions simultaneously.</a:t>
            </a:r>
            <a:endParaRPr sz="3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3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3000">
                <a:solidFill>
                  <a:schemeClr val="dk1"/>
                </a:solidFill>
              </a:rPr>
              <a:t>Reading instruction cannot only focus on skills in isolation. Students need opportunities to practice synthesizing all of their reading skills to form a deeper understanding and use what they read to make connections. Students need to be able to apply what they read to real world scenarios.</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417400" y="365125"/>
            <a:ext cx="10936500" cy="1325700"/>
          </a:xfrm>
          <a:prstGeom prst="rect">
            <a:avLst/>
          </a:prstGeom>
          <a:noFill/>
          <a:ln>
            <a:noFill/>
          </a:ln>
        </p:spPr>
        <p:txBody>
          <a:bodyPr spcFirstLastPara="1" wrap="square" lIns="91425" tIns="45700" rIns="91425" bIns="45700" anchor="ctr" anchorCtr="0">
            <a:normAutofit fontScale="90000"/>
          </a:bodyPr>
          <a:lstStyle/>
          <a:p>
            <a:pPr marL="457200" lvl="0" indent="0" algn="l" rtl="0">
              <a:lnSpc>
                <a:spcPct val="115000"/>
              </a:lnSpc>
              <a:spcBef>
                <a:spcPts val="0"/>
              </a:spcBef>
              <a:spcAft>
                <a:spcPts val="1200"/>
              </a:spcAft>
              <a:buClr>
                <a:schemeClr val="dk1"/>
              </a:buClr>
              <a:buSzPts val="990"/>
              <a:buFont typeface="Arial"/>
              <a:buNone/>
            </a:pPr>
            <a:r>
              <a:rPr lang="en-US" sz="3600"/>
              <a:t>Why is it important to integrate interdisciplinary content into reading instruction?</a:t>
            </a:r>
            <a:endParaRPr sz="3600"/>
          </a:p>
        </p:txBody>
      </p:sp>
      <p:sp>
        <p:nvSpPr>
          <p:cNvPr id="144" name="Google Shape;144;p7"/>
          <p:cNvSpPr txBox="1">
            <a:spLocks noGrp="1"/>
          </p:cNvSpPr>
          <p:nvPr>
            <p:ph type="body" idx="1"/>
          </p:nvPr>
        </p:nvSpPr>
        <p:spPr>
          <a:xfrm>
            <a:off x="417400" y="1882500"/>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Provides opportunities for critical thinking</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Sets an authentic purpose</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Builds background knowledge</a:t>
            </a:r>
            <a:endParaRPr sz="3000">
              <a:solidFill>
                <a:schemeClr val="dk1"/>
              </a:solidFill>
            </a:endParaRPr>
          </a:p>
          <a:p>
            <a:pPr marL="457200" lvl="0" indent="-419100" algn="l" rtl="0">
              <a:lnSpc>
                <a:spcPct val="115000"/>
              </a:lnSpc>
              <a:spcBef>
                <a:spcPts val="0"/>
              </a:spcBef>
              <a:spcAft>
                <a:spcPts val="0"/>
              </a:spcAft>
              <a:buClr>
                <a:schemeClr val="dk1"/>
              </a:buClr>
              <a:buSzPts val="3000"/>
              <a:buChar char="•"/>
            </a:pPr>
            <a:r>
              <a:rPr lang="en-US" sz="3000">
                <a:solidFill>
                  <a:schemeClr val="dk1"/>
                </a:solidFill>
              </a:rPr>
              <a:t>Strengthens content vocabulary</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Makes reading meaningful</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Engages students in text</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Reinforces transferable skills</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Supports content knowledge while honing reading skills</a:t>
            </a:r>
            <a:endParaRPr sz="3000">
              <a:solidFill>
                <a:schemeClr val="dk1"/>
              </a:solidFill>
            </a:endParaRPr>
          </a:p>
          <a:p>
            <a:pPr marL="457200" lvl="0" indent="-419100" algn="l" rtl="0">
              <a:lnSpc>
                <a:spcPct val="115000"/>
              </a:lnSpc>
              <a:spcBef>
                <a:spcPts val="0"/>
              </a:spcBef>
              <a:spcAft>
                <a:spcPts val="0"/>
              </a:spcAft>
              <a:buClr>
                <a:schemeClr val="dk1"/>
              </a:buClr>
              <a:buSzPts val="3000"/>
              <a:buFont typeface="Trebuchet MS"/>
              <a:buChar char="•"/>
            </a:pPr>
            <a:r>
              <a:rPr lang="en-US" sz="3000">
                <a:solidFill>
                  <a:schemeClr val="dk1"/>
                </a:solidFill>
              </a:rPr>
              <a:t>Helps students make connections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b6b163dda6_0_25"/>
          <p:cNvSpPr txBox="1">
            <a:spLocks noGrp="1"/>
          </p:cNvSpPr>
          <p:nvPr>
            <p:ph type="title"/>
          </p:nvPr>
        </p:nvSpPr>
        <p:spPr>
          <a:xfrm>
            <a:off x="227475" y="365125"/>
            <a:ext cx="11646000" cy="1325700"/>
          </a:xfrm>
          <a:prstGeom prst="rect">
            <a:avLst/>
          </a:prstGeom>
          <a:noFill/>
          <a:ln>
            <a:noFill/>
          </a:ln>
        </p:spPr>
        <p:txBody>
          <a:bodyPr spcFirstLastPara="1" wrap="square" lIns="91425" tIns="45700" rIns="91425" bIns="45700" anchor="ctr" anchorCtr="0">
            <a:noAutofit/>
          </a:bodyPr>
          <a:lstStyle/>
          <a:p>
            <a:pPr marL="457200" lvl="0" indent="0" algn="l" rtl="0">
              <a:spcBef>
                <a:spcPts val="1000"/>
              </a:spcBef>
              <a:spcAft>
                <a:spcPts val="0"/>
              </a:spcAft>
              <a:buNone/>
            </a:pPr>
            <a:r>
              <a:rPr lang="en-US" sz="3600"/>
              <a:t>How can we give students an opportunity to apply reading skills in authentic learning experiences?</a:t>
            </a:r>
            <a:endParaRPr sz="3600"/>
          </a:p>
        </p:txBody>
      </p:sp>
      <p:sp>
        <p:nvSpPr>
          <p:cNvPr id="150" name="Google Shape;150;gb6b163dda6_0_25"/>
          <p:cNvSpPr txBox="1">
            <a:spLocks noGrp="1"/>
          </p:cNvSpPr>
          <p:nvPr>
            <p:ph type="body" idx="1"/>
          </p:nvPr>
        </p:nvSpPr>
        <p:spPr>
          <a:xfrm>
            <a:off x="417400" y="1882500"/>
            <a:ext cx="10515600" cy="1789500"/>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0"/>
              </a:spcBef>
              <a:spcAft>
                <a:spcPts val="0"/>
              </a:spcAft>
              <a:buClr>
                <a:schemeClr val="dk1"/>
              </a:buClr>
              <a:buSzPts val="2800"/>
              <a:buFont typeface="Trebuchet MS"/>
              <a:buChar char="•"/>
            </a:pPr>
            <a:r>
              <a:rPr lang="en-US">
                <a:solidFill>
                  <a:schemeClr val="dk1"/>
                </a:solidFill>
              </a:rPr>
              <a:t>Purposeful pairing of content areas with reading skills</a:t>
            </a:r>
            <a:endParaRPr>
              <a:solidFill>
                <a:schemeClr val="dk1"/>
              </a:solidFill>
            </a:endParaRPr>
          </a:p>
          <a:p>
            <a:pPr marL="457200" lvl="0" indent="-406400" algn="l" rtl="0">
              <a:lnSpc>
                <a:spcPct val="115000"/>
              </a:lnSpc>
              <a:spcBef>
                <a:spcPts val="0"/>
              </a:spcBef>
              <a:spcAft>
                <a:spcPts val="0"/>
              </a:spcAft>
              <a:buClr>
                <a:schemeClr val="dk1"/>
              </a:buClr>
              <a:buSzPts val="2800"/>
              <a:buFont typeface="Trebuchet MS"/>
              <a:buChar char="•"/>
            </a:pPr>
            <a:r>
              <a:rPr lang="en-US">
                <a:solidFill>
                  <a:schemeClr val="dk1"/>
                </a:solidFill>
              </a:rPr>
              <a:t>Examples:</a:t>
            </a:r>
            <a:endParaRPr>
              <a:solidFill>
                <a:schemeClr val="dk1"/>
              </a:solidFill>
            </a:endParaRPr>
          </a:p>
          <a:p>
            <a:pPr marL="0" lvl="0" indent="0" algn="l" rtl="0">
              <a:lnSpc>
                <a:spcPct val="115000"/>
              </a:lnSpc>
              <a:spcBef>
                <a:spcPts val="1200"/>
              </a:spcBef>
              <a:spcAft>
                <a:spcPts val="1200"/>
              </a:spcAft>
              <a:buNone/>
            </a:pPr>
            <a:endParaRPr/>
          </a:p>
        </p:txBody>
      </p:sp>
      <p:graphicFrame>
        <p:nvGraphicFramePr>
          <p:cNvPr id="151" name="Google Shape;151;gb6b163dda6_0_25" descr="screenshot of reading skills and paired content"/>
          <p:cNvGraphicFramePr/>
          <p:nvPr>
            <p:extLst>
              <p:ext uri="{D42A27DB-BD31-4B8C-83A1-F6EECF244321}">
                <p14:modId xmlns:p14="http://schemas.microsoft.com/office/powerpoint/2010/main" val="377391886"/>
              </p:ext>
            </p:extLst>
          </p:nvPr>
        </p:nvGraphicFramePr>
        <p:xfrm>
          <a:off x="417425" y="3124880"/>
          <a:ext cx="11456050" cy="3194325"/>
        </p:xfrm>
        <a:graphic>
          <a:graphicData uri="http://schemas.openxmlformats.org/drawingml/2006/table">
            <a:tbl>
              <a:tblPr>
                <a:noFill/>
                <a:tableStyleId>{877EBFFA-AEB6-4DDE-8528-EAAEFDFE7F78}</a:tableStyleId>
              </a:tblPr>
              <a:tblGrid>
                <a:gridCol w="5823000">
                  <a:extLst>
                    <a:ext uri="{9D8B030D-6E8A-4147-A177-3AD203B41FA5}">
                      <a16:colId xmlns:a16="http://schemas.microsoft.com/office/drawing/2014/main" val="20000"/>
                    </a:ext>
                  </a:extLst>
                </a:gridCol>
                <a:gridCol w="5633050">
                  <a:extLst>
                    <a:ext uri="{9D8B030D-6E8A-4147-A177-3AD203B41FA5}">
                      <a16:colId xmlns:a16="http://schemas.microsoft.com/office/drawing/2014/main" val="20001"/>
                    </a:ext>
                  </a:extLst>
                </a:gridCol>
              </a:tblGrid>
              <a:tr h="655625">
                <a:tc>
                  <a:txBody>
                    <a:bodyPr/>
                    <a:lstStyle/>
                    <a:p>
                      <a:pPr marL="0" lvl="0" indent="0" algn="ctr" rtl="0">
                        <a:spcBef>
                          <a:spcPts val="0"/>
                        </a:spcBef>
                        <a:spcAft>
                          <a:spcPts val="0"/>
                        </a:spcAft>
                        <a:buNone/>
                      </a:pPr>
                      <a:r>
                        <a:rPr lang="en-US" sz="2400" b="1" u="sng">
                          <a:latin typeface="Trebuchet MS"/>
                          <a:ea typeface="Trebuchet MS"/>
                          <a:cs typeface="Trebuchet MS"/>
                          <a:sym typeface="Trebuchet MS"/>
                        </a:rPr>
                        <a:t>Reading Skill:</a:t>
                      </a:r>
                      <a:endParaRPr sz="2400" b="1" u="sng">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400" b="1" u="sng" dirty="0">
                          <a:latin typeface="Trebuchet MS"/>
                          <a:ea typeface="Trebuchet MS"/>
                          <a:cs typeface="Trebuchet MS"/>
                          <a:sym typeface="Trebuchet MS"/>
                        </a:rPr>
                        <a:t>Paired Content:</a:t>
                      </a:r>
                      <a:endParaRPr sz="2400" b="1" u="sng" dirty="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2175">
                <a:tc>
                  <a:txBody>
                    <a:bodyPr/>
                    <a:lstStyle/>
                    <a:p>
                      <a:pPr marL="0" lvl="0" indent="0" algn="ctr" rtl="0">
                        <a:spcBef>
                          <a:spcPts val="0"/>
                        </a:spcBef>
                        <a:spcAft>
                          <a:spcPts val="0"/>
                        </a:spcAft>
                        <a:buNone/>
                      </a:pPr>
                      <a:r>
                        <a:rPr lang="en-US" sz="2400">
                          <a:latin typeface="Trebuchet MS"/>
                          <a:ea typeface="Trebuchet MS"/>
                          <a:cs typeface="Trebuchet MS"/>
                          <a:sym typeface="Trebuchet MS"/>
                        </a:rPr>
                        <a:t>4.5a Character Analysis</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Trebuchet MS"/>
                          <a:ea typeface="Trebuchet MS"/>
                          <a:cs typeface="Trebuchet MS"/>
                          <a:sym typeface="Trebuchet MS"/>
                        </a:rPr>
                        <a:t>VS.5b, VS.6ab, VS.9d Historical figures</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55625">
                <a:tc>
                  <a:txBody>
                    <a:bodyPr/>
                    <a:lstStyle/>
                    <a:p>
                      <a:pPr marL="0" lvl="0" indent="0" algn="ctr" rtl="0">
                        <a:spcBef>
                          <a:spcPts val="0"/>
                        </a:spcBef>
                        <a:spcAft>
                          <a:spcPts val="0"/>
                        </a:spcAft>
                        <a:buNone/>
                      </a:pPr>
                      <a:r>
                        <a:rPr lang="en-US" sz="2400">
                          <a:latin typeface="Trebuchet MS"/>
                          <a:ea typeface="Trebuchet MS"/>
                          <a:cs typeface="Trebuchet MS"/>
                          <a:sym typeface="Trebuchet MS"/>
                        </a:rPr>
                        <a:t>4.5f Conflict and Resolution</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Trebuchet MS"/>
                          <a:ea typeface="Trebuchet MS"/>
                          <a:cs typeface="Trebuchet MS"/>
                          <a:sym typeface="Trebuchet MS"/>
                        </a:rPr>
                        <a:t>VS.5 American Revolution</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0450">
                <a:tc>
                  <a:txBody>
                    <a:bodyPr/>
                    <a:lstStyle/>
                    <a:p>
                      <a:pPr marL="0" lvl="0" indent="0" algn="ctr" rtl="0">
                        <a:spcBef>
                          <a:spcPts val="0"/>
                        </a:spcBef>
                        <a:spcAft>
                          <a:spcPts val="0"/>
                        </a:spcAft>
                        <a:buNone/>
                      </a:pPr>
                      <a:r>
                        <a:rPr lang="en-US" sz="2400">
                          <a:latin typeface="Trebuchet MS"/>
                          <a:ea typeface="Trebuchet MS"/>
                          <a:cs typeface="Trebuchet MS"/>
                          <a:sym typeface="Trebuchet MS"/>
                        </a:rPr>
                        <a:t>4.6c, 4.6d Main Idea and Details</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Trebuchet MS"/>
                          <a:ea typeface="Trebuchet MS"/>
                          <a:cs typeface="Trebuchet MS"/>
                          <a:sym typeface="Trebuchet MS"/>
                        </a:rPr>
                        <a:t>4.5 Planets</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0450">
                <a:tc>
                  <a:txBody>
                    <a:bodyPr/>
                    <a:lstStyle/>
                    <a:p>
                      <a:pPr marL="0" lvl="0" indent="0" algn="ctr" rtl="0">
                        <a:spcBef>
                          <a:spcPts val="0"/>
                        </a:spcBef>
                        <a:spcAft>
                          <a:spcPts val="0"/>
                        </a:spcAft>
                        <a:buNone/>
                      </a:pPr>
                      <a:r>
                        <a:rPr lang="en-US" sz="2400">
                          <a:latin typeface="Trebuchet MS"/>
                          <a:ea typeface="Trebuchet MS"/>
                          <a:cs typeface="Trebuchet MS"/>
                          <a:sym typeface="Trebuchet MS"/>
                        </a:rPr>
                        <a:t>4.6f Cause and Effect</a:t>
                      </a:r>
                      <a:endParaRPr sz="240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latin typeface="Trebuchet MS"/>
                          <a:ea typeface="Trebuchet MS"/>
                          <a:cs typeface="Trebuchet MS"/>
                          <a:sym typeface="Trebuchet MS"/>
                        </a:rPr>
                        <a:t>4.4 Weather</a:t>
                      </a:r>
                      <a:endParaRPr sz="2400" dirty="0">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dac61b5776_0_0"/>
          <p:cNvSpPr txBox="1">
            <a:spLocks noGrp="1"/>
          </p:cNvSpPr>
          <p:nvPr>
            <p:ph type="title"/>
          </p:nvPr>
        </p:nvSpPr>
        <p:spPr>
          <a:xfrm>
            <a:off x="227475" y="365125"/>
            <a:ext cx="116460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115000"/>
              </a:lnSpc>
              <a:spcBef>
                <a:spcPts val="0"/>
              </a:spcBef>
              <a:spcAft>
                <a:spcPts val="1200"/>
              </a:spcAft>
              <a:buClr>
                <a:schemeClr val="dk1"/>
              </a:buClr>
              <a:buSzPts val="1100"/>
              <a:buFont typeface="Arial"/>
              <a:buNone/>
            </a:pPr>
            <a:r>
              <a:rPr lang="en-US" sz="3600"/>
              <a:t>Teaching Strategies to Support Interdisciplinary Learning</a:t>
            </a:r>
            <a:endParaRPr sz="3100"/>
          </a:p>
        </p:txBody>
      </p:sp>
      <p:sp>
        <p:nvSpPr>
          <p:cNvPr id="157" name="Google Shape;157;gdac61b5776_0_0"/>
          <p:cNvSpPr txBox="1">
            <a:spLocks noGrp="1"/>
          </p:cNvSpPr>
          <p:nvPr>
            <p:ph type="body" idx="1"/>
          </p:nvPr>
        </p:nvSpPr>
        <p:spPr>
          <a:xfrm>
            <a:off x="417400" y="1882500"/>
            <a:ext cx="10515600" cy="43512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Summarizing/Paraphrasing</a:t>
            </a:r>
            <a:endParaRPr sz="3600">
              <a:solidFill>
                <a:schemeClr val="dk1"/>
              </a:solidFill>
            </a:endParaRPr>
          </a:p>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Think Alouds</a:t>
            </a:r>
            <a:endParaRPr sz="3600">
              <a:solidFill>
                <a:schemeClr val="dk1"/>
              </a:solidFill>
            </a:endParaRPr>
          </a:p>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Graphic Organizers</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Independent Reading Activities</a:t>
            </a:r>
            <a:endParaRPr sz="3600">
              <a:solidFill>
                <a:schemeClr val="dk1"/>
              </a:solidFill>
            </a:endParaRPr>
          </a:p>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Close Reads</a:t>
            </a:r>
            <a:endParaRPr sz="3600">
              <a:solidFill>
                <a:schemeClr val="dk1"/>
              </a:solidFill>
            </a:endParaRPr>
          </a:p>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Genius Hour</a:t>
            </a:r>
            <a:endParaRPr sz="3600">
              <a:solidFill>
                <a:schemeClr val="dk1"/>
              </a:solidFill>
            </a:endParaRPr>
          </a:p>
          <a:p>
            <a:pPr marL="457200" lvl="0" indent="-457200" algn="l" rtl="0">
              <a:lnSpc>
                <a:spcPct val="115000"/>
              </a:lnSpc>
              <a:spcBef>
                <a:spcPts val="0"/>
              </a:spcBef>
              <a:spcAft>
                <a:spcPts val="0"/>
              </a:spcAft>
              <a:buClr>
                <a:schemeClr val="dk1"/>
              </a:buClr>
              <a:buSzPts val="3600"/>
              <a:buFont typeface="Trebuchet MS"/>
              <a:buChar char="•"/>
            </a:pPr>
            <a:r>
              <a:rPr lang="en-US" sz="3600">
                <a:solidFill>
                  <a:schemeClr val="dk1"/>
                </a:solidFill>
              </a:rPr>
              <a:t>Project Based Learning</a:t>
            </a:r>
            <a:endParaRPr sz="3600">
              <a:solidFill>
                <a:schemeClr val="dk1"/>
              </a:solidFill>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1443</Words>
  <Application>Microsoft Office PowerPoint</Application>
  <PresentationFormat>Widescreen</PresentationFormat>
  <Paragraphs>128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Noto Sans Symbols</vt:lpstr>
      <vt:lpstr>Times New Roman</vt:lpstr>
      <vt:lpstr>Trebuchet MS</vt:lpstr>
      <vt:lpstr>VDOE</vt:lpstr>
      <vt:lpstr>Integrating Interdisciplinary Content into Everyday Literacy Experiences</vt:lpstr>
      <vt:lpstr>About Us</vt:lpstr>
      <vt:lpstr>Overview  These are are the questions we will answer during this presentation:</vt:lpstr>
      <vt:lpstr>The “Why”</vt:lpstr>
      <vt:lpstr>How does the emphasis on different reading skills change across grade levels?</vt:lpstr>
      <vt:lpstr>Reading is more than mechanics. </vt:lpstr>
      <vt:lpstr>Why is it important to integrate interdisciplinary content into reading instruction?</vt:lpstr>
      <vt:lpstr>How can we give students an opportunity to apply reading skills in authentic learning experiences?</vt:lpstr>
      <vt:lpstr>Teaching Strategies to Support Interdisciplinary Learning</vt:lpstr>
      <vt:lpstr>Nonfiction Text Features Science Project</vt:lpstr>
      <vt:lpstr>Nonfiction Text Features Science Project Overview</vt:lpstr>
      <vt:lpstr>Primary Objectives Reinforced </vt:lpstr>
      <vt:lpstr>Instructional Plan</vt:lpstr>
      <vt:lpstr>Activate Background Knowledge</vt:lpstr>
      <vt:lpstr>Text Features Sort</vt:lpstr>
      <vt:lpstr>Mentor Text</vt:lpstr>
      <vt:lpstr>During Instruction</vt:lpstr>
      <vt:lpstr>Starting the Project</vt:lpstr>
      <vt:lpstr>Project Guide</vt:lpstr>
      <vt:lpstr>Plain Text (1 of 2)</vt:lpstr>
      <vt:lpstr>Plain Text (2 of 2)</vt:lpstr>
      <vt:lpstr>Getting to Work</vt:lpstr>
      <vt:lpstr>Planning Guide</vt:lpstr>
      <vt:lpstr>Student Digital Product</vt:lpstr>
      <vt:lpstr>Example of a Student Non-Digital Product</vt:lpstr>
      <vt:lpstr>Rubric</vt:lpstr>
      <vt:lpstr>Conclusion</vt:lpstr>
      <vt:lpstr>Adapting the Project</vt:lpstr>
      <vt:lpstr>Continuing Interdisciplinary Studies</vt:lpstr>
      <vt:lpstr>Contact Information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Interdisciplinary Content into Everyday Literacy Experiences</dc:title>
  <dc:creator>Timothy Nuthall</dc:creator>
  <cp:lastModifiedBy>Nogueras, Jill (DOE)</cp:lastModifiedBy>
  <cp:revision>3</cp:revision>
  <dcterms:created xsi:type="dcterms:W3CDTF">2020-06-29T15:52:04Z</dcterms:created>
  <dcterms:modified xsi:type="dcterms:W3CDTF">2021-08-18T13:57:06Z</dcterms:modified>
</cp:coreProperties>
</file>