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08" r:id="rId3"/>
    <p:sldId id="258" r:id="rId4"/>
    <p:sldId id="309" r:id="rId5"/>
    <p:sldId id="284" r:id="rId6"/>
    <p:sldId id="257" r:id="rId7"/>
    <p:sldId id="261" r:id="rId8"/>
    <p:sldId id="285" r:id="rId9"/>
    <p:sldId id="277" r:id="rId10"/>
    <p:sldId id="286" r:id="rId11"/>
    <p:sldId id="287" r:id="rId12"/>
    <p:sldId id="278" r:id="rId13"/>
    <p:sldId id="288" r:id="rId14"/>
    <p:sldId id="289" r:id="rId15"/>
    <p:sldId id="290" r:id="rId16"/>
    <p:sldId id="279" r:id="rId17"/>
    <p:sldId id="291" r:id="rId18"/>
    <p:sldId id="292" r:id="rId19"/>
    <p:sldId id="307" r:id="rId20"/>
    <p:sldId id="293" r:id="rId21"/>
    <p:sldId id="294" r:id="rId22"/>
    <p:sldId id="280" r:id="rId23"/>
    <p:sldId id="295" r:id="rId24"/>
    <p:sldId id="259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81" r:id="rId33"/>
    <p:sldId id="303" r:id="rId34"/>
    <p:sldId id="304" r:id="rId35"/>
    <p:sldId id="305" r:id="rId36"/>
    <p:sldId id="276" r:id="rId37"/>
    <p:sldId id="306" r:id="rId38"/>
    <p:sldId id="283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4u3K44YMFJ7rBUcQASBb+UGTg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n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94337" y="4376445"/>
            <a:ext cx="704745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2029" y="8699765"/>
            <a:ext cx="1376362" cy="458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079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95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4077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102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231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059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716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820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55657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86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626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720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917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0689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487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960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844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436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44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852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776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502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47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160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188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64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38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335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585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2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3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3" name="Google Shape;23;p23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2745"/>
            </a:schemeClr>
          </a:solidFill>
          <a:ln w="79375" cap="rnd" cmpd="sng">
            <a:solidFill>
              <a:srgbClr val="C00000">
                <a:alpha val="7882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34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94" name="Google Shape;94;p3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6" name="Google Shape;1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" name="Google Shape;17;p22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cUc-cSRphp6RWmB8KwbXAAqxwgUEIqNWbXd4uXktFx0/ed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mmonlit.org/en/texts/stra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onlit.org/en/texts/stray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readingrockets.org/blogs/shanahan-literacy/how-complex-text-can-i-scaffold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janaechevarria.com/?p=1484" TargetMode="External"/><Relationship Id="rId5" Type="http://schemas.openxmlformats.org/officeDocument/2006/relationships/hyperlink" Target="https://www.edutopia.org/blog/scaffolding-lessons-six-strategies-rebecca-alber" TargetMode="External"/><Relationship Id="rId4" Type="http://schemas.openxmlformats.org/officeDocument/2006/relationships/hyperlink" Target="https://www.nwea.org/blog/2020/equity-in-reading-levels-scaffolds-and-grade-level-text/#:~:text=When%20students%20have%20a%20reading,making%20choices%20for%20independent%20read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2745"/>
            </a:schemeClr>
          </a:solidFill>
          <a:ln w="79375" cap="rnd" cmpd="sng">
            <a:solidFill>
              <a:srgbClr val="C00000">
                <a:alpha val="7882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/>
              <a:t>Engaging ALL </a:t>
            </a:r>
            <a:br>
              <a:rPr lang="en-US" dirty="0"/>
            </a:br>
            <a:r>
              <a:rPr lang="en-US" dirty="0"/>
              <a:t>Learners in Text </a:t>
            </a:r>
            <a:endParaRPr dirty="0"/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/>
              <a:t>Scaffolding Grade Level Texts </a:t>
            </a:r>
            <a:endParaRPr dirty="0"/>
          </a:p>
        </p:txBody>
      </p:sp>
      <p:sp>
        <p:nvSpPr>
          <p:cNvPr id="101" name="Google Shape;101;p1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gradual realease model&#10;">
            <a:extLst>
              <a:ext uri="{FF2B5EF4-FFF2-40B4-BE49-F238E27FC236}">
                <a16:creationId xmlns:a16="http://schemas.microsoft.com/office/drawing/2014/main" id="{8BCAF5C0-4A4B-4802-955A-E13DAA43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56787"/>
              </p:ext>
            </p:extLst>
          </p:nvPr>
        </p:nvGraphicFramePr>
        <p:xfrm>
          <a:off x="393895" y="1409322"/>
          <a:ext cx="11338560" cy="54483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709580945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862423762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4258735828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021274850"/>
                    </a:ext>
                  </a:extLst>
                </a:gridCol>
              </a:tblGrid>
              <a:tr h="4894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I do it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We do it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Ya’ll do it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You do it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990861764"/>
                  </a:ext>
                </a:extLst>
              </a:tr>
              <a:tr h="7575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Read - aloud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Think - aloud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Shared Reading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Small Group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Independent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71939259"/>
                  </a:ext>
                </a:extLst>
              </a:tr>
              <a:tr h="402590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On and/or above level text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Teacher carries the weight of the reading and serves and the model for the thinking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Grade level text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Teacher and students carry the weight of the reading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Students carry the weight of the thinking and responding 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Teacher supports, as needed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Text meets the reading needs of the students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Students carry the weight or the reading, thinking, and responding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Teacher supports, as needed, but this is the time for student problem-solving at the word and comprehension level 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Students read independently, often self-selected authentic text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- Teacher support through conferring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819473846"/>
                  </a:ext>
                </a:extLst>
              </a:tr>
            </a:tbl>
          </a:graphicData>
        </a:graphic>
      </p:graphicFrame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Gradual Release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of building structure">
            <a:extLst>
              <a:ext uri="{FF2B5EF4-FFF2-40B4-BE49-F238E27FC236}">
                <a16:creationId xmlns:a16="http://schemas.microsoft.com/office/drawing/2014/main" id="{1AE7BFDD-17DB-4034-9C5B-B00C371EDA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39" y="1432938"/>
            <a:ext cx="7121393" cy="50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>
                <a:hlinkClick r:id="rId4"/>
              </a:rPr>
              <a:t>Structures to Consider When Planning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635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/>
              <a:t>How do we utilize where our students are and scaffold to plan for all different structures for reading instruction? </a:t>
            </a: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/>
              <a:t>Planning for Scaffolding</a:t>
            </a:r>
            <a:endParaRPr dirty="0"/>
          </a:p>
        </p:txBody>
      </p:sp>
      <p:pic>
        <p:nvPicPr>
          <p:cNvPr id="108" name="Google Shape;108;p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00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comprehension goals and skills">
            <a:extLst>
              <a:ext uri="{FF2B5EF4-FFF2-40B4-BE49-F238E27FC236}">
                <a16:creationId xmlns:a16="http://schemas.microsoft.com/office/drawing/2014/main" id="{8A4CEF82-055A-4A4E-80BB-7C677C716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76204"/>
              </p:ext>
            </p:extLst>
          </p:nvPr>
        </p:nvGraphicFramePr>
        <p:xfrm>
          <a:off x="326136" y="1014032"/>
          <a:ext cx="11268456" cy="5557956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3971910">
                  <a:extLst>
                    <a:ext uri="{9D8B030D-6E8A-4147-A177-3AD203B41FA5}">
                      <a16:colId xmlns:a16="http://schemas.microsoft.com/office/drawing/2014/main" val="1353984494"/>
                    </a:ext>
                  </a:extLst>
                </a:gridCol>
                <a:gridCol w="7296546">
                  <a:extLst>
                    <a:ext uri="{9D8B030D-6E8A-4147-A177-3AD203B41FA5}">
                      <a16:colId xmlns:a16="http://schemas.microsoft.com/office/drawing/2014/main" val="2140510241"/>
                    </a:ext>
                  </a:extLst>
                </a:gridCol>
              </a:tblGrid>
              <a:tr h="54556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A Hierarchy of Comprehension Goals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rebuchet MS" panose="020B0603020202020204" pitchFamily="34" charset="0"/>
                        </a:rPr>
                        <a:t>Fiction </a:t>
                      </a:r>
                      <a:endParaRPr lang="en-US" dirty="0"/>
                    </a:p>
                  </a:txBody>
                  <a:tcPr marL="82163" marR="82163" marT="82163" marB="82163" anchor="ctr"/>
                </a:tc>
                <a:extLst>
                  <a:ext uri="{0D108BD9-81ED-4DB2-BD59-A6C34878D82A}">
                    <a16:rowId xmlns:a16="http://schemas.microsoft.com/office/drawing/2014/main" val="695127730"/>
                  </a:ext>
                </a:extLst>
              </a:tr>
              <a:tr h="34837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Goal 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Skills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 anchor="ctr"/>
                </a:tc>
                <a:extLst>
                  <a:ext uri="{0D108BD9-81ED-4DB2-BD59-A6C34878D82A}">
                    <a16:rowId xmlns:a16="http://schemas.microsoft.com/office/drawing/2014/main" val="1476698884"/>
                  </a:ext>
                </a:extLst>
              </a:tr>
              <a:tr h="90050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Plot &amp; Setting 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 anchor="ctr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Retell important events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Synthesize cause and effect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Identify problems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Visualize setting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/>
                </a:tc>
                <a:extLst>
                  <a:ext uri="{0D108BD9-81ED-4DB2-BD59-A6C34878D82A}">
                    <a16:rowId xmlns:a16="http://schemas.microsoft.com/office/drawing/2014/main" val="879236277"/>
                  </a:ext>
                </a:extLst>
              </a:tr>
              <a:tr h="107633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Character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 anchor="ctr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Infer about, interpret, and analyze main character(s)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Synthesize character change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Infer about, interpret, and analyze secondary character(s)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/>
                </a:tc>
                <a:extLst>
                  <a:ext uri="{0D108BD9-81ED-4DB2-BD59-A6C34878D82A}">
                    <a16:rowId xmlns:a16="http://schemas.microsoft.com/office/drawing/2014/main" val="2724761916"/>
                  </a:ext>
                </a:extLst>
              </a:tr>
              <a:tr h="58499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Vocabulary and Figurative Language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 anchor="ctr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Monitor for meaning and use context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/>
                </a:tc>
                <a:extLst>
                  <a:ext uri="{0D108BD9-81ED-4DB2-BD59-A6C34878D82A}">
                    <a16:rowId xmlns:a16="http://schemas.microsoft.com/office/drawing/2014/main" val="2705255312"/>
                  </a:ext>
                </a:extLst>
              </a:tr>
              <a:tr h="89557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Themes and Ideas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 anchor="ctr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Interpret a story by naming life lesson(s) or theme(s)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Identity and interpret social issues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Identify and interpret symbols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2163" marR="82163" marT="82163" marB="82163"/>
                </a:tc>
                <a:extLst>
                  <a:ext uri="{0D108BD9-81ED-4DB2-BD59-A6C34878D82A}">
                    <a16:rowId xmlns:a16="http://schemas.microsoft.com/office/drawing/2014/main" val="2772343823"/>
                  </a:ext>
                </a:extLst>
              </a:tr>
            </a:tbl>
          </a:graphicData>
        </a:graphic>
      </p:graphicFrame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219456" y="-37211"/>
            <a:ext cx="115397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A Hierarchy of Comprehension Goals: Fiction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56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nonfiction comprehension goals and skills">
            <a:extLst>
              <a:ext uri="{FF2B5EF4-FFF2-40B4-BE49-F238E27FC236}">
                <a16:creationId xmlns:a16="http://schemas.microsoft.com/office/drawing/2014/main" id="{91A8520B-E21D-47ED-87E2-ACDD02A53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5953"/>
              </p:ext>
            </p:extLst>
          </p:nvPr>
        </p:nvGraphicFramePr>
        <p:xfrm>
          <a:off x="280416" y="1196912"/>
          <a:ext cx="11551920" cy="5204448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3670141">
                  <a:extLst>
                    <a:ext uri="{9D8B030D-6E8A-4147-A177-3AD203B41FA5}">
                      <a16:colId xmlns:a16="http://schemas.microsoft.com/office/drawing/2014/main" val="1097698173"/>
                    </a:ext>
                  </a:extLst>
                </a:gridCol>
                <a:gridCol w="7881779">
                  <a:extLst>
                    <a:ext uri="{9D8B030D-6E8A-4147-A177-3AD203B41FA5}">
                      <a16:colId xmlns:a16="http://schemas.microsoft.com/office/drawing/2014/main" val="1158301295"/>
                    </a:ext>
                  </a:extLst>
                </a:gridCol>
              </a:tblGrid>
              <a:tr h="57395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A Hierarchy of Comprehension Goals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rebuchet MS" panose="020B0603020202020204" pitchFamily="34" charset="0"/>
                        </a:rPr>
                        <a:t>Nonfiction</a:t>
                      </a:r>
                      <a:endParaRPr lang="en-US" sz="1200" dirty="0"/>
                    </a:p>
                  </a:txBody>
                  <a:tcPr marL="86439" marR="86439" marT="86439" marB="86439" anchor="ctr"/>
                </a:tc>
                <a:extLst>
                  <a:ext uri="{0D108BD9-81ED-4DB2-BD59-A6C34878D82A}">
                    <a16:rowId xmlns:a16="http://schemas.microsoft.com/office/drawing/2014/main" val="1058180726"/>
                  </a:ext>
                </a:extLst>
              </a:tr>
              <a:tr h="36650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Goal 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Skills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 anchor="ctr"/>
                </a:tc>
                <a:extLst>
                  <a:ext uri="{0D108BD9-81ED-4DB2-BD59-A6C34878D82A}">
                    <a16:rowId xmlns:a16="http://schemas.microsoft.com/office/drawing/2014/main" val="3426302524"/>
                  </a:ext>
                </a:extLst>
              </a:tr>
              <a:tr h="94218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Main Idea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 anchor="ctr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Synthesize and infer to determine the main idea(s) of a page, section, or chapter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Synthesize and infer to determine the main idea(s) of a whole book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/>
                </a:tc>
                <a:extLst>
                  <a:ext uri="{0D108BD9-81ED-4DB2-BD59-A6C34878D82A}">
                    <a16:rowId xmlns:a16="http://schemas.microsoft.com/office/drawing/2014/main" val="2697559028"/>
                  </a:ext>
                </a:extLst>
              </a:tr>
              <a:tr h="113235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Key Details 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 anchor="ctr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Determine importance to support a main idea with key details from the text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Compare and contrast key details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/>
                </a:tc>
                <a:extLst>
                  <a:ext uri="{0D108BD9-81ED-4DB2-BD59-A6C34878D82A}">
                    <a16:rowId xmlns:a16="http://schemas.microsoft.com/office/drawing/2014/main" val="2932977507"/>
                  </a:ext>
                </a:extLst>
              </a:tr>
              <a:tr h="39416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Vocabulary 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 anchor="ctr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Monitor for meaning and use context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/>
                </a:tc>
                <a:extLst>
                  <a:ext uri="{0D108BD9-81ED-4DB2-BD59-A6C34878D82A}">
                    <a16:rowId xmlns:a16="http://schemas.microsoft.com/office/drawing/2014/main" val="1332828909"/>
                  </a:ext>
                </a:extLst>
              </a:tr>
              <a:tr h="94218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Text Features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 anchor="ctr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Derive meaning from a text feature by synthesizing information from that feature, the text, and, if present, other text features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6439" marR="86439" marT="86439" marB="86439"/>
                </a:tc>
                <a:extLst>
                  <a:ext uri="{0D108BD9-81ED-4DB2-BD59-A6C34878D82A}">
                    <a16:rowId xmlns:a16="http://schemas.microsoft.com/office/drawing/2014/main" val="845890434"/>
                  </a:ext>
                </a:extLst>
              </a:tr>
            </a:tbl>
          </a:graphicData>
        </a:graphic>
      </p:graphicFrame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0" y="-73787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000" dirty="0"/>
              <a:t>A Hierarchy of Comprehension Goals: Nonfiction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99191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reenshot of curriculum framework highlighting 4.5 The student will read and demonstrate comprehension of fictional text, literary nonfiction texts, and poetry. &#10;Red circle around &quot;the student will read&quot; part of the framework">
            <a:extLst>
              <a:ext uri="{FF2B5EF4-FFF2-40B4-BE49-F238E27FC236}">
                <a16:creationId xmlns:a16="http://schemas.microsoft.com/office/drawing/2014/main" id="{B4642EE8-DC48-4FFB-B20E-8CB9A21E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44" y="1261399"/>
            <a:ext cx="8668512" cy="55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32;p6">
            <a:extLst>
              <a:ext uri="{FF2B5EF4-FFF2-40B4-BE49-F238E27FC236}">
                <a16:creationId xmlns:a16="http://schemas.microsoft.com/office/drawing/2014/main" id="{3B3D6723-176E-495B-A426-D159BF101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832" y="1270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From the Curriculum Framework</a:t>
            </a:r>
            <a:endParaRPr dirty="0"/>
          </a:p>
        </p:txBody>
      </p:sp>
      <p:sp>
        <p:nvSpPr>
          <p:cNvPr id="10" name="Oval 9" descr="Red oval circling the words &quot;The student will read&quot; ">
            <a:extLst>
              <a:ext uri="{FF2B5EF4-FFF2-40B4-BE49-F238E27FC236}">
                <a16:creationId xmlns:a16="http://schemas.microsoft.com/office/drawing/2014/main" id="{E21D900D-69B5-43EF-A66C-E7E2C54E836C}"/>
              </a:ext>
            </a:extLst>
          </p:cNvPr>
          <p:cNvSpPr/>
          <p:nvPr/>
        </p:nvSpPr>
        <p:spPr>
          <a:xfrm>
            <a:off x="2124339" y="1261399"/>
            <a:ext cx="1856935" cy="3824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4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/>
              <a:t>Reading Ladders</a:t>
            </a: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/>
              <a:t>Independent Reading</a:t>
            </a:r>
            <a:endParaRPr dirty="0"/>
          </a:p>
        </p:txBody>
      </p:sp>
      <p:pic>
        <p:nvPicPr>
          <p:cNvPr id="108" name="Google Shape;108;p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17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of cover of Reading Ladders by Teri S. Lesesne&#10;">
            <a:extLst>
              <a:ext uri="{FF2B5EF4-FFF2-40B4-BE49-F238E27FC236}">
                <a16:creationId xmlns:a16="http://schemas.microsoft.com/office/drawing/2014/main" id="{CF33615B-5715-4926-89A7-91095AAB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2385663"/>
            <a:ext cx="2733163" cy="41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Access to books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Time to read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Building reading ladders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Responding to text (monitoring comprehension)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Readers are built, one book at a time</a:t>
            </a:r>
          </a:p>
          <a:p>
            <a:pPr marL="685800" lvl="1" indent="-228600">
              <a:spcBef>
                <a:spcPts val="0"/>
              </a:spcBef>
              <a:buClr>
                <a:schemeClr val="accent1"/>
              </a:buClr>
              <a:buSzPts val="2800"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Playing the long game: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19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hotograph of a reading ladder a classroom teacher made for her middle school students &#10;">
            <a:extLst>
              <a:ext uri="{FF2B5EF4-FFF2-40B4-BE49-F238E27FC236}">
                <a16:creationId xmlns:a16="http://schemas.microsoft.com/office/drawing/2014/main" id="{460AA71B-F426-4AEC-87F0-02EF2C8B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39" y="569741"/>
            <a:ext cx="4288888" cy="57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797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Planning intentionally for throughout the unit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Planning for the readers in your classroom throughout the year</a:t>
            </a:r>
          </a:p>
          <a:p>
            <a:pPr marL="685800" lvl="1" indent="-228600">
              <a:spcBef>
                <a:spcPts val="0"/>
              </a:spcBef>
              <a:buClr>
                <a:schemeClr val="accent1"/>
              </a:buClr>
              <a:buSzPts val="2800"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Let’s think two ways…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26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B3460-F8EE-4A16-B215-345419899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1003" y="1662801"/>
            <a:ext cx="9664505" cy="5992902"/>
          </a:xfrm>
        </p:spPr>
        <p:txBody>
          <a:bodyPr>
            <a:noAutofit/>
          </a:bodyPr>
          <a:lstStyle/>
          <a:p>
            <a:pPr lvl="4"/>
            <a:r>
              <a:rPr lang="en-US" sz="2600" b="1" i="0" dirty="0">
                <a:solidFill>
                  <a:srgbClr val="C00000"/>
                </a:solidFill>
                <a:latin typeface="Trebuchet MS" panose="020B0603020202020204" pitchFamily="34" charset="0"/>
              </a:rPr>
              <a:t>A Fire in My Hands </a:t>
            </a:r>
            <a:r>
              <a:rPr lang="en-US" sz="2600" i="0" dirty="0">
                <a:solidFill>
                  <a:schemeClr val="tx1"/>
                </a:solidFill>
                <a:latin typeface="Trebuchet MS" panose="020B0603020202020204" pitchFamily="34" charset="0"/>
              </a:rPr>
              <a:t>(Gary Soto offers readers a collection of poems about a wide range of topics, including love and oranges.) </a:t>
            </a:r>
          </a:p>
          <a:p>
            <a:pPr lvl="3"/>
            <a:r>
              <a:rPr lang="en-US" sz="2600" dirty="0">
                <a:solidFill>
                  <a:srgbClr val="C00000"/>
                </a:solidFill>
                <a:latin typeface="Trebuchet MS" panose="020B0603020202020204" pitchFamily="34" charset="0"/>
              </a:rPr>
              <a:t>Hailstones and Halibut Bones </a:t>
            </a:r>
            <a:r>
              <a:rPr lang="en-US" sz="2600" b="0" dirty="0">
                <a:solidFill>
                  <a:schemeClr val="tx1"/>
                </a:solidFill>
                <a:latin typeface="Trebuchet MS" panose="020B0603020202020204" pitchFamily="34" charset="0"/>
              </a:rPr>
              <a:t>(Similes, metaphors, and personification are all elements used to describe the sight, sound, smell, taste, and touch of various colors.) </a:t>
            </a:r>
          </a:p>
          <a:p>
            <a:pPr lvl="2"/>
            <a:r>
              <a:rPr lang="en-US" sz="2600" dirty="0">
                <a:solidFill>
                  <a:srgbClr val="C00000"/>
                </a:solidFill>
                <a:latin typeface="Trebuchet MS" panose="020B0603020202020204" pitchFamily="34" charset="0"/>
              </a:rPr>
              <a:t>There’s a Frog in My Throat! </a:t>
            </a:r>
            <a:r>
              <a:rPr lang="en-US" sz="2600" b="0" dirty="0">
                <a:solidFill>
                  <a:schemeClr val="tx1"/>
                </a:solidFill>
                <a:latin typeface="Trebuchet MS" panose="020B0603020202020204" pitchFamily="34" charset="0"/>
              </a:rPr>
              <a:t>(Idiomatic expressions are the topic of this picture book.) </a:t>
            </a:r>
          </a:p>
          <a:p>
            <a:pPr lvl="1"/>
            <a:r>
              <a:rPr lang="en-US" sz="2600" b="1" dirty="0">
                <a:solidFill>
                  <a:srgbClr val="C00000"/>
                </a:solidFill>
                <a:latin typeface="Trebuchet MS" panose="020B0603020202020204" pitchFamily="34" charset="0"/>
              </a:rPr>
              <a:t>Crazy Like a Fox </a:t>
            </a:r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(An entire picture book is told through the use of similes.) 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ebuchet MS" panose="020B0603020202020204" pitchFamily="34" charset="0"/>
              </a:rPr>
              <a:t>Quick as a Cricket </a:t>
            </a:r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(A child is compared to various animals using similes.) </a:t>
            </a:r>
          </a:p>
        </p:txBody>
      </p:sp>
      <p:pic>
        <p:nvPicPr>
          <p:cNvPr id="20482" name="Picture 2" descr="Free Clipart: Ladder | navaneethks from https://www.google.com/url?sa=i&amp;url=https%3A%2F%2Fwww.1001freedownloads.com%2Ffree-clipart%2Fladder-2&amp;psig=AOvVaw02MBMlOnCNdlTKW-ZNlbIB&amp;ust=1622487897200000&amp;source=images&amp;cd=vfe&amp;ved=0CAIQjRxqFwoTCOD578mM8vACFQAAAAAdAAAAABAI ">
            <a:extLst>
              <a:ext uri="{FF2B5EF4-FFF2-40B4-BE49-F238E27FC236}">
                <a16:creationId xmlns:a16="http://schemas.microsoft.com/office/drawing/2014/main" id="{074ECFA5-4244-43C3-8B77-A59F8947C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9850" r="15199" b="10111"/>
          <a:stretch/>
        </p:blipFill>
        <p:spPr bwMode="auto">
          <a:xfrm rot="346301">
            <a:off x="407961" y="670966"/>
            <a:ext cx="3384451" cy="61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32;p6">
            <a:extLst>
              <a:ext uri="{FF2B5EF4-FFF2-40B4-BE49-F238E27FC236}">
                <a16:creationId xmlns:a16="http://schemas.microsoft.com/office/drawing/2014/main" id="{779BEC77-76ED-4487-987A-4CF3C8CA4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832" y="1270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Figurative Language Reading Ladder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57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008B67-A784-4D3E-B312-A6F8577A7C2A}"/>
              </a:ext>
            </a:extLst>
          </p:cNvPr>
          <p:cNvSpPr/>
          <p:nvPr/>
        </p:nvSpPr>
        <p:spPr>
          <a:xfrm>
            <a:off x="6874412" y="3598227"/>
            <a:ext cx="53175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Associate  Principal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Reading Specialist/Coach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Collaborative Teacher, K-5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Henrico County, Richmond City, Goochland, Nottoway County Public Schools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8BDB8A-0285-49B7-B708-9CA39D896859}"/>
              </a:ext>
            </a:extLst>
          </p:cNvPr>
          <p:cNvSpPr txBox="1">
            <a:spLocks/>
          </p:cNvSpPr>
          <p:nvPr/>
        </p:nvSpPr>
        <p:spPr>
          <a:xfrm>
            <a:off x="7333957" y="290160"/>
            <a:ext cx="4412566" cy="81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/>
              <a:t>Lynn Smith </a:t>
            </a:r>
          </a:p>
        </p:txBody>
      </p:sp>
      <p:pic>
        <p:nvPicPr>
          <p:cNvPr id="23554" name="Picture 2" descr="image of Emily">
            <a:extLst>
              <a:ext uri="{FF2B5EF4-FFF2-40B4-BE49-F238E27FC236}">
                <a16:creationId xmlns:a16="http://schemas.microsoft.com/office/drawing/2014/main" id="{A0EBA7E7-22A1-4504-93BF-40295B36A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18396" y="1139484"/>
            <a:ext cx="1963048" cy="22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4B1580-08D0-4E00-8BD7-BDE44D2490B2}"/>
              </a:ext>
            </a:extLst>
          </p:cNvPr>
          <p:cNvSpPr/>
          <p:nvPr/>
        </p:nvSpPr>
        <p:spPr>
          <a:xfrm>
            <a:off x="248529" y="384444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2nd &amp; 3rd grade title 1, classroom teacher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Instructional coach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Memphis City, Richmond City, Henrico County Public Schools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7A157-1B37-4274-BEC9-3FDA364B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19" y="326769"/>
            <a:ext cx="4412566" cy="812715"/>
          </a:xfrm>
        </p:spPr>
        <p:txBody>
          <a:bodyPr>
            <a:normAutofit/>
          </a:bodyPr>
          <a:lstStyle/>
          <a:p>
            <a:r>
              <a:rPr lang="en-US" sz="4800" dirty="0"/>
              <a:t>Emily McMillen </a:t>
            </a:r>
          </a:p>
        </p:txBody>
      </p:sp>
      <p:pic>
        <p:nvPicPr>
          <p:cNvPr id="7" name="Picture 6" descr="A picture containing person, person, indoor, posing&#10;&#10;Description automatically generated">
            <a:extLst>
              <a:ext uri="{FF2B5EF4-FFF2-40B4-BE49-F238E27FC236}">
                <a16:creationId xmlns:a16="http://schemas.microsoft.com/office/drawing/2014/main" id="{ED4C031B-3663-4403-829F-B4C6FACD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58" y="1033292"/>
            <a:ext cx="24384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5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reen shots of sample reading ladders for upper elementary/middle school readers with suggestions as how students are progressing through different levels of text complexity and syntax... as you're playing the long game ">
            <a:extLst>
              <a:ext uri="{FF2B5EF4-FFF2-40B4-BE49-F238E27FC236}">
                <a16:creationId xmlns:a16="http://schemas.microsoft.com/office/drawing/2014/main" id="{84A884EC-4CA9-4BFF-B871-AF0527FD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6" y="1825625"/>
            <a:ext cx="5227547" cy="41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Screen shots of sample reading ladders for upper elementary/middle school readers with suggestions as how students are progressing through different levels of text complexity and syntax... as you're playing the long game ">
            <a:extLst>
              <a:ext uri="{FF2B5EF4-FFF2-40B4-BE49-F238E27FC236}">
                <a16:creationId xmlns:a16="http://schemas.microsoft.com/office/drawing/2014/main" id="{BFDC637D-AEDB-4050-9AA6-7BC0E17D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86" y="1825624"/>
            <a:ext cx="5807736" cy="41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A3BA35-80D4-488E-BAA8-36FB65B5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Reading Ladders</a:t>
            </a:r>
          </a:p>
        </p:txBody>
      </p:sp>
    </p:spTree>
    <p:extLst>
      <p:ext uri="{BB962C8B-B14F-4D97-AF65-F5344CB8AC3E}">
        <p14:creationId xmlns:p14="http://schemas.microsoft.com/office/powerpoint/2010/main" val="186452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of sample text annotations by an elementary school student ">
            <a:extLst>
              <a:ext uri="{FF2B5EF4-FFF2-40B4-BE49-F238E27FC236}">
                <a16:creationId xmlns:a16="http://schemas.microsoft.com/office/drawing/2014/main" id="{EB6EEAFD-2892-4609-8503-08112691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1" y="3027004"/>
            <a:ext cx="5355421" cy="33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sample of what text annotations or conversations in the margins may look like ">
            <a:extLst>
              <a:ext uri="{FF2B5EF4-FFF2-40B4-BE49-F238E27FC236}">
                <a16:creationId xmlns:a16="http://schemas.microsoft.com/office/drawing/2014/main" id="{476AE239-BEEA-4677-8F6B-575D0FA9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30" y="2924789"/>
            <a:ext cx="6019098" cy="33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A4DA9-625F-45F7-AA10-47F562EF5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Students will tolerate assessments that they believe are worth the time and energy that they put into them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A3BA35-80D4-488E-BAA8-36FB65B5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Text: </a:t>
            </a:r>
          </a:p>
        </p:txBody>
      </p:sp>
    </p:spTree>
    <p:extLst>
      <p:ext uri="{BB962C8B-B14F-4D97-AF65-F5344CB8AC3E}">
        <p14:creationId xmlns:p14="http://schemas.microsoft.com/office/powerpoint/2010/main" val="146073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/>
              <a:t>Scaffolding &amp; Planning for Vocabulary so ALL readers can access </a:t>
            </a: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/>
              <a:t>Vocabulary</a:t>
            </a:r>
            <a:endParaRPr dirty="0"/>
          </a:p>
        </p:txBody>
      </p:sp>
      <p:pic>
        <p:nvPicPr>
          <p:cNvPr id="108" name="Google Shape;108;p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07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 descr="Red oval circling the words &quot;when reading&quot; ">
            <a:extLst>
              <a:ext uri="{FF2B5EF4-FFF2-40B4-BE49-F238E27FC236}">
                <a16:creationId xmlns:a16="http://schemas.microsoft.com/office/drawing/2014/main" id="{50310DB4-31EF-4B20-986B-E4C1A49174A2}"/>
              </a:ext>
            </a:extLst>
          </p:cNvPr>
          <p:cNvSpPr/>
          <p:nvPr/>
        </p:nvSpPr>
        <p:spPr>
          <a:xfrm>
            <a:off x="4937760" y="1997171"/>
            <a:ext cx="1199974" cy="3254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Screenshot of curriculum framework highlighting 4.4 The student will expand vocabulary when reading. &#10;Red circle around &quot;when reading&quot; part of the framework">
            <a:extLst>
              <a:ext uri="{FF2B5EF4-FFF2-40B4-BE49-F238E27FC236}">
                <a16:creationId xmlns:a16="http://schemas.microsoft.com/office/drawing/2014/main" id="{21264292-7B40-4082-8DF9-37A04ACF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40" y="1370185"/>
            <a:ext cx="8842592" cy="54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E331094-B232-4AEC-BC2A-4F67B867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95274"/>
            <a:ext cx="10515600" cy="1325563"/>
          </a:xfrm>
        </p:spPr>
        <p:txBody>
          <a:bodyPr/>
          <a:lstStyle/>
          <a:p>
            <a:r>
              <a:rPr lang="en-US" dirty="0"/>
              <a:t>Back to the Standards: </a:t>
            </a:r>
          </a:p>
        </p:txBody>
      </p:sp>
    </p:spTree>
    <p:extLst>
      <p:ext uri="{BB962C8B-B14F-4D97-AF65-F5344CB8AC3E}">
        <p14:creationId xmlns:p14="http://schemas.microsoft.com/office/powerpoint/2010/main" val="161281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Planning for whole group vocabulary instruction </a:t>
            </a:r>
            <a:endParaRPr dirty="0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Select grade to above grade level text that will interest YOUR students.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Read the text and select the words and/or phrases that may be challenging for YOUR students.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Determine which words may need to be tackled at the word level (decoding) first. 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Determine which words have strong morphological support - previously taught roots and/or affixes. 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Determine which words have strong context support. Which words have limited contextual support?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Find the phrases that may be troublesome for YOUR students.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of a dog - from the commonlit story. ">
            <a:extLst>
              <a:ext uri="{FF2B5EF4-FFF2-40B4-BE49-F238E27FC236}">
                <a16:creationId xmlns:a16="http://schemas.microsoft.com/office/drawing/2014/main" id="{935862DE-A670-4543-8D73-11B50F8F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89" y="1027906"/>
            <a:ext cx="4384860" cy="54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30A824-C3B8-4810-970C-EDC67B313DF7}"/>
              </a:ext>
            </a:extLst>
          </p:cNvPr>
          <p:cNvSpPr/>
          <p:nvPr/>
        </p:nvSpPr>
        <p:spPr>
          <a:xfrm>
            <a:off x="8131125" y="581881"/>
            <a:ext cx="3757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Josefin Sans"/>
              </a:rPr>
              <a:t>Stray</a:t>
            </a:r>
            <a:endParaRPr lang="en-US" dirty="0"/>
          </a:p>
          <a:p>
            <a:pPr algn="ctr"/>
            <a:r>
              <a:rPr lang="en-US" u="sng" dirty="0">
                <a:hlinkClick r:id="rId4"/>
              </a:rPr>
              <a:t>https://www.commonlit.org/en/texts/stray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stray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snowdrifts swallowed up automobiles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wagging its tail timidly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trudged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grudgingly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The woman was sensitive about throwing out food. </a:t>
            </a:r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67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Selected Vocabulary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952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Word Talks</a:t>
            </a:r>
            <a:endParaRPr dirty="0"/>
          </a:p>
        </p:txBody>
      </p:sp>
      <p:pic>
        <p:nvPicPr>
          <p:cNvPr id="1026" name="Picture 2" descr="https://lh5.googleusercontent.com/U0S4_LecLmGO_CTrXTQGqUdoMm0I7_6G9zCpeaM7CpgYs5HQuHHemAZCXWHe1E_b7DAIaz3UuFaa1gqUp1mZrJdTCcs3ot-bBoSm4SoU6hWOOHA4TbkJ1k5dYpzEUbcEFqTxqzuDkbQ">
            <a:extLst>
              <a:ext uri="{FF2B5EF4-FFF2-40B4-BE49-F238E27FC236}">
                <a16:creationId xmlns:a16="http://schemas.microsoft.com/office/drawing/2014/main" id="{0E275AB7-CF40-4A71-A39E-0D2B472A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07" y="1405232"/>
            <a:ext cx="8851083" cy="521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56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text level characteristics">
            <a:extLst>
              <a:ext uri="{FF2B5EF4-FFF2-40B4-BE49-F238E27FC236}">
                <a16:creationId xmlns:a16="http://schemas.microsoft.com/office/drawing/2014/main" id="{2097917E-DC0E-482C-AC66-BD5F778B8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51934"/>
              </p:ext>
            </p:extLst>
          </p:nvPr>
        </p:nvGraphicFramePr>
        <p:xfrm>
          <a:off x="274320" y="1754187"/>
          <a:ext cx="11503152" cy="4856921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993392">
                  <a:extLst>
                    <a:ext uri="{9D8B030D-6E8A-4147-A177-3AD203B41FA5}">
                      <a16:colId xmlns:a16="http://schemas.microsoft.com/office/drawing/2014/main" val="159363378"/>
                    </a:ext>
                  </a:extLst>
                </a:gridCol>
                <a:gridCol w="9509760">
                  <a:extLst>
                    <a:ext uri="{9D8B030D-6E8A-4147-A177-3AD203B41FA5}">
                      <a16:colId xmlns:a16="http://schemas.microsoft.com/office/drawing/2014/main" val="1122300890"/>
                    </a:ext>
                  </a:extLst>
                </a:gridCol>
              </a:tblGrid>
              <a:tr h="68951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Text Level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Characteristics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651281852"/>
                  </a:ext>
                </a:extLst>
              </a:tr>
              <a:tr h="178234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1st Grade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Vocabulary and language is often </a:t>
                      </a:r>
                      <a:r>
                        <a:rPr lang="en-US" sz="2400" b="1" u="none" strike="noStrike" dirty="0">
                          <a:effectLst/>
                          <a:latin typeface="Trebuchet MS" panose="020B0603020202020204" pitchFamily="34" charset="0"/>
                        </a:rPr>
                        <a:t>familiar</a:t>
                      </a:r>
                      <a:endParaRPr lang="en-US" sz="24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Unfamiliar vocabulary tends to have </a:t>
                      </a:r>
                      <a:r>
                        <a:rPr lang="en-US" sz="2400" b="1" u="none" strike="noStrike" dirty="0">
                          <a:effectLst/>
                          <a:latin typeface="Trebuchet MS" panose="020B0603020202020204" pitchFamily="34" charset="0"/>
                        </a:rPr>
                        <a:t>strong picture support </a:t>
                      </a: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to help decipher meaning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Figurative language is rare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28714935"/>
                  </a:ext>
                </a:extLst>
              </a:tr>
              <a:tr h="21466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2nd Grade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Most vocabulary is </a:t>
                      </a:r>
                      <a:r>
                        <a:rPr lang="en-US" sz="2400" b="1" u="none" strike="noStrike" dirty="0">
                          <a:effectLst/>
                          <a:latin typeface="Trebuchet MS" panose="020B0603020202020204" pitchFamily="34" charset="0"/>
                        </a:rPr>
                        <a:t>familiar</a:t>
                      </a:r>
                      <a:endParaRPr lang="en-US" sz="24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Unfamiliar vocabulary is supported by context and/or illustrations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Multiple meaning words and some figurative language used - need to be attentive to phrases, not just words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Metaphors &amp; similes used more near the end of 2nd grade level text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754280384"/>
                  </a:ext>
                </a:extLst>
              </a:tr>
            </a:tbl>
          </a:graphicData>
        </a:graphic>
      </p:graphicFrame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Skill Progression – 1</a:t>
            </a:r>
            <a:r>
              <a:rPr lang="en-US" baseline="30000" dirty="0"/>
              <a:t>st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Grade Vocabulary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50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text level characteristics">
            <a:extLst>
              <a:ext uri="{FF2B5EF4-FFF2-40B4-BE49-F238E27FC236}">
                <a16:creationId xmlns:a16="http://schemas.microsoft.com/office/drawing/2014/main" id="{AF8D7220-AD49-4ED9-99C2-AF6ADB8C0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34169"/>
              </p:ext>
            </p:extLst>
          </p:nvPr>
        </p:nvGraphicFramePr>
        <p:xfrm>
          <a:off x="603504" y="1690688"/>
          <a:ext cx="11119104" cy="367284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938528">
                  <a:extLst>
                    <a:ext uri="{9D8B030D-6E8A-4147-A177-3AD203B41FA5}">
                      <a16:colId xmlns:a16="http://schemas.microsoft.com/office/drawing/2014/main" val="2467137711"/>
                    </a:ext>
                  </a:extLst>
                </a:gridCol>
                <a:gridCol w="9180576">
                  <a:extLst>
                    <a:ext uri="{9D8B030D-6E8A-4147-A177-3AD203B41FA5}">
                      <a16:colId xmlns:a16="http://schemas.microsoft.com/office/drawing/2014/main" val="382358717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Text Level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Characteristics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5225956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3rd Grade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New vocabulary is likely to be unexplained and the reader will need to rely on context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Figurative language more prevalent and must be interpreted, especially to understand character and plot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Connotative meanings in text that impact understanding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Dialogue used more often and may be untagged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Inference becomes important when reading and interpreting text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082668641"/>
                  </a:ext>
                </a:extLst>
              </a:tr>
            </a:tbl>
          </a:graphicData>
        </a:graphic>
      </p:graphicFrame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Skill Progression – 3</a:t>
            </a:r>
            <a:r>
              <a:rPr lang="en-US" baseline="30000" dirty="0"/>
              <a:t>rd</a:t>
            </a:r>
            <a:r>
              <a:rPr lang="en-US" dirty="0"/>
              <a:t> Grade Vocabulary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888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text level characteristics">
            <a:extLst>
              <a:ext uri="{FF2B5EF4-FFF2-40B4-BE49-F238E27FC236}">
                <a16:creationId xmlns:a16="http://schemas.microsoft.com/office/drawing/2014/main" id="{FE69BCBF-1D45-4585-9035-B41EEFAD6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79053"/>
              </p:ext>
            </p:extLst>
          </p:nvPr>
        </p:nvGraphicFramePr>
        <p:xfrm>
          <a:off x="838200" y="1690688"/>
          <a:ext cx="10683240" cy="403860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740408">
                  <a:extLst>
                    <a:ext uri="{9D8B030D-6E8A-4147-A177-3AD203B41FA5}">
                      <a16:colId xmlns:a16="http://schemas.microsoft.com/office/drawing/2014/main" val="1769520149"/>
                    </a:ext>
                  </a:extLst>
                </a:gridCol>
                <a:gridCol w="8942832">
                  <a:extLst>
                    <a:ext uri="{9D8B030D-6E8A-4147-A177-3AD203B41FA5}">
                      <a16:colId xmlns:a16="http://schemas.microsoft.com/office/drawing/2014/main" val="286339004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Text Level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Characteristics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0693520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4th Grade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More challenging vocabulary in text and students need to own a strategy for determining meaning which often includes taking larger context into consideration (entire chapter)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Challenging vocabulary can make or break comprehension at this level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Inferring the meanings of words and phrases used figuratively is critical to comprehension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Narrators and characters may speak in unfamiliar ways or dialects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389651061"/>
                  </a:ext>
                </a:extLst>
              </a:tr>
            </a:tbl>
          </a:graphicData>
        </a:graphic>
      </p:graphicFrame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Skill Progression – 4</a:t>
            </a:r>
            <a:r>
              <a:rPr lang="en-US" baseline="30000" dirty="0"/>
              <a:t>th</a:t>
            </a:r>
            <a:r>
              <a:rPr lang="en-US" dirty="0"/>
              <a:t> Grade Vocabulary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09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er image of Angelina's Pet">
            <a:extLst>
              <a:ext uri="{FF2B5EF4-FFF2-40B4-BE49-F238E27FC236}">
                <a16:creationId xmlns:a16="http://schemas.microsoft.com/office/drawing/2014/main" id="{FBA94B1E-E6CB-4043-9862-492A60A85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14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over image of &quot;The Adventures of Captain Underpants&quot; ">
            <a:extLst>
              <a:ext uri="{FF2B5EF4-FFF2-40B4-BE49-F238E27FC236}">
                <a16:creationId xmlns:a16="http://schemas.microsoft.com/office/drawing/2014/main" id="{1F816A4A-D7BC-4844-BA76-B3FF8F62C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4" y="3816297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er image of &quot;Night&quot; ">
            <a:extLst>
              <a:ext uri="{FF2B5EF4-FFF2-40B4-BE49-F238E27FC236}">
                <a16:creationId xmlns:a16="http://schemas.microsoft.com/office/drawing/2014/main" id="{9B9D667E-D96C-4CDD-8B80-97CA54D8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19029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over image of &quot;Diary of a Wimpy Kid&quot; ">
            <a:extLst>
              <a:ext uri="{FF2B5EF4-FFF2-40B4-BE49-F238E27FC236}">
                <a16:creationId xmlns:a16="http://schemas.microsoft.com/office/drawing/2014/main" id="{0CF37091-6D20-4964-A832-BE6ABE72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2" y="40448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er image of &quot;To Kill a Mockingbird&quot; ">
            <a:extLst>
              <a:ext uri="{FF2B5EF4-FFF2-40B4-BE49-F238E27FC236}">
                <a16:creationId xmlns:a16="http://schemas.microsoft.com/office/drawing/2014/main" id="{F480FB79-1D00-4BF6-83D7-197AD901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7" y="17962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What’s the Lexile? </a:t>
            </a:r>
            <a:br>
              <a:rPr lang="en-US" dirty="0"/>
            </a:br>
            <a:r>
              <a:rPr lang="en-US" sz="3100" dirty="0">
                <a:solidFill>
                  <a:schemeClr val="tx1"/>
                </a:solidFill>
              </a:rPr>
              <a:t>Put these books in order from lowest to highest Lexile. </a:t>
            </a:r>
            <a:endParaRPr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text level characteristics">
            <a:extLst>
              <a:ext uri="{FF2B5EF4-FFF2-40B4-BE49-F238E27FC236}">
                <a16:creationId xmlns:a16="http://schemas.microsoft.com/office/drawing/2014/main" id="{F37EB2CA-2D80-4FC2-86ED-86645F6C4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23145"/>
              </p:ext>
            </p:extLst>
          </p:nvPr>
        </p:nvGraphicFramePr>
        <p:xfrm>
          <a:off x="493776" y="1500410"/>
          <a:ext cx="11356848" cy="403860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369467024"/>
                    </a:ext>
                  </a:extLst>
                </a:gridCol>
                <a:gridCol w="9162288">
                  <a:extLst>
                    <a:ext uri="{9D8B030D-6E8A-4147-A177-3AD203B41FA5}">
                      <a16:colId xmlns:a16="http://schemas.microsoft.com/office/drawing/2014/main" val="314018544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Text Level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Characteristics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25427149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5th Grade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More use of figurative language and need to infer/interpret on the run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Cumulative knowledge of a story is often needed to explain the meaning of a word or phrase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Knowledge of more challenging words becomes critical to understanding the setting, characters, and theme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Poetic descriptions are more prevalent in books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- Novels in verse require interpretation of figurative language and phrases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32488015"/>
                  </a:ext>
                </a:extLst>
              </a:tr>
            </a:tbl>
          </a:graphicData>
        </a:graphic>
      </p:graphicFrame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Skill Progression – 5</a:t>
            </a:r>
            <a:r>
              <a:rPr lang="en-US" baseline="30000" dirty="0"/>
              <a:t>th</a:t>
            </a:r>
            <a:r>
              <a:rPr lang="en-US" dirty="0"/>
              <a:t> Grade Vocabulary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536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B93C-D095-4B39-B663-8F8FFCDD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82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6700" dirty="0"/>
              <a:t>“A book about rain or the seashore may need a higher level [of scaffolding] for children living in a desert climate than for those residing in a coastal state.”</a:t>
            </a:r>
            <a:br>
              <a:rPr lang="en-US" sz="67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>
                <a:solidFill>
                  <a:schemeClr val="tx1"/>
                </a:solidFill>
              </a:rPr>
              <a:t>-Gay Su Pinnell, Diane Deford, and Carol Lyons (1988)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7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/>
              <a:t>Importance of Students Accessing Grade Level Text</a:t>
            </a:r>
            <a:endParaRPr dirty="0"/>
          </a:p>
        </p:txBody>
      </p:sp>
      <p:pic>
        <p:nvPicPr>
          <p:cNvPr id="108" name="Google Shape;108;p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45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Why? </a:t>
            </a:r>
            <a:endParaRPr dirty="0"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817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Equity = access to complex, grade-level text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Access = appropriate scaffolding </a:t>
            </a:r>
          </a:p>
          <a:p>
            <a:pPr marL="685800" lvl="1" indent="-228600">
              <a:spcBef>
                <a:spcPts val="0"/>
              </a:spcBef>
              <a:buClr>
                <a:schemeClr val="accent1"/>
              </a:buClr>
              <a:buSzPts val="2800"/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56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Why – Explained: </a:t>
            </a:r>
            <a:endParaRPr dirty="0"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838200" y="1308295"/>
            <a:ext cx="10781714" cy="486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 student is not solely their reading level.  What a reading level is not: 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Your initial data beginning of the year, may indicate the level at which a student is reading at that moment of time. BUT here’s what that data does not mean:</a:t>
            </a:r>
            <a:r>
              <a:rPr lang="en-US" i="1" dirty="0">
                <a:solidFill>
                  <a:schemeClr val="tx1"/>
                </a:solidFill>
              </a:rPr>
              <a:t> “Daniel is reading at level 4, so I’ll send him to a group where all literacy instruction is in level 4 texts. He’s not ready for the level 7 books that most of his peers will be taught from.”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Equity is not about lowering expectations.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Reading levels should not be about denying access; they should be understood mostly as indications of what it takes to grant access to complex, grade-level text.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Here’s what else that initial does not mean: </a:t>
            </a:r>
            <a:r>
              <a:rPr lang="en-US" i="1" dirty="0">
                <a:solidFill>
                  <a:schemeClr val="tx1"/>
                </a:solidFill>
              </a:rPr>
              <a:t>“I’ll just report that reading level up the chain to the district, and then continue with my usual whole-class instruction in level 7 books, so it’s the same for everyone.”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Equity is not about teaching the very same for everyone, regardless of needs.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47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Understand routines, mindsets, and classroom structures that grow readers as they progress through complex texts</a:t>
            </a:r>
          </a:p>
          <a:p>
            <a:r>
              <a:rPr lang="en-US" dirty="0">
                <a:solidFill>
                  <a:schemeClr val="tx1"/>
                </a:solidFill>
              </a:rPr>
              <a:t>Understand how read aloud, shared reading, small group, and independent reading ensure that students are engaged in texts</a:t>
            </a:r>
          </a:p>
          <a:p>
            <a:r>
              <a:rPr lang="en-US" dirty="0">
                <a:solidFill>
                  <a:schemeClr val="tx1"/>
                </a:solidFill>
              </a:rPr>
              <a:t>Understand structures that scaffold vocabulary to ensure students access grade level standards and texts</a:t>
            </a:r>
          </a:p>
          <a:p>
            <a:r>
              <a:rPr lang="en-US" dirty="0">
                <a:solidFill>
                  <a:schemeClr val="tx1"/>
                </a:solidFill>
              </a:rPr>
              <a:t>Understand the connection between the Virginia Standards of learning and the need for access to grade level texts to ensure equity for ALL students 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Revisit our goals: </a:t>
            </a:r>
            <a:endParaRPr dirty="0"/>
          </a:p>
        </p:txBody>
      </p:sp>
      <p:pic>
        <p:nvPicPr>
          <p:cNvPr id="158" name="Google Shape;158;p10" descr="Virginia Department of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31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b="1" dirty="0"/>
              <a:t>Disclaimer</a:t>
            </a:r>
            <a:endParaRPr dirty="0"/>
          </a:p>
        </p:txBody>
      </p:sp>
      <p:sp>
        <p:nvSpPr>
          <p:cNvPr id="250" name="Google Shape;25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Char char="•"/>
            </a:pPr>
            <a:r>
              <a:rPr lang="en-US" sz="4000" dirty="0"/>
              <a:t>Reference within this presentation to any specific commercial or non-commercial product, process, or service by trade name, trademark, manufacturer or otherwise does not constitute or imply an endorsement, recommendation, or favoring by the Virginia Department of Education.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832338" y="4458406"/>
            <a:ext cx="10527323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/>
              <a:t>Reach out &amp; Follow Up!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Lynn Smith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brsmith@henrico.k12.va.us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Emily McMillen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emcmillen@henrico.k12.va.us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32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Virginia Department of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fontAlgn="base"/>
            <a:r>
              <a:rPr lang="en-US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https://www.nwea.org/blog/2020/equity-in-reading-levels-scaffolds-and-grade-level-text/#:~:text=When%20students%20have%20a%20reading,making%20choices%20for %20independent%20reading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en-US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https://www.edutopia.org/blog/scaffolding-lessons-six-strategies-rebecca-alber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en-US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https://www.janaechevarria.com/?p=1484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en-US" u="sng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https://www.readingrockets.org/blogs/shanahan-literacy/how-complex-text-can-i-scaffold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Who’s doing the Work? How to say less so readers can do more - Jan Burkins and Kim Yaris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Understanding Texts &amp; Readers - Jennifer Serravallo 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Reading Ladders: Leading students from Where they are to where we’d like them to be - Teri S. Lesesne</a:t>
            </a:r>
          </a:p>
          <a:p>
            <a:r>
              <a:rPr lang="en-US" u="sng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https://www.commonlit.org/en/texts/stray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References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73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745526-8D0C-49DF-B192-2D4F12BFD0B9}"/>
              </a:ext>
            </a:extLst>
          </p:cNvPr>
          <p:cNvSpPr/>
          <p:nvPr/>
        </p:nvSpPr>
        <p:spPr>
          <a:xfrm>
            <a:off x="923778" y="1629975"/>
            <a:ext cx="109634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rebuchet MS" panose="020B0603020202020204" pitchFamily="34" charset="0"/>
              </a:rPr>
              <a:t>Angelina's Pet - 550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rebuchet MS" panose="020B0603020202020204" pitchFamily="34" charset="0"/>
              </a:rPr>
              <a:t>Night - 570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rebuchet MS" panose="020B0603020202020204" pitchFamily="34" charset="0"/>
              </a:rPr>
              <a:t>Adventures of Captain Underpants – 720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rebuchet MS" panose="020B0603020202020204" pitchFamily="34" charset="0"/>
              </a:rPr>
              <a:t>To Kill of Mockingbird - 790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rebuchet MS" panose="020B0603020202020204" pitchFamily="34" charset="0"/>
              </a:rPr>
              <a:t>Diary of a Wimpy Kid- 920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514643" y="1963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What’s the Lexile? </a:t>
            </a:r>
            <a:endParaRPr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4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Virginia Department of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Understand routines, mindsets, and classroom structures that grow readers as they progress through complex texts</a:t>
            </a:r>
          </a:p>
          <a:p>
            <a:r>
              <a:rPr lang="en-US" dirty="0">
                <a:solidFill>
                  <a:schemeClr val="tx1"/>
                </a:solidFill>
              </a:rPr>
              <a:t>Understand how read aloud, shared reading, small group, and independent reading ensure that students are engaged in texts</a:t>
            </a:r>
          </a:p>
          <a:p>
            <a:r>
              <a:rPr lang="en-US" dirty="0">
                <a:solidFill>
                  <a:schemeClr val="tx1"/>
                </a:solidFill>
              </a:rPr>
              <a:t>Understand structures that scaffold vocabulary to ensure students access grade level standards and texts</a:t>
            </a:r>
          </a:p>
          <a:p>
            <a:r>
              <a:rPr lang="en-US" dirty="0">
                <a:solidFill>
                  <a:schemeClr val="tx1"/>
                </a:solidFill>
              </a:rPr>
              <a:t>Understand the connection between the Virginia Standards of learning and the need for access to grade level texts to ensure equity for ALL students 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Goals for this hour: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76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/>
              <a:t>Limitations, Equity, &amp; Access</a:t>
            </a: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/>
              <a:t>Leveling &amp; Labeling</a:t>
            </a:r>
            <a:endParaRPr dirty="0"/>
          </a:p>
        </p:txBody>
      </p:sp>
      <p:pic>
        <p:nvPicPr>
          <p:cNvPr id="108" name="Google Shape;108;p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CWvyF-87L9AtxUrBIIu3ktd-EBMk5TrWcM1TTzpo74lNXCXJ3hP8aXpVd645zCQkpNdo5UcBKo3eF7JD-6znqs3foYe_9KA53YjGqqAEKM0-i8mGP9N56fyKMzSEaf2vnHLAmCDLh7w">
            <a:extLst>
              <a:ext uri="{FF2B5EF4-FFF2-40B4-BE49-F238E27FC236}">
                <a16:creationId xmlns:a16="http://schemas.microsoft.com/office/drawing/2014/main" id="{DA5B66ED-9FA0-4B9D-9D4B-F8584B58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98" y="2780177"/>
            <a:ext cx="3742330" cy="35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Often computer generated and is based on word and syllable counts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Quantitative Leveling has limitations!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ip art">
            <a:extLst>
              <a:ext uri="{FF2B5EF4-FFF2-40B4-BE49-F238E27FC236}">
                <a16:creationId xmlns:a16="http://schemas.microsoft.com/office/drawing/2014/main" id="{9F5326C6-2353-4361-BD5E-A2DEF467BC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40" y="3389776"/>
            <a:ext cx="5176911" cy="29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Includes: </a:t>
            </a:r>
          </a:p>
          <a:p>
            <a:pPr marL="685800" lvl="1" indent="-228600"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dirty="0">
                <a:solidFill>
                  <a:schemeClr val="tx1"/>
                </a:solidFill>
              </a:rPr>
              <a:t>Levels of meaning or purpose</a:t>
            </a:r>
          </a:p>
          <a:p>
            <a:pPr marL="685800" lvl="1" indent="-228600"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dirty="0">
                <a:solidFill>
                  <a:schemeClr val="tx1"/>
                </a:solidFill>
              </a:rPr>
              <a:t>Structure</a:t>
            </a:r>
          </a:p>
          <a:p>
            <a:pPr marL="685800" lvl="1" indent="-228600"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dirty="0">
                <a:solidFill>
                  <a:schemeClr val="tx1"/>
                </a:solidFill>
              </a:rPr>
              <a:t>Language conventions and clarity</a:t>
            </a:r>
          </a:p>
          <a:p>
            <a:pPr marL="685800" lvl="1" indent="-228600"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dirty="0">
                <a:solidFill>
                  <a:schemeClr val="tx1"/>
                </a:solidFill>
              </a:rPr>
              <a:t>Background knowledge demands  </a:t>
            </a:r>
          </a:p>
          <a:p>
            <a:pPr marL="685800" lvl="1" indent="-228600">
              <a:spcBef>
                <a:spcPts val="0"/>
              </a:spcBef>
              <a:buClr>
                <a:schemeClr val="accent1"/>
              </a:buClr>
              <a:buSzPts val="2800"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Qualitative leveling…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29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/>
              <a:t>Who’s doing the work? Who’s accessing the text? </a:t>
            </a: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/>
              <a:t>Gradual Release</a:t>
            </a:r>
            <a:endParaRPr dirty="0"/>
          </a:p>
        </p:txBody>
      </p:sp>
      <p:pic>
        <p:nvPicPr>
          <p:cNvPr id="108" name="Google Shape;108;p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716967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rgbClr val="000000"/>
      </a:dk1>
      <a:lt1>
        <a:srgbClr val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1738</Words>
  <Application>Microsoft Office PowerPoint</Application>
  <PresentationFormat>Widescreen</PresentationFormat>
  <Paragraphs>204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Josefin Sans</vt:lpstr>
      <vt:lpstr>Times New Roman</vt:lpstr>
      <vt:lpstr>Trebuchet MS</vt:lpstr>
      <vt:lpstr>VDOE</vt:lpstr>
      <vt:lpstr>Engaging ALL  Learners in Text </vt:lpstr>
      <vt:lpstr>Emily McMillen </vt:lpstr>
      <vt:lpstr>What’s the Lexile?  Put these books in order from lowest to highest Lexile. </vt:lpstr>
      <vt:lpstr>What’s the Lexile? </vt:lpstr>
      <vt:lpstr>Goals for this hour: </vt:lpstr>
      <vt:lpstr>Leveling &amp; Labeling</vt:lpstr>
      <vt:lpstr>Quantitative Leveling has limitations! </vt:lpstr>
      <vt:lpstr>Qualitative leveling… </vt:lpstr>
      <vt:lpstr>Gradual Release</vt:lpstr>
      <vt:lpstr>Gradual Release </vt:lpstr>
      <vt:lpstr>Structures to Consider When Planning</vt:lpstr>
      <vt:lpstr>Planning for Scaffolding</vt:lpstr>
      <vt:lpstr>A Hierarchy of Comprehension Goals: Fiction </vt:lpstr>
      <vt:lpstr>A Hierarchy of Comprehension Goals: Nonfiction</vt:lpstr>
      <vt:lpstr>From the Curriculum Framework</vt:lpstr>
      <vt:lpstr>Independent Reading</vt:lpstr>
      <vt:lpstr>Playing the long game: </vt:lpstr>
      <vt:lpstr>Let’s think two ways… </vt:lpstr>
      <vt:lpstr>Figurative Language Reading Ladder </vt:lpstr>
      <vt:lpstr>Sample Reading Ladders</vt:lpstr>
      <vt:lpstr>Responding to Text: </vt:lpstr>
      <vt:lpstr>Vocabulary</vt:lpstr>
      <vt:lpstr>Back to the Standards: </vt:lpstr>
      <vt:lpstr>Planning for whole group vocabulary instruction </vt:lpstr>
      <vt:lpstr>Selected Vocabulary </vt:lpstr>
      <vt:lpstr>Word Talks</vt:lpstr>
      <vt:lpstr>Skill Progression – 1st &amp; 2nd Grade Vocabulary</vt:lpstr>
      <vt:lpstr>Skill Progression – 3rd Grade Vocabulary</vt:lpstr>
      <vt:lpstr>Skill Progression – 4th Grade Vocabulary</vt:lpstr>
      <vt:lpstr>Skill Progression – 5th Grade Vocabulary</vt:lpstr>
      <vt:lpstr>“A book about rain or the seashore may need a higher level [of scaffolding] for children living in a desert climate than for those residing in a coastal state.”  -Gay Su Pinnell, Diane Deford, and Carol Lyons (1988)  </vt:lpstr>
      <vt:lpstr>Importance of Students Accessing Grade Level Text</vt:lpstr>
      <vt:lpstr>Why? </vt:lpstr>
      <vt:lpstr>Why – Explained: </vt:lpstr>
      <vt:lpstr>Revisit our goals: </vt:lpstr>
      <vt:lpstr>Disclaimer</vt:lpstr>
      <vt:lpstr>Reach out &amp; Follow Up!   Lynn Smith brsmith@henrico.k12.va.us   Emily McMillen emcmillen@henrico.k12.va.us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ALL  Learners in Text</dc:title>
  <dc:creator>Timothy Nuthall;emcmillen@henrico.k12.va.us</dc:creator>
  <cp:lastModifiedBy>Nogueras, Jill (DOE)</cp:lastModifiedBy>
  <cp:revision>25</cp:revision>
  <dcterms:created xsi:type="dcterms:W3CDTF">2020-06-29T15:52:04Z</dcterms:created>
  <dcterms:modified xsi:type="dcterms:W3CDTF">2021-08-18T14:07:23Z</dcterms:modified>
</cp:coreProperties>
</file>