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1xZqmEsC2HLiiq1yPMHyzUKZ8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AE9948-4A20-43A2-B864-8ACB0D4B70E0}">
  <a:tblStyle styleId="{92AE9948-4A20-43A2-B864-8ACB0D4B70E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08"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7cabe36ff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Phonological- enables us to perceive, remember, interpret, and produce sounds; helps us compare and distinguish words that sound familiar (fan/van); holds sounds in memory, includes manipulation of sounds</a:t>
            </a:r>
            <a:endParaRPr/>
          </a:p>
          <a:p>
            <a:pPr marL="0" lvl="0" indent="0" algn="l" rtl="0">
              <a:lnSpc>
                <a:spcPct val="100000"/>
              </a:lnSpc>
              <a:spcBef>
                <a:spcPts val="0"/>
              </a:spcBef>
              <a:spcAft>
                <a:spcPts val="0"/>
              </a:spcAft>
              <a:buSzPts val="1400"/>
              <a:buNone/>
            </a:pPr>
            <a:r>
              <a:rPr lang="en-US"/>
              <a:t>Orthographic- recognition and recall of written language symbols; formation of letters- squiggles, lines, curves; recognizes correct spellings of words</a:t>
            </a:r>
            <a:endParaRPr/>
          </a:p>
          <a:p>
            <a:pPr marL="0" lvl="0" indent="0" algn="l" rtl="0">
              <a:lnSpc>
                <a:spcPct val="100000"/>
              </a:lnSpc>
              <a:spcBef>
                <a:spcPts val="0"/>
              </a:spcBef>
              <a:spcAft>
                <a:spcPts val="0"/>
              </a:spcAft>
              <a:buSzPts val="1400"/>
              <a:buNone/>
            </a:pPr>
            <a:r>
              <a:rPr lang="en-US"/>
              <a:t>Meaning- interprets meanings of words in and out of context; includes vocabulary, roots, prefixes and suffixes, multiple meanings, spelling patterns</a:t>
            </a:r>
            <a:endParaRPr/>
          </a:p>
          <a:p>
            <a:pPr marL="0" lvl="0" indent="0" algn="l" rtl="0">
              <a:lnSpc>
                <a:spcPct val="100000"/>
              </a:lnSpc>
              <a:spcBef>
                <a:spcPts val="0"/>
              </a:spcBef>
              <a:spcAft>
                <a:spcPts val="0"/>
              </a:spcAft>
              <a:buSzPts val="1400"/>
              <a:buNone/>
            </a:pPr>
            <a:r>
              <a:rPr lang="en-US"/>
              <a:t>Context- interacts with and supports the meaning; refers to the use of a word in a sentence; provides meaning when words have multiple meanings</a:t>
            </a:r>
            <a:endParaRPr/>
          </a:p>
          <a:p>
            <a:pPr marL="0" lvl="0" indent="0" algn="l" rtl="0">
              <a:lnSpc>
                <a:spcPct val="100000"/>
              </a:lnSpc>
              <a:spcBef>
                <a:spcPts val="0"/>
              </a:spcBef>
              <a:spcAft>
                <a:spcPts val="0"/>
              </a:spcAft>
              <a:buSzPts val="1400"/>
              <a:buNone/>
            </a:pPr>
            <a:endParaRPr/>
          </a:p>
        </p:txBody>
      </p:sp>
      <p:sp>
        <p:nvSpPr>
          <p:cNvPr id="238" name="Google Shape;238;gd7cabe36ff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7cabe36ff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Phonological- enables us to perceive, remember, interpret, and produce sounds; helps us compare and distinguish words that sound familiar (fan/van); holds sounds in memory, includes manipulation of sounds</a:t>
            </a:r>
            <a:endParaRPr/>
          </a:p>
          <a:p>
            <a:pPr marL="0" lvl="0" indent="0" algn="l" rtl="0">
              <a:lnSpc>
                <a:spcPct val="100000"/>
              </a:lnSpc>
              <a:spcBef>
                <a:spcPts val="0"/>
              </a:spcBef>
              <a:spcAft>
                <a:spcPts val="0"/>
              </a:spcAft>
              <a:buSzPts val="1400"/>
              <a:buNone/>
            </a:pPr>
            <a:r>
              <a:rPr lang="en-US"/>
              <a:t>Orthographic- recognition and recall of written language symbols; formation of letters- squiggles, lines, curves; recognizes correct spellings of words</a:t>
            </a:r>
            <a:endParaRPr/>
          </a:p>
          <a:p>
            <a:pPr marL="0" lvl="0" indent="0" algn="l" rtl="0">
              <a:lnSpc>
                <a:spcPct val="100000"/>
              </a:lnSpc>
              <a:spcBef>
                <a:spcPts val="0"/>
              </a:spcBef>
              <a:spcAft>
                <a:spcPts val="0"/>
              </a:spcAft>
              <a:buSzPts val="1400"/>
              <a:buNone/>
            </a:pPr>
            <a:r>
              <a:rPr lang="en-US"/>
              <a:t>Meaning- interprets meanings of words in and out of context; includes vocabulary, roots, prefixes and suffixes, multiple meanings, spelling patterns</a:t>
            </a:r>
            <a:endParaRPr/>
          </a:p>
          <a:p>
            <a:pPr marL="0" lvl="0" indent="0" algn="l" rtl="0">
              <a:lnSpc>
                <a:spcPct val="100000"/>
              </a:lnSpc>
              <a:spcBef>
                <a:spcPts val="0"/>
              </a:spcBef>
              <a:spcAft>
                <a:spcPts val="0"/>
              </a:spcAft>
              <a:buSzPts val="1400"/>
              <a:buNone/>
            </a:pPr>
            <a:r>
              <a:rPr lang="en-US"/>
              <a:t>Context- interacts with and supports the meaning; refers to the use of a word in a sentence; provides meaning when words have multiple meanings</a:t>
            </a:r>
            <a:endParaRPr/>
          </a:p>
          <a:p>
            <a:pPr marL="0" lvl="0" indent="0" algn="l" rtl="0">
              <a:lnSpc>
                <a:spcPct val="100000"/>
              </a:lnSpc>
              <a:spcBef>
                <a:spcPts val="0"/>
              </a:spcBef>
              <a:spcAft>
                <a:spcPts val="0"/>
              </a:spcAft>
              <a:buSzPts val="1400"/>
              <a:buNone/>
            </a:pPr>
            <a:endParaRPr/>
          </a:p>
        </p:txBody>
      </p:sp>
      <p:sp>
        <p:nvSpPr>
          <p:cNvPr id="248" name="Google Shape;248;gd7cabe36f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d3d86bfc96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Phonological- enables us to perceive, remember, interpret, and produce sounds; helps us compare and distinguish words that sound familiar (fan/van); holds sounds in memory, includes manipulation of sounds</a:t>
            </a:r>
            <a:endParaRPr/>
          </a:p>
          <a:p>
            <a:pPr marL="0" lvl="0" indent="0" algn="l" rtl="0">
              <a:lnSpc>
                <a:spcPct val="100000"/>
              </a:lnSpc>
              <a:spcBef>
                <a:spcPts val="0"/>
              </a:spcBef>
              <a:spcAft>
                <a:spcPts val="0"/>
              </a:spcAft>
              <a:buSzPts val="1400"/>
              <a:buNone/>
            </a:pPr>
            <a:r>
              <a:rPr lang="en-US"/>
              <a:t>Orthographic- recognition and recall of written language symbols; formation of letters- squiggles, lines, curves; recognizes correct spellings of words</a:t>
            </a:r>
            <a:endParaRPr/>
          </a:p>
          <a:p>
            <a:pPr marL="0" lvl="0" indent="0" algn="l" rtl="0">
              <a:lnSpc>
                <a:spcPct val="100000"/>
              </a:lnSpc>
              <a:spcBef>
                <a:spcPts val="0"/>
              </a:spcBef>
              <a:spcAft>
                <a:spcPts val="0"/>
              </a:spcAft>
              <a:buSzPts val="1400"/>
              <a:buNone/>
            </a:pPr>
            <a:r>
              <a:rPr lang="en-US"/>
              <a:t>Meaning- interprets meanings of words in and out of context; includes vocabulary, roots, prefixes and suffixes, multiple meanings, spelling patterns</a:t>
            </a:r>
            <a:endParaRPr/>
          </a:p>
          <a:p>
            <a:pPr marL="0" lvl="0" indent="0" algn="l" rtl="0">
              <a:lnSpc>
                <a:spcPct val="100000"/>
              </a:lnSpc>
              <a:spcBef>
                <a:spcPts val="0"/>
              </a:spcBef>
              <a:spcAft>
                <a:spcPts val="0"/>
              </a:spcAft>
              <a:buSzPts val="1400"/>
              <a:buNone/>
            </a:pPr>
            <a:r>
              <a:rPr lang="en-US"/>
              <a:t>Context- interacts with and supports the meaning; refers to the use of a word in a sentence; provides meaning when words have multiple meanings</a:t>
            </a:r>
            <a:endParaRPr/>
          </a:p>
          <a:p>
            <a:pPr marL="0" lvl="0" indent="0" algn="l" rtl="0">
              <a:lnSpc>
                <a:spcPct val="100000"/>
              </a:lnSpc>
              <a:spcBef>
                <a:spcPts val="0"/>
              </a:spcBef>
              <a:spcAft>
                <a:spcPts val="0"/>
              </a:spcAft>
              <a:buSzPts val="1400"/>
              <a:buNone/>
            </a:pPr>
            <a:endParaRPr/>
          </a:p>
        </p:txBody>
      </p:sp>
      <p:sp>
        <p:nvSpPr>
          <p:cNvPr id="258" name="Google Shape;258;gd3d86bfc96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5c8c8e206_1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Jennifer</a:t>
            </a:r>
            <a:endParaRPr/>
          </a:p>
          <a:p>
            <a:pPr marL="0" lvl="0" indent="0" algn="l" rtl="0">
              <a:lnSpc>
                <a:spcPct val="100000"/>
              </a:lnSpc>
              <a:spcBef>
                <a:spcPts val="0"/>
              </a:spcBef>
              <a:spcAft>
                <a:spcPts val="0"/>
              </a:spcAft>
              <a:buSzPts val="1400"/>
              <a:buNone/>
            </a:pPr>
            <a:r>
              <a:rPr lang="en-US"/>
              <a:t>K- Communication strand</a:t>
            </a:r>
            <a:endParaRPr/>
          </a:p>
          <a:p>
            <a:pPr marL="0" lvl="0" indent="0" algn="l" rtl="0">
              <a:lnSpc>
                <a:spcPct val="100000"/>
              </a:lnSpc>
              <a:spcBef>
                <a:spcPts val="0"/>
              </a:spcBef>
              <a:spcAft>
                <a:spcPts val="0"/>
              </a:spcAft>
              <a:buSzPts val="1400"/>
              <a:buNone/>
            </a:pPr>
            <a:r>
              <a:rPr lang="en-US"/>
              <a:t>1st- writing strand</a:t>
            </a:r>
            <a:endParaRPr/>
          </a:p>
          <a:p>
            <a:pPr marL="0" lvl="0" indent="0" algn="l" rtl="0">
              <a:lnSpc>
                <a:spcPct val="100000"/>
              </a:lnSpc>
              <a:spcBef>
                <a:spcPts val="0"/>
              </a:spcBef>
              <a:spcAft>
                <a:spcPts val="0"/>
              </a:spcAft>
              <a:buSzPts val="1400"/>
              <a:buNone/>
            </a:pPr>
            <a:r>
              <a:rPr lang="en-US"/>
              <a:t>2nd- reading strand</a:t>
            </a:r>
            <a:endParaRPr/>
          </a:p>
          <a:p>
            <a:pPr marL="0" lvl="0" indent="0" algn="l" rtl="0">
              <a:lnSpc>
                <a:spcPct val="100000"/>
              </a:lnSpc>
              <a:spcBef>
                <a:spcPts val="0"/>
              </a:spcBef>
              <a:spcAft>
                <a:spcPts val="0"/>
              </a:spcAft>
              <a:buSzPts val="1400"/>
              <a:buNone/>
            </a:pPr>
            <a:r>
              <a:rPr lang="en-US"/>
              <a:t>across grades- understand, apply to read and spell, use knowledge to read and spell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68" name="Google Shape;268;gd5c8c8e206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5c8c8e20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d5c8c8e20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d3d86bfc96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d3d86bfc96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d5c8c8e206_1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d5c8c8e206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d499c3211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d499c3211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d5c8c8e206_1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AutoNum type="arabicPeriod"/>
            </a:pPr>
            <a:r>
              <a:rPr lang="en-US"/>
              <a:t> Can be done with the words you have for spelling.  Pick 1-2 skills to focus on.  Remember, manipulatives are not the end goal.  The end goal is automaticity without any kind of manipulative.  Just like in math, these are scaffolds.</a:t>
            </a:r>
            <a:endParaRPr/>
          </a:p>
        </p:txBody>
      </p:sp>
      <p:sp>
        <p:nvSpPr>
          <p:cNvPr id="309" name="Google Shape;309;gd5c8c8e206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d5c8c8e206_1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d5c8c8e206_1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7cabe36ff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d7cabe36ff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d7cabe36ff_2_1: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d5c8c8e206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d5c8c8e206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d5c8c8e206_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*talk about how word walls are not effective for retrieval of words.  Where would I go if I wanted to find about, of, this?</a:t>
            </a:r>
            <a:endParaRPr/>
          </a:p>
          <a:p>
            <a:pPr marL="0" lvl="0" indent="0" algn="l" rtl="0">
              <a:lnSpc>
                <a:spcPct val="100000"/>
              </a:lnSpc>
              <a:spcBef>
                <a:spcPts val="0"/>
              </a:spcBef>
              <a:spcAft>
                <a:spcPts val="0"/>
              </a:spcAft>
              <a:buSzPts val="1400"/>
              <a:buNone/>
            </a:pPr>
            <a:r>
              <a:rPr lang="en-US"/>
              <a:t>*sound walls are organized by sounds.  More specifically, they are organized by where the sound is made in your mouth.  Talk about front</a:t>
            </a:r>
            <a:endParaRPr/>
          </a:p>
        </p:txBody>
      </p:sp>
      <p:sp>
        <p:nvSpPr>
          <p:cNvPr id="335" name="Google Shape;335;gd5c8c8e206_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d5c8c8e206_1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 students are learning sounds, they will begin to move from sounds to print. There is a process for this movement to phonics.</a:t>
            </a:r>
            <a:endParaRPr/>
          </a:p>
          <a:p>
            <a:pPr marL="0" lvl="0" indent="0" algn="l" rtl="0">
              <a:lnSpc>
                <a:spcPct val="100000"/>
              </a:lnSpc>
              <a:spcBef>
                <a:spcPts val="0"/>
              </a:spcBef>
              <a:spcAft>
                <a:spcPts val="0"/>
              </a:spcAft>
              <a:buSzPts val="1400"/>
              <a:buNone/>
            </a:pPr>
            <a:r>
              <a:rPr lang="en-US"/>
              <a:t>(read these directions and then demonstrate)</a:t>
            </a:r>
            <a:endParaRPr/>
          </a:p>
          <a:p>
            <a:pPr marL="457200" lvl="0" indent="-317500" algn="l" rtl="0">
              <a:lnSpc>
                <a:spcPct val="100000"/>
              </a:lnSpc>
              <a:spcBef>
                <a:spcPts val="0"/>
              </a:spcBef>
              <a:spcAft>
                <a:spcPts val="0"/>
              </a:spcAft>
              <a:buSzPts val="1400"/>
              <a:buAutoNum type="arabicPeriod"/>
            </a:pPr>
            <a:r>
              <a:rPr lang="en-US"/>
              <a:t>Say the word and have students repeat the word. Tap it out.</a:t>
            </a:r>
            <a:endParaRPr/>
          </a:p>
          <a:p>
            <a:pPr marL="457200" lvl="0" indent="-317500" algn="l" rtl="0">
              <a:lnSpc>
                <a:spcPct val="100000"/>
              </a:lnSpc>
              <a:spcBef>
                <a:spcPts val="0"/>
              </a:spcBef>
              <a:spcAft>
                <a:spcPts val="0"/>
              </a:spcAft>
              <a:buSzPts val="1400"/>
              <a:buAutoNum type="arabicPeriod"/>
            </a:pPr>
            <a:r>
              <a:rPr lang="en-US"/>
              <a:t>How many sounds are in the word?</a:t>
            </a:r>
            <a:endParaRPr/>
          </a:p>
          <a:p>
            <a:pPr marL="457200" lvl="0" indent="-317500" algn="l" rtl="0">
              <a:lnSpc>
                <a:spcPct val="100000"/>
              </a:lnSpc>
              <a:spcBef>
                <a:spcPts val="0"/>
              </a:spcBef>
              <a:spcAft>
                <a:spcPts val="0"/>
              </a:spcAft>
              <a:buSzPts val="1400"/>
              <a:buAutoNum type="arabicPeriod"/>
            </a:pPr>
            <a:r>
              <a:rPr lang="en-US"/>
              <a:t>How do we write this? (Some phomenes have more than one grapheme, or letter, to represent the sound.)</a:t>
            </a:r>
            <a:endParaRPr/>
          </a:p>
          <a:p>
            <a:pPr marL="457200" lvl="0" indent="-317500" algn="l" rtl="0">
              <a:lnSpc>
                <a:spcPct val="100000"/>
              </a:lnSpc>
              <a:spcBef>
                <a:spcPts val="0"/>
              </a:spcBef>
              <a:spcAft>
                <a:spcPts val="0"/>
              </a:spcAft>
              <a:buSzPts val="1400"/>
              <a:buAutoNum type="arabicPeriod"/>
            </a:pPr>
            <a:r>
              <a:rPr lang="en-US"/>
              <a:t>What does the word mean?</a:t>
            </a:r>
            <a:endParaRPr/>
          </a:p>
          <a:p>
            <a:pPr marL="457200" lvl="0" indent="-317500" algn="l" rtl="0">
              <a:lnSpc>
                <a:spcPct val="100000"/>
              </a:lnSpc>
              <a:spcBef>
                <a:spcPts val="0"/>
              </a:spcBef>
              <a:spcAft>
                <a:spcPts val="0"/>
              </a:spcAft>
              <a:buSzPts val="1400"/>
              <a:buAutoNum type="arabicPeriod"/>
            </a:pPr>
            <a:r>
              <a:rPr lang="en-US"/>
              <a:t>Use it in a sentence.</a:t>
            </a:r>
            <a:endParaRPr/>
          </a:p>
        </p:txBody>
      </p:sp>
      <p:sp>
        <p:nvSpPr>
          <p:cNvPr id="345" name="Google Shape;345;gd5c8c8e206_1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d5c8c8e206_1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gd5c8c8e206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d5c8c8e206_1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d5c8c8e206_1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broadly applied, our best interventions could take the number of struggling readers from about 30%-34% of the population down to about 5%, and the percentage of students with the more significant reading difficulties and disabilities could be closer to 1%-2%(Kilpatrick, 2015, 288).</a:t>
            </a:r>
            <a:endParaRPr/>
          </a:p>
        </p:txBody>
      </p:sp>
      <p:sp>
        <p:nvSpPr>
          <p:cNvPr id="372" name="Google Shape;3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7f63daed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d7f63daed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db653a077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db653a077f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gdb653a077f_2_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db653a077f_3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gdb653a077f_3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5c8c8e206_1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reading rope shows us development of readers over time.  You can see, there are 2 main components--word recognition and language comprehension.  They initially begin to develop outside of each other. later they become intertwined and develop into a skilled reader. The science of reading mainly focuses on word recognition, but meaning is always connected to words.</a:t>
            </a:r>
            <a:endParaRPr/>
          </a:p>
        </p:txBody>
      </p:sp>
      <p:sp>
        <p:nvSpPr>
          <p:cNvPr id="188" name="Google Shape;188;gd5c8c8e206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5c8c8e206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Phonological- enables us to perceive, remember, interpret, and produce sounds; helps us compare and distinguish words that sound familiar (fan/van); holds sounds in memory, includes manipulation of sounds</a:t>
            </a:r>
            <a:endParaRPr/>
          </a:p>
          <a:p>
            <a:pPr marL="0" lvl="0" indent="0" algn="l" rtl="0">
              <a:lnSpc>
                <a:spcPct val="100000"/>
              </a:lnSpc>
              <a:spcBef>
                <a:spcPts val="0"/>
              </a:spcBef>
              <a:spcAft>
                <a:spcPts val="0"/>
              </a:spcAft>
              <a:buSzPts val="1400"/>
              <a:buNone/>
            </a:pPr>
            <a:r>
              <a:rPr lang="en-US"/>
              <a:t>Orthographic- recognition and recall of written language symbols; formation of letters- squiggles, lines, curves; recognizes correct spellings of words</a:t>
            </a:r>
            <a:endParaRPr/>
          </a:p>
          <a:p>
            <a:pPr marL="0" lvl="0" indent="0" algn="l" rtl="0">
              <a:lnSpc>
                <a:spcPct val="100000"/>
              </a:lnSpc>
              <a:spcBef>
                <a:spcPts val="0"/>
              </a:spcBef>
              <a:spcAft>
                <a:spcPts val="0"/>
              </a:spcAft>
              <a:buSzPts val="1400"/>
              <a:buNone/>
            </a:pPr>
            <a:r>
              <a:rPr lang="en-US"/>
              <a:t>Meaning- interprets meanings of words in and out of context; includes vocabulary, roots, prefixes and suffixes, multiple meanings, spelling patterns</a:t>
            </a:r>
            <a:endParaRPr/>
          </a:p>
          <a:p>
            <a:pPr marL="0" lvl="0" indent="0" algn="l" rtl="0">
              <a:lnSpc>
                <a:spcPct val="100000"/>
              </a:lnSpc>
              <a:spcBef>
                <a:spcPts val="0"/>
              </a:spcBef>
              <a:spcAft>
                <a:spcPts val="0"/>
              </a:spcAft>
              <a:buSzPts val="1400"/>
              <a:buNone/>
            </a:pPr>
            <a:r>
              <a:rPr lang="en-US"/>
              <a:t>Context- interacts with and supports the meaning; refers to the use of a word in a sentence; provides meaning when words have multiple meanings</a:t>
            </a:r>
            <a:endParaRPr/>
          </a:p>
          <a:p>
            <a:pPr marL="0" lvl="0" indent="0" algn="l" rtl="0">
              <a:lnSpc>
                <a:spcPct val="100000"/>
              </a:lnSpc>
              <a:spcBef>
                <a:spcPts val="0"/>
              </a:spcBef>
              <a:spcAft>
                <a:spcPts val="0"/>
              </a:spcAft>
              <a:buSzPts val="1400"/>
              <a:buNone/>
            </a:pPr>
            <a:endParaRPr/>
          </a:p>
        </p:txBody>
      </p:sp>
      <p:sp>
        <p:nvSpPr>
          <p:cNvPr id="198" name="Google Shape;198;gd5c8c8e206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7cabe36f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Phonological- enables us to perceive, remember, interpret, and produce sounds; helps us compare and distinguish words that sound familiar (fan/van); holds sounds in memory, includes manipulation of sounds</a:t>
            </a:r>
            <a:endParaRPr/>
          </a:p>
          <a:p>
            <a:pPr marL="0" lvl="0" indent="0" algn="l" rtl="0">
              <a:lnSpc>
                <a:spcPct val="100000"/>
              </a:lnSpc>
              <a:spcBef>
                <a:spcPts val="0"/>
              </a:spcBef>
              <a:spcAft>
                <a:spcPts val="0"/>
              </a:spcAft>
              <a:buSzPts val="1400"/>
              <a:buNone/>
            </a:pPr>
            <a:r>
              <a:rPr lang="en-US"/>
              <a:t>Orthographic- recognition and recall of written language symbols; formation of letters- squiggles, lines, curves; recognizes correct spellings of words</a:t>
            </a:r>
            <a:endParaRPr/>
          </a:p>
          <a:p>
            <a:pPr marL="0" lvl="0" indent="0" algn="l" rtl="0">
              <a:lnSpc>
                <a:spcPct val="100000"/>
              </a:lnSpc>
              <a:spcBef>
                <a:spcPts val="0"/>
              </a:spcBef>
              <a:spcAft>
                <a:spcPts val="0"/>
              </a:spcAft>
              <a:buSzPts val="1400"/>
              <a:buNone/>
            </a:pPr>
            <a:r>
              <a:rPr lang="en-US"/>
              <a:t>Meaning- interprets meanings of words in and out of context; includes vocabulary, roots, prefixes and suffixes, multiple meanings, spelling patterns</a:t>
            </a:r>
            <a:endParaRPr/>
          </a:p>
          <a:p>
            <a:pPr marL="0" lvl="0" indent="0" algn="l" rtl="0">
              <a:lnSpc>
                <a:spcPct val="100000"/>
              </a:lnSpc>
              <a:spcBef>
                <a:spcPts val="0"/>
              </a:spcBef>
              <a:spcAft>
                <a:spcPts val="0"/>
              </a:spcAft>
              <a:buSzPts val="1400"/>
              <a:buNone/>
            </a:pPr>
            <a:r>
              <a:rPr lang="en-US"/>
              <a:t>Context- interacts with and supports the meaning; refers to the use of a word in a sentence; provides meaning when words have multiple meanings</a:t>
            </a:r>
            <a:endParaRPr/>
          </a:p>
          <a:p>
            <a:pPr marL="0" lvl="0" indent="0" algn="l" rtl="0">
              <a:lnSpc>
                <a:spcPct val="100000"/>
              </a:lnSpc>
              <a:spcBef>
                <a:spcPts val="0"/>
              </a:spcBef>
              <a:spcAft>
                <a:spcPts val="0"/>
              </a:spcAft>
              <a:buSzPts val="1400"/>
              <a:buNone/>
            </a:pPr>
            <a:endParaRPr/>
          </a:p>
        </p:txBody>
      </p:sp>
      <p:sp>
        <p:nvSpPr>
          <p:cNvPr id="208" name="Google Shape;208;gd7cabe36f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7cabe36ff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Phonological- enables us to perceive, remember, interpret, and produce sounds; helps us compare and distinguish words that sound familiar (fan/van); holds sounds in memory, includes manipulation of sounds</a:t>
            </a:r>
            <a:endParaRPr/>
          </a:p>
          <a:p>
            <a:pPr marL="0" lvl="0" indent="0" algn="l" rtl="0">
              <a:lnSpc>
                <a:spcPct val="100000"/>
              </a:lnSpc>
              <a:spcBef>
                <a:spcPts val="0"/>
              </a:spcBef>
              <a:spcAft>
                <a:spcPts val="0"/>
              </a:spcAft>
              <a:buSzPts val="1400"/>
              <a:buNone/>
            </a:pPr>
            <a:r>
              <a:rPr lang="en-US"/>
              <a:t>Orthographic- recognition and recall of written language symbols; formation of letters- squiggles, lines, curves; recognizes correct spellings of words</a:t>
            </a:r>
            <a:endParaRPr/>
          </a:p>
          <a:p>
            <a:pPr marL="0" lvl="0" indent="0" algn="l" rtl="0">
              <a:lnSpc>
                <a:spcPct val="100000"/>
              </a:lnSpc>
              <a:spcBef>
                <a:spcPts val="0"/>
              </a:spcBef>
              <a:spcAft>
                <a:spcPts val="0"/>
              </a:spcAft>
              <a:buSzPts val="1400"/>
              <a:buNone/>
            </a:pPr>
            <a:r>
              <a:rPr lang="en-US"/>
              <a:t>Meaning- interprets meanings of words in and out of context; includes vocabulary, roots, prefixes and suffixes, multiple meanings, spelling patterns</a:t>
            </a:r>
            <a:endParaRPr/>
          </a:p>
          <a:p>
            <a:pPr marL="0" lvl="0" indent="0" algn="l" rtl="0">
              <a:lnSpc>
                <a:spcPct val="100000"/>
              </a:lnSpc>
              <a:spcBef>
                <a:spcPts val="0"/>
              </a:spcBef>
              <a:spcAft>
                <a:spcPts val="0"/>
              </a:spcAft>
              <a:buSzPts val="1400"/>
              <a:buNone/>
            </a:pPr>
            <a:r>
              <a:rPr lang="en-US"/>
              <a:t>Context- interacts with and supports the meaning; refers to the use of a word in a sentence; provides meaning when words have multiple meanings</a:t>
            </a:r>
            <a:endParaRPr/>
          </a:p>
          <a:p>
            <a:pPr marL="0" lvl="0" indent="0" algn="l" rtl="0">
              <a:lnSpc>
                <a:spcPct val="100000"/>
              </a:lnSpc>
              <a:spcBef>
                <a:spcPts val="0"/>
              </a:spcBef>
              <a:spcAft>
                <a:spcPts val="0"/>
              </a:spcAft>
              <a:buSzPts val="1400"/>
              <a:buNone/>
            </a:pPr>
            <a:endParaRPr/>
          </a:p>
        </p:txBody>
      </p:sp>
      <p:sp>
        <p:nvSpPr>
          <p:cNvPr id="218" name="Google Shape;218;gd7cabe36ff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7cabe36ff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Phonological- enables us to perceive, remember, interpret, and produce sounds; helps us compare and distinguish words that sound familiar (fan/van); holds sounds in memory, includes manipulation of sounds</a:t>
            </a:r>
            <a:endParaRPr/>
          </a:p>
          <a:p>
            <a:pPr marL="0" lvl="0" indent="0" algn="l" rtl="0">
              <a:lnSpc>
                <a:spcPct val="100000"/>
              </a:lnSpc>
              <a:spcBef>
                <a:spcPts val="0"/>
              </a:spcBef>
              <a:spcAft>
                <a:spcPts val="0"/>
              </a:spcAft>
              <a:buSzPts val="1400"/>
              <a:buNone/>
            </a:pPr>
            <a:r>
              <a:rPr lang="en-US"/>
              <a:t>Orthographic- recognition and recall of written language symbols; formation of letters- squiggles, lines, curves; recognizes correct spellings of words</a:t>
            </a:r>
            <a:endParaRPr/>
          </a:p>
          <a:p>
            <a:pPr marL="0" lvl="0" indent="0" algn="l" rtl="0">
              <a:lnSpc>
                <a:spcPct val="100000"/>
              </a:lnSpc>
              <a:spcBef>
                <a:spcPts val="0"/>
              </a:spcBef>
              <a:spcAft>
                <a:spcPts val="0"/>
              </a:spcAft>
              <a:buSzPts val="1400"/>
              <a:buNone/>
            </a:pPr>
            <a:r>
              <a:rPr lang="en-US"/>
              <a:t>Meaning- interprets meanings of words in and out of context; includes vocabulary, roots, prefixes and suffixes, multiple meanings, spelling patterns</a:t>
            </a:r>
            <a:endParaRPr/>
          </a:p>
          <a:p>
            <a:pPr marL="0" lvl="0" indent="0" algn="l" rtl="0">
              <a:lnSpc>
                <a:spcPct val="100000"/>
              </a:lnSpc>
              <a:spcBef>
                <a:spcPts val="0"/>
              </a:spcBef>
              <a:spcAft>
                <a:spcPts val="0"/>
              </a:spcAft>
              <a:buSzPts val="1400"/>
              <a:buNone/>
            </a:pPr>
            <a:r>
              <a:rPr lang="en-US"/>
              <a:t>Context- interacts with and supports the meaning; refers to the use of a word in a sentence; provides meaning when words have multiple meanings</a:t>
            </a:r>
            <a:endParaRPr/>
          </a:p>
          <a:p>
            <a:pPr marL="0" lvl="0" indent="0" algn="l" rtl="0">
              <a:lnSpc>
                <a:spcPct val="100000"/>
              </a:lnSpc>
              <a:spcBef>
                <a:spcPts val="0"/>
              </a:spcBef>
              <a:spcAft>
                <a:spcPts val="0"/>
              </a:spcAft>
              <a:buSzPts val="1400"/>
              <a:buNone/>
            </a:pPr>
            <a:endParaRPr/>
          </a:p>
        </p:txBody>
      </p:sp>
      <p:sp>
        <p:nvSpPr>
          <p:cNvPr id="228" name="Google Shape;228;gd7cabe36ff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pic>
        <p:nvPicPr>
          <p:cNvPr id="19" name="Google Shape;19;p23"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2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3"/>
          <p:cNvSpPr txBox="1">
            <a:spLocks noGrp="1"/>
          </p:cNvSpPr>
          <p:nvPr>
            <p:ph type="ctrTitle"/>
          </p:nvPr>
        </p:nvSpPr>
        <p:spPr>
          <a:xfrm>
            <a:off x="1524000" y="2235199"/>
            <a:ext cx="9144000" cy="23876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0"/>
        <p:cNvGrpSpPr/>
        <p:nvPr/>
      </p:nvGrpSpPr>
      <p:grpSpPr>
        <a:xfrm>
          <a:off x="0" y="0"/>
          <a:ext cx="0" cy="0"/>
          <a:chOff x="0" y="0"/>
          <a:chExt cx="0" cy="0"/>
        </a:xfrm>
      </p:grpSpPr>
      <p:pic>
        <p:nvPicPr>
          <p:cNvPr id="81" name="Google Shape;81;gdb653a077f_3_105"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1" cy="6854653"/>
          </a:xfrm>
          <a:prstGeom prst="rect">
            <a:avLst/>
          </a:prstGeom>
          <a:noFill/>
          <a:ln>
            <a:noFill/>
          </a:ln>
        </p:spPr>
      </p:pic>
      <p:sp>
        <p:nvSpPr>
          <p:cNvPr id="82" name="Google Shape;82;gdb653a077f_3_105"/>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db653a077f_3_10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db653a077f_3_10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gdb653a077f_3_105"/>
          <p:cNvSpPr txBox="1">
            <a:spLocks noGrp="1"/>
          </p:cNvSpPr>
          <p:nvPr>
            <p:ph type="ctrTitle"/>
          </p:nvPr>
        </p:nvSpPr>
        <p:spPr>
          <a:xfrm>
            <a:off x="1524000" y="2235199"/>
            <a:ext cx="9144000" cy="2387700"/>
          </a:xfrm>
          <a:prstGeom prst="rect">
            <a:avLst/>
          </a:prstGeom>
          <a:solidFill>
            <a:schemeClr val="lt1">
              <a:alpha val="61960"/>
            </a:schemeClr>
          </a:solidFill>
          <a:ln w="79375" cap="rnd" cmpd="sng">
            <a:solidFill>
              <a:srgbClr val="C00000">
                <a:alpha val="78039"/>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db653a077f_3_105"/>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
        <p:cNvGrpSpPr/>
        <p:nvPr/>
      </p:nvGrpSpPr>
      <p:grpSpPr>
        <a:xfrm>
          <a:off x="0" y="0"/>
          <a:ext cx="0" cy="0"/>
          <a:chOff x="0" y="0"/>
          <a:chExt cx="0" cy="0"/>
        </a:xfrm>
      </p:grpSpPr>
      <p:sp>
        <p:nvSpPr>
          <p:cNvPr id="88" name="Google Shape;88;gdb653a077f_3_11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db653a077f_3_11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0" name="Google Shape;90;gdb653a077f_3_112"/>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db653a077f_3_1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db653a077f_3_11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
        <p:cNvGrpSpPr/>
        <p:nvPr/>
      </p:nvGrpSpPr>
      <p:grpSpPr>
        <a:xfrm>
          <a:off x="0" y="0"/>
          <a:ext cx="0" cy="0"/>
          <a:chOff x="0" y="0"/>
          <a:chExt cx="0" cy="0"/>
        </a:xfrm>
      </p:grpSpPr>
      <p:sp>
        <p:nvSpPr>
          <p:cNvPr id="94" name="Google Shape;94;gdb653a077f_3_12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db653a077f_3_124"/>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 name="Google Shape;96;gdb653a077f_3_124"/>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db653a077f_3_1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db653a077f_3_12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gdb653a077f_3_1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db653a077f_3_13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gdb653a077f_3_13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gdb653a077f_3_130"/>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db653a077f_3_1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db653a077f_3_13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gdb653a077f_3_13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db653a077f_3_13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gdb653a077f_3_13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gdb653a077f_3_13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C2253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gdb653a077f_3_13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gdb653a077f_3_137"/>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db653a077f_3_1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db653a077f_3_137"/>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Google Shape;116;gdb653a077f_3_1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db653a077f_3_146"/>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db653a077f_3_1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db653a077f_3_146"/>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gdb653a077f_3_151"/>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db653a077f_3_1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db653a077f_3_151"/>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gdb653a077f_3_15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db653a077f_3_15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accent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accent1"/>
              </a:buClr>
              <a:buSzPts val="2400"/>
              <a:buChar char="•"/>
              <a:defRPr sz="2400"/>
            </a:lvl3pPr>
            <a:lvl4pPr marL="1828800" lvl="3" indent="-355600" algn="l">
              <a:lnSpc>
                <a:spcPct val="90000"/>
              </a:lnSpc>
              <a:spcBef>
                <a:spcPts val="500"/>
              </a:spcBef>
              <a:spcAft>
                <a:spcPts val="0"/>
              </a:spcAft>
              <a:buClr>
                <a:srgbClr val="3F3F3F"/>
              </a:buClr>
              <a:buSzPts val="2000"/>
              <a:buChar char="•"/>
              <a:defRPr sz="2000"/>
            </a:lvl4pPr>
            <a:lvl5pPr marL="2286000" lvl="4" indent="-355600" algn="l">
              <a:lnSpc>
                <a:spcPct val="90000"/>
              </a:lnSpc>
              <a:spcBef>
                <a:spcPts val="500"/>
              </a:spcBef>
              <a:spcAft>
                <a:spcPts val="0"/>
              </a:spcAft>
              <a:buClr>
                <a:srgbClr val="C2253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7" name="Google Shape;127;gdb653a077f_3_15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8" name="Google Shape;128;gdb653a077f_3_155"/>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db653a077f_3_15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db653a077f_3_15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1"/>
        <p:cNvGrpSpPr/>
        <p:nvPr/>
      </p:nvGrpSpPr>
      <p:grpSpPr>
        <a:xfrm>
          <a:off x="0" y="0"/>
          <a:ext cx="0" cy="0"/>
          <a:chOff x="0" y="0"/>
          <a:chExt cx="0" cy="0"/>
        </a:xfrm>
      </p:grpSpPr>
      <p:sp>
        <p:nvSpPr>
          <p:cNvPr id="132" name="Google Shape;132;gdb653a077f_3_16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db653a077f_3_162"/>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1"/>
              </a:buClr>
              <a:buSzPts val="3200"/>
              <a:buFont typeface="Arial"/>
              <a:buNone/>
              <a:defRPr sz="32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accent1"/>
              </a:buClr>
              <a:buSzPts val="2400"/>
              <a:buFont typeface="Arial"/>
              <a:buNone/>
              <a:defRPr sz="24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C22536"/>
              </a:buClr>
              <a:buSzPts val="2000"/>
              <a:buFont typeface="Arial"/>
              <a:buNone/>
              <a:defRPr sz="20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34" name="Google Shape;134;gdb653a077f_3_16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5" name="Google Shape;135;gdb653a077f_3_162"/>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db653a077f_3_1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db653a077f_3_16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Google Shape;139;gdb653a077f_3_16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db653a077f_3_16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gdb653a077f_3_169"/>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db653a077f_3_1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db653a077f_3_169"/>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0"/>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0"/>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gdb653a077f_3_17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db653a077f_3_17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gdb653a077f_3_175"/>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db653a077f_3_1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db653a077f_3_175"/>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150" name="Google Shape;150;gdb653a077f_3_17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26"/>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1"/>
              </a:buClr>
              <a:buSzPts val="3200"/>
              <a:buFont typeface="Arial"/>
              <a:buNone/>
              <a:defRPr sz="3200" b="0" i="0" u="none" strike="noStrike" cap="none">
                <a:solidFill>
                  <a:schemeClr val="accent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accent1"/>
              </a:buClr>
              <a:buSzPts val="2400"/>
              <a:buFont typeface="Arial"/>
              <a:buNone/>
              <a:defRPr sz="2400" b="1" i="0" u="none" strike="noStrike" cap="none">
                <a:solidFill>
                  <a:schemeClr val="accent1"/>
                </a:solidFill>
                <a:latin typeface="Trebuchet MS"/>
                <a:ea typeface="Trebuchet MS"/>
                <a:cs typeface="Trebuchet MS"/>
                <a:sym typeface="Trebuchet MS"/>
              </a:defRPr>
            </a:lvl3pPr>
            <a:lvl4pPr marR="0" lvl="3" algn="l" rtl="0">
              <a:lnSpc>
                <a:spcPct val="90000"/>
              </a:lnSpc>
              <a:spcBef>
                <a:spcPts val="500"/>
              </a:spcBef>
              <a:spcAft>
                <a:spcPts val="0"/>
              </a:spcAft>
              <a:buClr>
                <a:srgbClr val="3F3F3F"/>
              </a:buClr>
              <a:buSzPts val="2000"/>
              <a:buFont typeface="Arial"/>
              <a:buNone/>
              <a:defRPr sz="2000" b="1" i="0" u="none" strike="noStrike" cap="none">
                <a:solidFill>
                  <a:srgbClr val="3F3F3F"/>
                </a:solidFill>
                <a:latin typeface="Times New Roman"/>
                <a:ea typeface="Times New Roman"/>
                <a:cs typeface="Times New Roman"/>
                <a:sym typeface="Times New Roman"/>
              </a:defRPr>
            </a:lvl4pPr>
            <a:lvl5pPr marR="0" lvl="4" algn="l" rtl="0">
              <a:lnSpc>
                <a:spcPct val="90000"/>
              </a:lnSpc>
              <a:spcBef>
                <a:spcPts val="500"/>
              </a:spcBef>
              <a:spcAft>
                <a:spcPts val="0"/>
              </a:spcAft>
              <a:buClr>
                <a:srgbClr val="C22536"/>
              </a:buClr>
              <a:buSzPts val="2000"/>
              <a:buFont typeface="Arial"/>
              <a:buNone/>
              <a:defRPr sz="2000" b="0" i="1" u="none" strike="noStrike" cap="none">
                <a:solidFill>
                  <a:srgbClr val="C22536"/>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8" name="Google Shape;3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C2253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 name="Google Shape;39;p3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C2253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2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5"/>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3"/>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4"/>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4"/>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66" name="Google Shape;66;p3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gdb653a077f_3_1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db653a077f_3_1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C2253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gdb653a077f_3_118"/>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db653a077f_3_1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db653a077f_3_11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10">
            <a:alphaModFix/>
          </a:blip>
          <a:srcRect/>
          <a:stretch/>
        </p:blipFill>
        <p:spPr>
          <a:xfrm>
            <a:off x="0" y="0"/>
            <a:ext cx="12192000" cy="6858000"/>
          </a:xfrm>
          <a:prstGeom prst="rect">
            <a:avLst/>
          </a:prstGeom>
          <a:noFill/>
          <a:ln>
            <a:noFill/>
          </a:ln>
        </p:spPr>
      </p:pic>
      <p:sp>
        <p:nvSpPr>
          <p:cNvPr id="13" name="Google Shape;1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4" name="Google Shape;14;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Arial"/>
              <a:buChar char="•"/>
              <a:defRPr sz="2000" b="1" i="0" u="none" strike="noStrike" cap="none">
                <a:solidFill>
                  <a:schemeClr val="accen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3F3F3F"/>
              </a:buClr>
              <a:buSzPts val="1800"/>
              <a:buFont typeface="Arial"/>
              <a:buChar char="•"/>
              <a:defRPr sz="1800" b="1" i="0" u="none" strike="noStrike" cap="none">
                <a:solidFill>
                  <a:srgbClr val="3F3F3F"/>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C22536"/>
              </a:buClr>
              <a:buSzPts val="1800"/>
              <a:buFont typeface="Arial"/>
              <a:buChar char="•"/>
              <a:defRPr sz="1800" b="0" i="1" u="none" strike="noStrike" cap="none">
                <a:solidFill>
                  <a:srgbClr val="C22536"/>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2"/>
          <p:cNvSpPr txBox="1">
            <a:spLocks noGrp="1"/>
          </p:cNvSpPr>
          <p:nvPr>
            <p:ph type="dt" idx="10"/>
          </p:nvPr>
        </p:nvSpPr>
        <p:spPr>
          <a:xfrm>
            <a:off x="8610600" y="6311900"/>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pic>
        <p:nvPicPr>
          <p:cNvPr id="68" name="Google Shape;68;gdb653a077f_3_98"/>
          <p:cNvPicPr preferRelativeResize="0"/>
          <p:nvPr/>
        </p:nvPicPr>
        <p:blipFill rotWithShape="1">
          <a:blip r:embed="rId14">
            <a:alphaModFix/>
          </a:blip>
          <a:srcRect/>
          <a:stretch/>
        </p:blipFill>
        <p:spPr>
          <a:xfrm>
            <a:off x="0" y="0"/>
            <a:ext cx="12192000" cy="6858001"/>
          </a:xfrm>
          <a:prstGeom prst="rect">
            <a:avLst/>
          </a:prstGeom>
          <a:noFill/>
          <a:ln>
            <a:noFill/>
          </a:ln>
        </p:spPr>
      </p:pic>
      <p:sp>
        <p:nvSpPr>
          <p:cNvPr id="69" name="Google Shape;69;gdb653a077f_3_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0" name="Google Shape;70;gdb653a077f_3_9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accent1"/>
              </a:buClr>
              <a:buSzPts val="2000"/>
              <a:buFont typeface="Arial"/>
              <a:buChar char="•"/>
              <a:defRPr sz="2000" b="1" i="0" u="none" strike="noStrike" cap="none">
                <a:solidFill>
                  <a:schemeClr val="accen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3F3F3F"/>
              </a:buClr>
              <a:buSzPts val="1800"/>
              <a:buFont typeface="Arial"/>
              <a:buChar char="•"/>
              <a:defRPr sz="1800" b="1" i="0" u="none" strike="noStrike" cap="none">
                <a:solidFill>
                  <a:srgbClr val="3F3F3F"/>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C22536"/>
              </a:buClr>
              <a:buSzPts val="1800"/>
              <a:buFont typeface="Arial"/>
              <a:buChar char="•"/>
              <a:defRPr sz="1800" b="0" i="1" u="none" strike="noStrike" cap="none">
                <a:solidFill>
                  <a:srgbClr val="C22536"/>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1" name="Google Shape;71;gdb653a077f_3_98"/>
          <p:cNvSpPr txBox="1">
            <a:spLocks noGrp="1"/>
          </p:cNvSpPr>
          <p:nvPr>
            <p:ph type="dt" idx="10"/>
          </p:nvPr>
        </p:nvSpPr>
        <p:spPr>
          <a:xfrm>
            <a:off x="8610600" y="6311900"/>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2" name="Google Shape;72;gdb653a077f_3_9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3" name="Google Shape;73;gdb653a077f_3_9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hyperlink" Target="mailto:savannah.campbell@gc.k12.va.us"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mailto:jmcsweeney@gc.k12.va.u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
          <p:cNvSpPr txBox="1">
            <a:spLocks noGrp="1"/>
          </p:cNvSpPr>
          <p:nvPr>
            <p:ph type="ctrTitle"/>
          </p:nvPr>
        </p:nvSpPr>
        <p:spPr>
          <a:xfrm>
            <a:off x="1524000" y="1251850"/>
            <a:ext cx="9144000" cy="3371100"/>
          </a:xfrm>
          <a:prstGeom prst="rect">
            <a:avLst/>
          </a:prstGeom>
          <a:solidFill>
            <a:schemeClr val="lt1">
              <a:alpha val="61568"/>
            </a:schemeClr>
          </a:solidFill>
          <a:ln w="79375" cap="rnd" cmpd="sng">
            <a:solidFill>
              <a:srgbClr val="C00000">
                <a:alpha val="77647"/>
              </a:srgbClr>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r>
              <a:rPr lang="en-US"/>
              <a:t>The Three /f/’s: Phonemic awareness, phonics, and facing facts about how we learn to read.</a:t>
            </a:r>
            <a:endParaRPr/>
          </a:p>
        </p:txBody>
      </p:sp>
      <p:sp>
        <p:nvSpPr>
          <p:cNvPr id="156" name="Google Shape;156;p1"/>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a:t>Savannah Campbell, Reading Specialist </a:t>
            </a:r>
            <a:endParaRPr/>
          </a:p>
          <a:p>
            <a:pPr marL="0" lvl="0" indent="0" algn="ctr" rtl="0">
              <a:lnSpc>
                <a:spcPct val="90000"/>
              </a:lnSpc>
              <a:spcBef>
                <a:spcPts val="0"/>
              </a:spcBef>
              <a:spcAft>
                <a:spcPts val="0"/>
              </a:spcAft>
              <a:buClr>
                <a:schemeClr val="accent1"/>
              </a:buClr>
              <a:buSzPts val="2400"/>
              <a:buNone/>
            </a:pPr>
            <a:r>
              <a:rPr lang="en-US"/>
              <a:t>Dr. Jennifer McSweeney, K-5 Instructional Literacy Specialist</a:t>
            </a:r>
            <a:endParaRPr/>
          </a:p>
        </p:txBody>
      </p:sp>
      <p:sp>
        <p:nvSpPr>
          <p:cNvPr id="157" name="Google Shape;157;p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d7cabe36ff_0_18"/>
          <p:cNvSpPr txBox="1">
            <a:spLocks noGrp="1"/>
          </p:cNvSpPr>
          <p:nvPr>
            <p:ph type="title"/>
          </p:nvPr>
        </p:nvSpPr>
        <p:spPr>
          <a:xfrm>
            <a:off x="839800" y="1085450"/>
            <a:ext cx="4784700" cy="972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endParaRPr/>
          </a:p>
          <a:p>
            <a:pPr marL="0" lvl="0" indent="0" algn="ctr" rtl="0">
              <a:lnSpc>
                <a:spcPct val="90000"/>
              </a:lnSpc>
              <a:spcBef>
                <a:spcPts val="0"/>
              </a:spcBef>
              <a:spcAft>
                <a:spcPts val="0"/>
              </a:spcAft>
              <a:buClr>
                <a:schemeClr val="accent1"/>
              </a:buClr>
              <a:buSzPct val="70415"/>
              <a:buFont typeface="Trebuchet MS"/>
              <a:buNone/>
            </a:pPr>
            <a:r>
              <a:rPr lang="en-US" sz="4544">
                <a:solidFill>
                  <a:schemeClr val="dk1"/>
                </a:solidFill>
              </a:rPr>
              <a:t>4 part processor</a:t>
            </a:r>
            <a:endParaRPr sz="4544">
              <a:solidFill>
                <a:schemeClr val="dk1"/>
              </a:solidFill>
            </a:endParaRPr>
          </a:p>
          <a:p>
            <a:pPr marL="0" lvl="0" indent="0" algn="ctr" rtl="0">
              <a:lnSpc>
                <a:spcPct val="90000"/>
              </a:lnSpc>
              <a:spcBef>
                <a:spcPts val="0"/>
              </a:spcBef>
              <a:spcAft>
                <a:spcPts val="0"/>
              </a:spcAft>
              <a:buClr>
                <a:schemeClr val="accent1"/>
              </a:buClr>
              <a:buSzPct val="100000"/>
              <a:buFont typeface="Trebuchet MS"/>
              <a:buNone/>
            </a:pPr>
            <a:endParaRPr/>
          </a:p>
        </p:txBody>
      </p:sp>
      <p:sp>
        <p:nvSpPr>
          <p:cNvPr id="241" name="Google Shape;241;gd7cabe36ff_0_18"/>
          <p:cNvSpPr txBox="1">
            <a:spLocks noGrp="1"/>
          </p:cNvSpPr>
          <p:nvPr>
            <p:ph type="body" idx="1"/>
          </p:nvPr>
        </p:nvSpPr>
        <p:spPr>
          <a:xfrm>
            <a:off x="217450" y="1741725"/>
            <a:ext cx="5199300" cy="50019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1000"/>
              </a:spcBef>
              <a:spcAft>
                <a:spcPts val="0"/>
              </a:spcAft>
              <a:buClr>
                <a:srgbClr val="0F150D"/>
              </a:buClr>
              <a:buSzPts val="400"/>
              <a:buNone/>
            </a:pPr>
            <a:r>
              <a:rPr lang="en-US" sz="9657"/>
              <a:t>Let’s try some examples:</a:t>
            </a:r>
            <a:endParaRPr sz="9657"/>
          </a:p>
          <a:p>
            <a:pPr marL="457200" lvl="0" indent="0" algn="l" rtl="0">
              <a:lnSpc>
                <a:spcPct val="90000"/>
              </a:lnSpc>
              <a:spcBef>
                <a:spcPts val="1000"/>
              </a:spcBef>
              <a:spcAft>
                <a:spcPts val="0"/>
              </a:spcAft>
              <a:buNone/>
            </a:pPr>
            <a:r>
              <a:rPr lang="en-US" sz="9657">
                <a:solidFill>
                  <a:srgbClr val="434343"/>
                </a:solidFill>
              </a:rPr>
              <a:t>1. Can you tell me 3 meanings of the words </a:t>
            </a:r>
            <a:r>
              <a:rPr lang="en-US" sz="9657" i="1">
                <a:solidFill>
                  <a:srgbClr val="434343"/>
                </a:solidFill>
              </a:rPr>
              <a:t>pitch</a:t>
            </a:r>
            <a:r>
              <a:rPr lang="en-US" sz="9657">
                <a:solidFill>
                  <a:srgbClr val="434343"/>
                </a:solidFill>
              </a:rPr>
              <a:t>?</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2. In the sentence, “Medusa had locks made of snakes”, what does the word </a:t>
            </a:r>
            <a:r>
              <a:rPr lang="en-US" sz="9657" i="1">
                <a:solidFill>
                  <a:srgbClr val="434343"/>
                </a:solidFill>
              </a:rPr>
              <a:t>locks</a:t>
            </a:r>
            <a:r>
              <a:rPr lang="en-US" sz="9657">
                <a:solidFill>
                  <a:srgbClr val="434343"/>
                </a:solidFill>
              </a:rPr>
              <a:t> mean?</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3. Say </a:t>
            </a:r>
            <a:r>
              <a:rPr lang="en-US" sz="9657" i="1">
                <a:solidFill>
                  <a:srgbClr val="434343"/>
                </a:solidFill>
              </a:rPr>
              <a:t>pale. </a:t>
            </a:r>
            <a:r>
              <a:rPr lang="en-US" sz="9657">
                <a:solidFill>
                  <a:srgbClr val="434343"/>
                </a:solidFill>
              </a:rPr>
              <a:t>Say it again but don’t say /l/.</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4. Match uppercase with corresponding lowercase letters.</a:t>
            </a:r>
            <a:endParaRPr sz="9657">
              <a:solidFill>
                <a:srgbClr val="434343"/>
              </a:solidFill>
            </a:endParaRPr>
          </a:p>
          <a:p>
            <a:pPr marL="0" lvl="0" indent="0" algn="l" rtl="0">
              <a:lnSpc>
                <a:spcPct val="115000"/>
              </a:lnSpc>
              <a:spcBef>
                <a:spcPts val="2100"/>
              </a:spcBef>
              <a:spcAft>
                <a:spcPts val="0"/>
              </a:spcAft>
              <a:buSzPct val="66273"/>
              <a:buNone/>
            </a:pPr>
            <a:endParaRPr sz="9657">
              <a:solidFill>
                <a:srgbClr val="434343"/>
              </a:solidFill>
              <a:latin typeface="Arial"/>
              <a:ea typeface="Arial"/>
              <a:cs typeface="Arial"/>
              <a:sym typeface="Arial"/>
            </a:endParaRPr>
          </a:p>
          <a:p>
            <a:pPr marL="457200" lvl="0" indent="0" algn="l" rtl="0">
              <a:lnSpc>
                <a:spcPct val="115000"/>
              </a:lnSpc>
              <a:spcBef>
                <a:spcPts val="2100"/>
              </a:spcBef>
              <a:spcAft>
                <a:spcPts val="0"/>
              </a:spcAft>
              <a:buSzPct val="88190"/>
              <a:buNone/>
            </a:pPr>
            <a:endParaRPr sz="7257">
              <a:solidFill>
                <a:srgbClr val="434343"/>
              </a:solidFill>
              <a:latin typeface="Arial"/>
              <a:ea typeface="Arial"/>
              <a:cs typeface="Arial"/>
              <a:sym typeface="Arial"/>
            </a:endParaRPr>
          </a:p>
          <a:p>
            <a:pPr marL="0" lvl="0" indent="0" algn="l" rtl="0">
              <a:lnSpc>
                <a:spcPct val="90000"/>
              </a:lnSpc>
              <a:spcBef>
                <a:spcPts val="2100"/>
              </a:spcBef>
              <a:spcAft>
                <a:spcPts val="0"/>
              </a:spcAft>
              <a:buClr>
                <a:srgbClr val="0F150D"/>
              </a:buClr>
              <a:buSzPct val="80000"/>
              <a:buNone/>
            </a:pPr>
            <a:endParaRPr sz="2000">
              <a:solidFill>
                <a:srgbClr val="434343"/>
              </a:solidFill>
              <a:latin typeface="Arial"/>
              <a:ea typeface="Arial"/>
              <a:cs typeface="Arial"/>
              <a:sym typeface="Arial"/>
            </a:endParaRPr>
          </a:p>
          <a:p>
            <a:pPr marL="0" lvl="0" indent="0" algn="ctr" rtl="0">
              <a:lnSpc>
                <a:spcPct val="90000"/>
              </a:lnSpc>
              <a:spcBef>
                <a:spcPts val="1000"/>
              </a:spcBef>
              <a:spcAft>
                <a:spcPts val="0"/>
              </a:spcAft>
              <a:buClr>
                <a:srgbClr val="0F150D"/>
              </a:buClr>
              <a:buSzPct val="72727"/>
              <a:buNone/>
            </a:pPr>
            <a:endParaRPr sz="2200"/>
          </a:p>
          <a:p>
            <a:pPr marL="0" lvl="0" indent="0" algn="ctr" rtl="0">
              <a:lnSpc>
                <a:spcPct val="90000"/>
              </a:lnSpc>
              <a:spcBef>
                <a:spcPts val="1000"/>
              </a:spcBef>
              <a:spcAft>
                <a:spcPts val="0"/>
              </a:spcAft>
              <a:buClr>
                <a:srgbClr val="0F150D"/>
              </a:buClr>
              <a:buSzPct val="72727"/>
              <a:buNone/>
            </a:pPr>
            <a:endParaRPr sz="2200"/>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p:txBody>
      </p:sp>
      <p:sp>
        <p:nvSpPr>
          <p:cNvPr id="242" name="Google Shape;242;gd7cabe36ff_0_1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10</a:t>
            </a:fld>
            <a:endParaRPr/>
          </a:p>
        </p:txBody>
      </p:sp>
      <p:pic>
        <p:nvPicPr>
          <p:cNvPr id="243" name="Google Shape;243;gd7cabe36ff_0_18"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244" name="Google Shape;244;gd7cabe36ff_0_18"/>
          <p:cNvSpPr txBox="1">
            <a:spLocks noGrp="1"/>
          </p:cNvSpPr>
          <p:nvPr>
            <p:ph type="title"/>
          </p:nvPr>
        </p:nvSpPr>
        <p:spPr>
          <a:xfrm>
            <a:off x="114300" y="316200"/>
            <a:ext cx="6580500" cy="576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87500"/>
              <a:buFont typeface="Trebuchet MS"/>
              <a:buNone/>
            </a:pPr>
            <a:r>
              <a:rPr lang="en-US"/>
              <a:t>Introduction: 4 part processor (5 of 7)</a:t>
            </a:r>
            <a:endParaRPr/>
          </a:p>
        </p:txBody>
      </p:sp>
      <p:pic>
        <p:nvPicPr>
          <p:cNvPr id="245" name="Google Shape;245;gd7cabe36ff_0_18" descr="The 4 part processor for word recognition is a reading model that shows a red squarer  onthe top with the word context, then underneath that is a yellow square with the word meaing, then 2 squares underneath say phonological and orthographic, connected with an arrow that says phonics."/>
          <p:cNvPicPr preferRelativeResize="0"/>
          <p:nvPr/>
        </p:nvPicPr>
        <p:blipFill rotWithShape="1">
          <a:blip r:embed="rId4">
            <a:alphaModFix/>
          </a:blip>
          <a:srcRect/>
          <a:stretch/>
        </p:blipFill>
        <p:spPr>
          <a:xfrm>
            <a:off x="6694800" y="698216"/>
            <a:ext cx="5133109" cy="51331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d7cabe36ff_0_9"/>
          <p:cNvSpPr txBox="1">
            <a:spLocks noGrp="1"/>
          </p:cNvSpPr>
          <p:nvPr>
            <p:ph type="title"/>
          </p:nvPr>
        </p:nvSpPr>
        <p:spPr>
          <a:xfrm>
            <a:off x="839800" y="1085450"/>
            <a:ext cx="4784700" cy="972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endParaRPr/>
          </a:p>
          <a:p>
            <a:pPr marL="0" lvl="0" indent="0" algn="ctr" rtl="0">
              <a:lnSpc>
                <a:spcPct val="90000"/>
              </a:lnSpc>
              <a:spcBef>
                <a:spcPts val="0"/>
              </a:spcBef>
              <a:spcAft>
                <a:spcPts val="0"/>
              </a:spcAft>
              <a:buClr>
                <a:schemeClr val="accent1"/>
              </a:buClr>
              <a:buSzPct val="70415"/>
              <a:buFont typeface="Trebuchet MS"/>
              <a:buNone/>
            </a:pPr>
            <a:r>
              <a:rPr lang="en-US" sz="4544">
                <a:solidFill>
                  <a:schemeClr val="dk1"/>
                </a:solidFill>
              </a:rPr>
              <a:t>4 part processor</a:t>
            </a:r>
            <a:endParaRPr sz="4544">
              <a:solidFill>
                <a:schemeClr val="dk1"/>
              </a:solidFill>
            </a:endParaRPr>
          </a:p>
          <a:p>
            <a:pPr marL="0" lvl="0" indent="0" algn="ctr" rtl="0">
              <a:lnSpc>
                <a:spcPct val="90000"/>
              </a:lnSpc>
              <a:spcBef>
                <a:spcPts val="0"/>
              </a:spcBef>
              <a:spcAft>
                <a:spcPts val="0"/>
              </a:spcAft>
              <a:buClr>
                <a:schemeClr val="accent1"/>
              </a:buClr>
              <a:buSzPct val="100000"/>
              <a:buFont typeface="Trebuchet MS"/>
              <a:buNone/>
            </a:pPr>
            <a:endParaRPr/>
          </a:p>
        </p:txBody>
      </p:sp>
      <p:sp>
        <p:nvSpPr>
          <p:cNvPr id="251" name="Google Shape;251;gd7cabe36ff_0_9"/>
          <p:cNvSpPr txBox="1">
            <a:spLocks noGrp="1"/>
          </p:cNvSpPr>
          <p:nvPr>
            <p:ph type="body" idx="1"/>
          </p:nvPr>
        </p:nvSpPr>
        <p:spPr>
          <a:xfrm>
            <a:off x="217450" y="1741725"/>
            <a:ext cx="5199300" cy="50019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1000"/>
              </a:spcBef>
              <a:spcAft>
                <a:spcPts val="0"/>
              </a:spcAft>
              <a:buClr>
                <a:srgbClr val="0F150D"/>
              </a:buClr>
              <a:buSzPts val="400"/>
              <a:buNone/>
            </a:pPr>
            <a:r>
              <a:rPr lang="en-US" sz="9657"/>
              <a:t>Let’s try some examples:</a:t>
            </a:r>
            <a:endParaRPr sz="9657"/>
          </a:p>
          <a:p>
            <a:pPr marL="457200" lvl="0" indent="0" algn="l" rtl="0">
              <a:lnSpc>
                <a:spcPct val="90000"/>
              </a:lnSpc>
              <a:spcBef>
                <a:spcPts val="1000"/>
              </a:spcBef>
              <a:spcAft>
                <a:spcPts val="0"/>
              </a:spcAft>
              <a:buNone/>
            </a:pPr>
            <a:r>
              <a:rPr lang="en-US" sz="9657">
                <a:solidFill>
                  <a:srgbClr val="434343"/>
                </a:solidFill>
              </a:rPr>
              <a:t>1. Can you tell me 3 meanings of the words </a:t>
            </a:r>
            <a:r>
              <a:rPr lang="en-US" sz="9657" i="1">
                <a:solidFill>
                  <a:srgbClr val="434343"/>
                </a:solidFill>
              </a:rPr>
              <a:t>pitch</a:t>
            </a:r>
            <a:r>
              <a:rPr lang="en-US" sz="9657">
                <a:solidFill>
                  <a:srgbClr val="434343"/>
                </a:solidFill>
              </a:rPr>
              <a:t>?</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2. In the sentence, “Medusa had locks made of snakes”, what does the word </a:t>
            </a:r>
            <a:r>
              <a:rPr lang="en-US" sz="9657" i="1">
                <a:solidFill>
                  <a:srgbClr val="434343"/>
                </a:solidFill>
              </a:rPr>
              <a:t>locks</a:t>
            </a:r>
            <a:r>
              <a:rPr lang="en-US" sz="9657">
                <a:solidFill>
                  <a:srgbClr val="434343"/>
                </a:solidFill>
              </a:rPr>
              <a:t> mean?</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3. Say </a:t>
            </a:r>
            <a:r>
              <a:rPr lang="en-US" sz="9657" i="1">
                <a:solidFill>
                  <a:srgbClr val="434343"/>
                </a:solidFill>
              </a:rPr>
              <a:t>pale. </a:t>
            </a:r>
            <a:r>
              <a:rPr lang="en-US" sz="9657">
                <a:solidFill>
                  <a:srgbClr val="434343"/>
                </a:solidFill>
              </a:rPr>
              <a:t>Say it again but don’t say /l/.</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4. Match uppercase with corresponding lowercase letters.</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5. Tell me a word that is the opposite of </a:t>
            </a:r>
            <a:r>
              <a:rPr lang="en-US" sz="9657" i="1">
                <a:solidFill>
                  <a:srgbClr val="434343"/>
                </a:solidFill>
              </a:rPr>
              <a:t>proud</a:t>
            </a:r>
            <a:r>
              <a:rPr lang="en-US" sz="9657">
                <a:solidFill>
                  <a:srgbClr val="434343"/>
                </a:solidFill>
              </a:rPr>
              <a:t>.</a:t>
            </a:r>
            <a:endParaRPr sz="9657">
              <a:solidFill>
                <a:srgbClr val="434343"/>
              </a:solidFill>
            </a:endParaRPr>
          </a:p>
          <a:p>
            <a:pPr marL="457200" lvl="0" indent="0" algn="l" rtl="0">
              <a:lnSpc>
                <a:spcPct val="115000"/>
              </a:lnSpc>
              <a:spcBef>
                <a:spcPts val="2100"/>
              </a:spcBef>
              <a:spcAft>
                <a:spcPts val="0"/>
              </a:spcAft>
              <a:buSzPct val="88190"/>
              <a:buNone/>
            </a:pPr>
            <a:endParaRPr sz="7257">
              <a:solidFill>
                <a:srgbClr val="434343"/>
              </a:solidFill>
              <a:latin typeface="Arial"/>
              <a:ea typeface="Arial"/>
              <a:cs typeface="Arial"/>
              <a:sym typeface="Arial"/>
            </a:endParaRPr>
          </a:p>
          <a:p>
            <a:pPr marL="0" lvl="0" indent="0" algn="l" rtl="0">
              <a:lnSpc>
                <a:spcPct val="90000"/>
              </a:lnSpc>
              <a:spcBef>
                <a:spcPts val="2100"/>
              </a:spcBef>
              <a:spcAft>
                <a:spcPts val="0"/>
              </a:spcAft>
              <a:buClr>
                <a:srgbClr val="0F150D"/>
              </a:buClr>
              <a:buSzPct val="80000"/>
              <a:buNone/>
            </a:pPr>
            <a:endParaRPr sz="2000">
              <a:solidFill>
                <a:srgbClr val="434343"/>
              </a:solidFill>
              <a:latin typeface="Arial"/>
              <a:ea typeface="Arial"/>
              <a:cs typeface="Arial"/>
              <a:sym typeface="Arial"/>
            </a:endParaRPr>
          </a:p>
          <a:p>
            <a:pPr marL="0" lvl="0" indent="0" algn="ctr" rtl="0">
              <a:lnSpc>
                <a:spcPct val="90000"/>
              </a:lnSpc>
              <a:spcBef>
                <a:spcPts val="1000"/>
              </a:spcBef>
              <a:spcAft>
                <a:spcPts val="0"/>
              </a:spcAft>
              <a:buClr>
                <a:srgbClr val="0F150D"/>
              </a:buClr>
              <a:buSzPct val="72727"/>
              <a:buNone/>
            </a:pPr>
            <a:endParaRPr sz="2200"/>
          </a:p>
          <a:p>
            <a:pPr marL="0" lvl="0" indent="0" algn="ctr" rtl="0">
              <a:lnSpc>
                <a:spcPct val="90000"/>
              </a:lnSpc>
              <a:spcBef>
                <a:spcPts val="1000"/>
              </a:spcBef>
              <a:spcAft>
                <a:spcPts val="0"/>
              </a:spcAft>
              <a:buClr>
                <a:srgbClr val="0F150D"/>
              </a:buClr>
              <a:buSzPct val="72727"/>
              <a:buNone/>
            </a:pPr>
            <a:endParaRPr sz="2200"/>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p:txBody>
      </p:sp>
      <p:sp>
        <p:nvSpPr>
          <p:cNvPr id="252" name="Google Shape;252;gd7cabe36ff_0_9"/>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11</a:t>
            </a:fld>
            <a:endParaRPr/>
          </a:p>
        </p:txBody>
      </p:sp>
      <p:pic>
        <p:nvPicPr>
          <p:cNvPr id="253" name="Google Shape;253;gd7cabe36ff_0_9"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254" name="Google Shape;254;gd7cabe36ff_0_9"/>
          <p:cNvSpPr txBox="1">
            <a:spLocks noGrp="1"/>
          </p:cNvSpPr>
          <p:nvPr>
            <p:ph type="title"/>
          </p:nvPr>
        </p:nvSpPr>
        <p:spPr>
          <a:xfrm>
            <a:off x="114300" y="316200"/>
            <a:ext cx="6580500" cy="576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87500"/>
              <a:buFont typeface="Trebuchet MS"/>
              <a:buNone/>
            </a:pPr>
            <a:r>
              <a:rPr lang="en-US"/>
              <a:t>Introduction: 4 part processor (6 of 7)</a:t>
            </a:r>
            <a:endParaRPr/>
          </a:p>
        </p:txBody>
      </p:sp>
      <p:pic>
        <p:nvPicPr>
          <p:cNvPr id="255" name="Google Shape;255;gd7cabe36ff_0_9" descr="The 4 part processor for word recognition is a reading model that shows a red squarer  onthe top with the word context, then underneath that is a yellow square with the word meaing, then 2 squares underneath say phonological and orthographic, connected with an arrow that says phonics."/>
          <p:cNvPicPr preferRelativeResize="0"/>
          <p:nvPr/>
        </p:nvPicPr>
        <p:blipFill rotWithShape="1">
          <a:blip r:embed="rId4">
            <a:alphaModFix/>
          </a:blip>
          <a:srcRect/>
          <a:stretch/>
        </p:blipFill>
        <p:spPr>
          <a:xfrm>
            <a:off x="6694800" y="698216"/>
            <a:ext cx="5133109" cy="51331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d3d86bfc96_0_46"/>
          <p:cNvSpPr txBox="1">
            <a:spLocks noGrp="1"/>
          </p:cNvSpPr>
          <p:nvPr>
            <p:ph type="title"/>
          </p:nvPr>
        </p:nvSpPr>
        <p:spPr>
          <a:xfrm>
            <a:off x="839800" y="1085450"/>
            <a:ext cx="4784700" cy="972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endParaRPr/>
          </a:p>
          <a:p>
            <a:pPr marL="0" lvl="0" indent="0" algn="ctr" rtl="0">
              <a:lnSpc>
                <a:spcPct val="90000"/>
              </a:lnSpc>
              <a:spcBef>
                <a:spcPts val="0"/>
              </a:spcBef>
              <a:spcAft>
                <a:spcPts val="0"/>
              </a:spcAft>
              <a:buClr>
                <a:schemeClr val="accent1"/>
              </a:buClr>
              <a:buSzPct val="70415"/>
              <a:buFont typeface="Trebuchet MS"/>
              <a:buNone/>
            </a:pPr>
            <a:r>
              <a:rPr lang="en-US" sz="4544">
                <a:solidFill>
                  <a:schemeClr val="dk1"/>
                </a:solidFill>
              </a:rPr>
              <a:t>4 part processor</a:t>
            </a:r>
            <a:endParaRPr sz="4544">
              <a:solidFill>
                <a:schemeClr val="dk1"/>
              </a:solidFill>
            </a:endParaRPr>
          </a:p>
          <a:p>
            <a:pPr marL="0" lvl="0" indent="0" algn="ctr" rtl="0">
              <a:lnSpc>
                <a:spcPct val="90000"/>
              </a:lnSpc>
              <a:spcBef>
                <a:spcPts val="0"/>
              </a:spcBef>
              <a:spcAft>
                <a:spcPts val="0"/>
              </a:spcAft>
              <a:buClr>
                <a:schemeClr val="accent1"/>
              </a:buClr>
              <a:buSzPct val="100000"/>
              <a:buFont typeface="Trebuchet MS"/>
              <a:buNone/>
            </a:pPr>
            <a:endParaRPr/>
          </a:p>
        </p:txBody>
      </p:sp>
      <p:sp>
        <p:nvSpPr>
          <p:cNvPr id="261" name="Google Shape;261;gd3d86bfc96_0_46"/>
          <p:cNvSpPr txBox="1">
            <a:spLocks noGrp="1"/>
          </p:cNvSpPr>
          <p:nvPr>
            <p:ph type="body" idx="1"/>
          </p:nvPr>
        </p:nvSpPr>
        <p:spPr>
          <a:xfrm>
            <a:off x="217450" y="1741725"/>
            <a:ext cx="5199300" cy="45930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1000"/>
              </a:spcBef>
              <a:spcAft>
                <a:spcPts val="0"/>
              </a:spcAft>
              <a:buClr>
                <a:srgbClr val="0F150D"/>
              </a:buClr>
              <a:buSzPts val="400"/>
              <a:buNone/>
            </a:pPr>
            <a:r>
              <a:rPr lang="en-US" sz="9657"/>
              <a:t>Let’s try some examples:</a:t>
            </a:r>
            <a:endParaRPr sz="9657"/>
          </a:p>
          <a:p>
            <a:pPr marL="457200" lvl="0" indent="0" algn="l" rtl="0">
              <a:lnSpc>
                <a:spcPct val="90000"/>
              </a:lnSpc>
              <a:spcBef>
                <a:spcPts val="1000"/>
              </a:spcBef>
              <a:spcAft>
                <a:spcPts val="0"/>
              </a:spcAft>
              <a:buNone/>
            </a:pPr>
            <a:r>
              <a:rPr lang="en-US" sz="9657">
                <a:solidFill>
                  <a:srgbClr val="434343"/>
                </a:solidFill>
              </a:rPr>
              <a:t>1. Can you tell me 3 meanings of the words </a:t>
            </a:r>
            <a:r>
              <a:rPr lang="en-US" sz="9657" i="1">
                <a:solidFill>
                  <a:srgbClr val="434343"/>
                </a:solidFill>
              </a:rPr>
              <a:t>pitch</a:t>
            </a:r>
            <a:r>
              <a:rPr lang="en-US" sz="9657">
                <a:solidFill>
                  <a:srgbClr val="434343"/>
                </a:solidFill>
              </a:rPr>
              <a:t>?</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2. In the sentence, “Medusa had locks made of snakes”, what does the word </a:t>
            </a:r>
            <a:r>
              <a:rPr lang="en-US" sz="9657" i="1">
                <a:solidFill>
                  <a:srgbClr val="434343"/>
                </a:solidFill>
              </a:rPr>
              <a:t>locks</a:t>
            </a:r>
            <a:r>
              <a:rPr lang="en-US" sz="9657">
                <a:solidFill>
                  <a:srgbClr val="434343"/>
                </a:solidFill>
              </a:rPr>
              <a:t> mean?</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3. Say </a:t>
            </a:r>
            <a:r>
              <a:rPr lang="en-US" sz="9657" i="1">
                <a:solidFill>
                  <a:srgbClr val="434343"/>
                </a:solidFill>
              </a:rPr>
              <a:t>pale. </a:t>
            </a:r>
            <a:r>
              <a:rPr lang="en-US" sz="9657">
                <a:solidFill>
                  <a:srgbClr val="434343"/>
                </a:solidFill>
              </a:rPr>
              <a:t>Say it again but don’t say /l/.</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4. Match uppercase with corresponding lowercase letters.</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5. Tell me a word that is the opposite of </a:t>
            </a:r>
            <a:r>
              <a:rPr lang="en-US" sz="9657" i="1">
                <a:solidFill>
                  <a:srgbClr val="434343"/>
                </a:solidFill>
              </a:rPr>
              <a:t>proud</a:t>
            </a:r>
            <a:r>
              <a:rPr lang="en-US" sz="9657">
                <a:solidFill>
                  <a:srgbClr val="434343"/>
                </a:solidFill>
              </a:rPr>
              <a:t>.</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6. What is the second sound in the word </a:t>
            </a:r>
            <a:r>
              <a:rPr lang="en-US" sz="9657" i="1">
                <a:solidFill>
                  <a:srgbClr val="434343"/>
                </a:solidFill>
              </a:rPr>
              <a:t>clean</a:t>
            </a:r>
            <a:r>
              <a:rPr lang="en-US" sz="9657">
                <a:solidFill>
                  <a:srgbClr val="434343"/>
                </a:solidFill>
              </a:rPr>
              <a:t>?</a:t>
            </a:r>
            <a:endParaRPr sz="9657">
              <a:solidFill>
                <a:srgbClr val="434343"/>
              </a:solidFill>
            </a:endParaRPr>
          </a:p>
          <a:p>
            <a:pPr marL="457200" lvl="0" indent="0" algn="l" rtl="0">
              <a:lnSpc>
                <a:spcPct val="115000"/>
              </a:lnSpc>
              <a:spcBef>
                <a:spcPts val="2100"/>
              </a:spcBef>
              <a:spcAft>
                <a:spcPts val="0"/>
              </a:spcAft>
              <a:buSzPct val="88190"/>
              <a:buNone/>
            </a:pPr>
            <a:endParaRPr sz="7257">
              <a:solidFill>
                <a:srgbClr val="434343"/>
              </a:solidFill>
              <a:latin typeface="Arial"/>
              <a:ea typeface="Arial"/>
              <a:cs typeface="Arial"/>
              <a:sym typeface="Arial"/>
            </a:endParaRPr>
          </a:p>
          <a:p>
            <a:pPr marL="0" lvl="0" indent="0" algn="l" rtl="0">
              <a:lnSpc>
                <a:spcPct val="90000"/>
              </a:lnSpc>
              <a:spcBef>
                <a:spcPts val="2100"/>
              </a:spcBef>
              <a:spcAft>
                <a:spcPts val="0"/>
              </a:spcAft>
              <a:buClr>
                <a:srgbClr val="0F150D"/>
              </a:buClr>
              <a:buSzPct val="80000"/>
              <a:buNone/>
            </a:pPr>
            <a:endParaRPr sz="2000">
              <a:solidFill>
                <a:srgbClr val="434343"/>
              </a:solidFill>
              <a:latin typeface="Arial"/>
              <a:ea typeface="Arial"/>
              <a:cs typeface="Arial"/>
              <a:sym typeface="Arial"/>
            </a:endParaRPr>
          </a:p>
          <a:p>
            <a:pPr marL="0" lvl="0" indent="0" algn="ctr" rtl="0">
              <a:lnSpc>
                <a:spcPct val="90000"/>
              </a:lnSpc>
              <a:spcBef>
                <a:spcPts val="1000"/>
              </a:spcBef>
              <a:spcAft>
                <a:spcPts val="0"/>
              </a:spcAft>
              <a:buClr>
                <a:srgbClr val="0F150D"/>
              </a:buClr>
              <a:buSzPct val="72727"/>
              <a:buNone/>
            </a:pPr>
            <a:endParaRPr sz="2200"/>
          </a:p>
          <a:p>
            <a:pPr marL="0" lvl="0" indent="0" algn="ctr" rtl="0">
              <a:lnSpc>
                <a:spcPct val="90000"/>
              </a:lnSpc>
              <a:spcBef>
                <a:spcPts val="1000"/>
              </a:spcBef>
              <a:spcAft>
                <a:spcPts val="0"/>
              </a:spcAft>
              <a:buClr>
                <a:srgbClr val="0F150D"/>
              </a:buClr>
              <a:buSzPct val="72727"/>
              <a:buNone/>
            </a:pPr>
            <a:endParaRPr sz="2200"/>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p:txBody>
      </p:sp>
      <p:sp>
        <p:nvSpPr>
          <p:cNvPr id="262" name="Google Shape;262;gd3d86bfc96_0_46"/>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12</a:t>
            </a:fld>
            <a:endParaRPr/>
          </a:p>
        </p:txBody>
      </p:sp>
      <p:pic>
        <p:nvPicPr>
          <p:cNvPr id="263" name="Google Shape;263;gd3d86bfc96_0_46"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264" name="Google Shape;264;gd3d86bfc96_0_46"/>
          <p:cNvSpPr txBox="1">
            <a:spLocks noGrp="1"/>
          </p:cNvSpPr>
          <p:nvPr>
            <p:ph type="title"/>
          </p:nvPr>
        </p:nvSpPr>
        <p:spPr>
          <a:xfrm>
            <a:off x="114300" y="316200"/>
            <a:ext cx="6580500" cy="576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87500"/>
              <a:buFont typeface="Trebuchet MS"/>
              <a:buNone/>
            </a:pPr>
            <a:r>
              <a:rPr lang="en-US"/>
              <a:t>Introduction: 4 part processor (7 of 7)</a:t>
            </a:r>
            <a:endParaRPr/>
          </a:p>
        </p:txBody>
      </p:sp>
      <p:pic>
        <p:nvPicPr>
          <p:cNvPr id="265" name="Google Shape;265;gd3d86bfc96_0_46" descr="The 4 part processor for word recognition is a reading model that shows a red squarer  onthe top with the word context, then underneath that is a yellow square with the word meaing, then 2 squares underneath say phonological and orthographic, connected with an arrow that says phonics."/>
          <p:cNvPicPr preferRelativeResize="0"/>
          <p:nvPr/>
        </p:nvPicPr>
        <p:blipFill rotWithShape="1">
          <a:blip r:embed="rId4">
            <a:alphaModFix/>
          </a:blip>
          <a:srcRect/>
          <a:stretch/>
        </p:blipFill>
        <p:spPr>
          <a:xfrm>
            <a:off x="6694800" y="698216"/>
            <a:ext cx="5133109" cy="51331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d5c8c8e206_1_3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13</a:t>
            </a:fld>
            <a:endParaRPr/>
          </a:p>
        </p:txBody>
      </p:sp>
      <p:pic>
        <p:nvPicPr>
          <p:cNvPr id="271" name="Google Shape;271;gd5c8c8e206_1_30"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graphicFrame>
        <p:nvGraphicFramePr>
          <p:cNvPr id="272" name="Google Shape;272;gd5c8c8e206_1_30" descr="This table has headers of:&#10;rows: 4 part processor, Kindergarten, 1st grade, 2nd grade&#10;&#10;columns: phonological, orthographic, meaning, context" title="table"/>
          <p:cNvGraphicFramePr/>
          <p:nvPr/>
        </p:nvGraphicFramePr>
        <p:xfrm>
          <a:off x="693813" y="1899550"/>
          <a:ext cx="10804375" cy="4013400"/>
        </p:xfrm>
        <a:graphic>
          <a:graphicData uri="http://schemas.openxmlformats.org/drawingml/2006/table">
            <a:tbl>
              <a:tblPr>
                <a:noFill/>
                <a:tableStyleId>{92AE9948-4A20-43A2-B864-8ACB0D4B70E0}</a:tableStyleId>
              </a:tblPr>
              <a:tblGrid>
                <a:gridCol w="1583625">
                  <a:extLst>
                    <a:ext uri="{9D8B030D-6E8A-4147-A177-3AD203B41FA5}">
                      <a16:colId xmlns:a16="http://schemas.microsoft.com/office/drawing/2014/main" val="20000"/>
                    </a:ext>
                  </a:extLst>
                </a:gridCol>
                <a:gridCol w="2754825">
                  <a:extLst>
                    <a:ext uri="{9D8B030D-6E8A-4147-A177-3AD203B41FA5}">
                      <a16:colId xmlns:a16="http://schemas.microsoft.com/office/drawing/2014/main" val="20001"/>
                    </a:ext>
                  </a:extLst>
                </a:gridCol>
                <a:gridCol w="3111900">
                  <a:extLst>
                    <a:ext uri="{9D8B030D-6E8A-4147-A177-3AD203B41FA5}">
                      <a16:colId xmlns:a16="http://schemas.microsoft.com/office/drawing/2014/main" val="20002"/>
                    </a:ext>
                  </a:extLst>
                </a:gridCol>
                <a:gridCol w="3354025">
                  <a:extLst>
                    <a:ext uri="{9D8B030D-6E8A-4147-A177-3AD203B41FA5}">
                      <a16:colId xmlns:a16="http://schemas.microsoft.com/office/drawing/2014/main" val="20003"/>
                    </a:ext>
                  </a:extLst>
                </a:gridCol>
              </a:tblGrid>
              <a:tr h="366250">
                <a:tc>
                  <a:txBody>
                    <a:bodyPr/>
                    <a:lstStyle/>
                    <a:p>
                      <a:pPr marL="0" marR="0" lvl="0" indent="0" algn="l" rtl="0">
                        <a:lnSpc>
                          <a:spcPct val="100000"/>
                        </a:lnSpc>
                        <a:spcBef>
                          <a:spcPts val="0"/>
                        </a:spcBef>
                        <a:spcAft>
                          <a:spcPts val="0"/>
                        </a:spcAft>
                        <a:buClr>
                          <a:srgbClr val="000000"/>
                        </a:buClr>
                        <a:buSzPts val="1400"/>
                        <a:buFont typeface="Arial"/>
                        <a:buNone/>
                      </a:pPr>
                      <a:r>
                        <a:rPr lang="en-US" sz="1400" u="sng" strike="noStrike" cap="none"/>
                        <a:t>4-part processor</a:t>
                      </a:r>
                      <a:endParaRPr sz="1400" u="sng"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Kindergarten</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1st Grade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2nd Grade</a:t>
                      </a:r>
                      <a:endParaRPr sz="1400" u="none" strike="noStrike" cap="none"/>
                    </a:p>
                  </a:txBody>
                  <a:tcPr marL="91425" marR="91425" marT="91425" marB="91425"/>
                </a:tc>
                <a:extLst>
                  <a:ext uri="{0D108BD9-81ED-4DB2-BD59-A6C34878D82A}">
                    <a16:rowId xmlns:a16="http://schemas.microsoft.com/office/drawing/2014/main" val="10000"/>
                  </a:ext>
                </a:extLst>
              </a:tr>
              <a:tr h="6656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Phonological</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K.1, K.2 </a:t>
                      </a:r>
                      <a:r>
                        <a:rPr lang="en-US" sz="1400" u="none" strike="noStrike" cap="none">
                          <a:highlight>
                            <a:srgbClr val="FFFF00"/>
                          </a:highlight>
                        </a:rPr>
                        <a:t>Communication</a:t>
                      </a:r>
                      <a:endParaRPr sz="1400" u="none" strike="noStrike" cap="none">
                        <a:highlight>
                          <a:srgbClr val="FFFF00"/>
                        </a:highlight>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t>K.3 Phonological &amp; phonemic awareness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1.1, 1.2 Communication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1.3 Phonological &amp; phonemic awareness</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2.1, 2.2 Communication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highlight>
                            <a:srgbClr val="FFFF00"/>
                          </a:highlight>
                        </a:rPr>
                        <a:t>2.3 </a:t>
                      </a:r>
                      <a:r>
                        <a:rPr lang="en-US" sz="1400" u="none" strike="noStrike" cap="none">
                          <a:solidFill>
                            <a:schemeClr val="dk1"/>
                          </a:solidFill>
                          <a:highlight>
                            <a:srgbClr val="FFFF00"/>
                          </a:highlight>
                        </a:rPr>
                        <a:t>Phonemic awareness</a:t>
                      </a:r>
                      <a:endParaRPr sz="1400" u="none" strike="noStrike" cap="none">
                        <a:highlight>
                          <a:srgbClr val="FFFF00"/>
                        </a:highlight>
                      </a:endParaRPr>
                    </a:p>
                  </a:txBody>
                  <a:tcPr marL="91425" marR="91425" marT="91425" marB="91425"/>
                </a:tc>
                <a:extLst>
                  <a:ext uri="{0D108BD9-81ED-4DB2-BD59-A6C34878D82A}">
                    <a16:rowId xmlns:a16="http://schemas.microsoft.com/office/drawing/2014/main" val="10001"/>
                  </a:ext>
                </a:extLst>
              </a:tr>
              <a:tr h="6656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Orthographic</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K.4 Understand print</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K.5 Print conveys meaning</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highlight>
                            <a:srgbClr val="00FFFF"/>
                          </a:highlight>
                        </a:rPr>
                        <a:t>K.6 Understand phonetic principles</a:t>
                      </a:r>
                      <a:endParaRPr sz="1400" u="none" strike="noStrike" cap="none">
                        <a:highlight>
                          <a:srgbClr val="00FFFF"/>
                        </a:highlight>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t>K.10 Print letters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K.11 Write and compose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1.4 Understand print</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highlight>
                            <a:srgbClr val="00FFFF"/>
                          </a:highlight>
                        </a:rPr>
                        <a:t>1.5 Apply phonetic principles</a:t>
                      </a:r>
                      <a:endParaRPr sz="1400" u="none" strike="noStrike" cap="none">
                        <a:highlight>
                          <a:srgbClr val="00FFFF"/>
                        </a:highlight>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highlight>
                            <a:srgbClr val="FFFF00"/>
                          </a:highlight>
                        </a:rPr>
                        <a:t>1.11 Print letters</a:t>
                      </a:r>
                      <a:endParaRPr sz="1400" u="none" strike="noStrike" cap="none">
                        <a:highlight>
                          <a:srgbClr val="FFFF00"/>
                        </a:highlight>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highlight>
                            <a:srgbClr val="FFFF00"/>
                          </a:highlight>
                        </a:rPr>
                        <a:t>1.12 Write and compose</a:t>
                      </a:r>
                      <a:endParaRPr sz="1400" u="none" strike="noStrike" cap="none">
                        <a:highlight>
                          <a:srgbClr val="FFFF00"/>
                        </a:highlight>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highlight>
                          <a:srgbClr val="FFFF00"/>
                        </a:highlight>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highlight>
                            <a:srgbClr val="00FFFF"/>
                          </a:highlight>
                        </a:rPr>
                        <a:t>2.4 Use phonetic strategies</a:t>
                      </a:r>
                      <a:endParaRPr sz="1400" u="none" strike="noStrike" cap="none">
                        <a:highlight>
                          <a:srgbClr val="00FFFF"/>
                        </a:highlight>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t>2.9 Print letters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2.10 Write and compose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6656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Meaning</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K.7 Vocabulary</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1.6 Use semantic clues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1.7 Vocabulary</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2.5 Use semantic clues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2.6 Vocabulary</a:t>
                      </a:r>
                      <a:endParaRPr sz="1400" u="none" strike="noStrike" cap="none"/>
                    </a:p>
                  </a:txBody>
                  <a:tcPr marL="91425" marR="91425" marT="91425" marB="91425"/>
                </a:tc>
                <a:extLst>
                  <a:ext uri="{0D108BD9-81ED-4DB2-BD59-A6C34878D82A}">
                    <a16:rowId xmlns:a16="http://schemas.microsoft.com/office/drawing/2014/main" val="10003"/>
                  </a:ext>
                </a:extLst>
              </a:tr>
              <a:tr h="6656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Context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K.8 Comprehend Fiction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K.9 Comprehend Nonfiction</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1.9 Comprehend fiction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1.10 Comprehend nonfiction</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2.7 Comprehend fiction</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2.8 Comprehend nonfiction</a:t>
                      </a:r>
                      <a:endParaRPr sz="1400" u="none" strike="noStrike" cap="none" dirty="0"/>
                    </a:p>
                  </a:txBody>
                  <a:tcPr marL="91425" marR="91425" marT="91425" marB="91425"/>
                </a:tc>
                <a:extLst>
                  <a:ext uri="{0D108BD9-81ED-4DB2-BD59-A6C34878D82A}">
                    <a16:rowId xmlns:a16="http://schemas.microsoft.com/office/drawing/2014/main" val="10004"/>
                  </a:ext>
                </a:extLst>
              </a:tr>
            </a:tbl>
          </a:graphicData>
        </a:graphic>
      </p:graphicFrame>
      <p:sp>
        <p:nvSpPr>
          <p:cNvPr id="273" name="Google Shape;273;gd5c8c8e206_1_30"/>
          <p:cNvSpPr txBox="1">
            <a:spLocks noGrp="1"/>
          </p:cNvSpPr>
          <p:nvPr>
            <p:ph type="title"/>
          </p:nvPr>
        </p:nvSpPr>
        <p:spPr>
          <a:xfrm>
            <a:off x="754900" y="411425"/>
            <a:ext cx="10729500" cy="161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Introduction: Connecting </a:t>
            </a:r>
            <a:r>
              <a:rPr lang="en-US" b="1"/>
              <a:t>Science Of Reading</a:t>
            </a:r>
            <a:r>
              <a:rPr lang="en-US"/>
              <a:t> to</a:t>
            </a:r>
            <a:endParaRPr/>
          </a:p>
          <a:p>
            <a:pPr marL="0" lvl="0" indent="0" algn="l" rtl="0">
              <a:lnSpc>
                <a:spcPct val="90000"/>
              </a:lnSpc>
              <a:spcBef>
                <a:spcPts val="0"/>
              </a:spcBef>
              <a:spcAft>
                <a:spcPts val="0"/>
              </a:spcAft>
              <a:buClr>
                <a:schemeClr val="accent1"/>
              </a:buClr>
              <a:buSzPts val="3200"/>
              <a:buFont typeface="Trebuchet MS"/>
              <a:buNone/>
            </a:pPr>
            <a:r>
              <a:rPr lang="en-US" b="1"/>
              <a:t>Standards of Learning</a:t>
            </a:r>
            <a:endParaRPr b="1"/>
          </a:p>
          <a:p>
            <a:pPr marL="0" lvl="0" indent="0" algn="l" rtl="0">
              <a:lnSpc>
                <a:spcPct val="90000"/>
              </a:lnSpc>
              <a:spcBef>
                <a:spcPts val="0"/>
              </a:spcBef>
              <a:spcAft>
                <a:spcPts val="0"/>
              </a:spcAft>
              <a:buClr>
                <a:schemeClr val="accent1"/>
              </a:buClr>
              <a:buSzPts val="6000"/>
              <a:buFont typeface="Trebuchet MS"/>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d5c8c8e206_1_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Phonemic Awareness</a:t>
            </a:r>
            <a:endParaRPr/>
          </a:p>
        </p:txBody>
      </p:sp>
      <p:sp>
        <p:nvSpPr>
          <p:cNvPr id="279" name="Google Shape;279;gd5c8c8e206_1_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The ability to identify and manipulate individuals sounds in spoken language.</a:t>
            </a:r>
            <a:endParaRPr/>
          </a:p>
        </p:txBody>
      </p:sp>
      <p:sp>
        <p:nvSpPr>
          <p:cNvPr id="280" name="Google Shape;280;gd5c8c8e206_1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14</a:t>
            </a:fld>
            <a:endParaRPr/>
          </a:p>
        </p:txBody>
      </p:sp>
      <p:pic>
        <p:nvPicPr>
          <p:cNvPr id="281" name="Google Shape;281;gd5c8c8e206_1_0" descr="VDOE Logo"/>
          <p:cNvPicPr preferRelativeResize="0"/>
          <p:nvPr/>
        </p:nvPicPr>
        <p:blipFill rotWithShape="1">
          <a:blip r:embed="rId3">
            <a:alphaModFix/>
          </a:blip>
          <a:srcRect/>
          <a:stretch/>
        </p:blipFill>
        <p:spPr>
          <a:xfrm>
            <a:off x="9459307" y="6014065"/>
            <a:ext cx="2531807" cy="8439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d3d86bfc96_0_64"/>
          <p:cNvSpPr txBox="1">
            <a:spLocks noGrp="1"/>
          </p:cNvSpPr>
          <p:nvPr>
            <p:ph type="body" idx="1"/>
          </p:nvPr>
        </p:nvSpPr>
        <p:spPr>
          <a:xfrm>
            <a:off x="969298" y="1594538"/>
            <a:ext cx="10253400" cy="381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0F150D"/>
              </a:buClr>
              <a:buSzPts val="1600"/>
              <a:buNone/>
            </a:pPr>
            <a:r>
              <a:rPr lang="en-US" sz="3600">
                <a:solidFill>
                  <a:srgbClr val="0F150D"/>
                </a:solidFill>
              </a:rPr>
              <a:t>“If you provide kindergarteners with (a) direct and explicit phonological awareness training, (b) ample letter-sound instruction, and (c) if you teach the connections between those two, you will substantially reduce the number of students struggling in reading at the end of first, second, and even later grades”(Kilpatrick, 2015, 12).</a:t>
            </a:r>
            <a:endParaRPr sz="3600"/>
          </a:p>
        </p:txBody>
      </p:sp>
      <p:sp>
        <p:nvSpPr>
          <p:cNvPr id="287" name="Google Shape;287;gd3d86bfc96_0_6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15</a:t>
            </a:fld>
            <a:endParaRPr/>
          </a:p>
        </p:txBody>
      </p:sp>
      <p:pic>
        <p:nvPicPr>
          <p:cNvPr id="288" name="Google Shape;288;gd3d86bfc96_0_64"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289" name="Google Shape;289;gd3d86bfc96_0_64"/>
          <p:cNvSpPr txBox="1">
            <a:spLocks noGrp="1"/>
          </p:cNvSpPr>
          <p:nvPr>
            <p:ph type="title"/>
          </p:nvPr>
        </p:nvSpPr>
        <p:spPr>
          <a:xfrm>
            <a:off x="754900" y="411425"/>
            <a:ext cx="5780100" cy="57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Phonemic Awareness: Quote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d5c8c8e206_1_38"/>
          <p:cNvSpPr txBox="1">
            <a:spLocks noGrp="1"/>
          </p:cNvSpPr>
          <p:nvPr>
            <p:ph type="body" idx="1"/>
          </p:nvPr>
        </p:nvSpPr>
        <p:spPr>
          <a:xfrm>
            <a:off x="910398" y="1799600"/>
            <a:ext cx="10253400" cy="381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0F150D"/>
              </a:buClr>
              <a:buSzPts val="1600"/>
              <a:buNone/>
            </a:pPr>
            <a:r>
              <a:rPr lang="en-US" sz="2000">
                <a:solidFill>
                  <a:srgbClr val="0F150D"/>
                </a:solidFill>
              </a:rPr>
              <a:t>K.3 The student will orally identify, segment, and blend various phonemes to develop phonological and phonemic awareness.</a:t>
            </a:r>
            <a:endParaRPr sz="2000">
              <a:solidFill>
                <a:srgbClr val="0F150D"/>
              </a:solidFill>
            </a:endParaRPr>
          </a:p>
          <a:p>
            <a:pPr marL="0" lvl="0" indent="0" algn="l" rtl="0">
              <a:lnSpc>
                <a:spcPct val="90000"/>
              </a:lnSpc>
              <a:spcBef>
                <a:spcPts val="1000"/>
              </a:spcBef>
              <a:spcAft>
                <a:spcPts val="0"/>
              </a:spcAft>
              <a:buClr>
                <a:srgbClr val="0F150D"/>
              </a:buClr>
              <a:buSzPts val="1600"/>
              <a:buNone/>
            </a:pPr>
            <a:r>
              <a:rPr lang="en-US" sz="2000">
                <a:solidFill>
                  <a:srgbClr val="0F150D"/>
                </a:solidFill>
              </a:rPr>
              <a:t>a)	Begin to discriminate between spoken sentences, words, and syllables.  </a:t>
            </a:r>
            <a:endParaRPr sz="2000">
              <a:solidFill>
                <a:srgbClr val="0F150D"/>
              </a:solidFill>
            </a:endParaRPr>
          </a:p>
          <a:p>
            <a:pPr marL="0" lvl="0" indent="0" algn="l" rtl="0">
              <a:lnSpc>
                <a:spcPct val="90000"/>
              </a:lnSpc>
              <a:spcBef>
                <a:spcPts val="1000"/>
              </a:spcBef>
              <a:spcAft>
                <a:spcPts val="0"/>
              </a:spcAft>
              <a:buClr>
                <a:srgbClr val="0F150D"/>
              </a:buClr>
              <a:buSzPts val="1600"/>
              <a:buNone/>
            </a:pPr>
            <a:r>
              <a:rPr lang="en-US" sz="2000">
                <a:solidFill>
                  <a:srgbClr val="0F150D"/>
                </a:solidFill>
              </a:rPr>
              <a:t>b)	Identify and produce words that rhyme.</a:t>
            </a:r>
            <a:endParaRPr sz="2000">
              <a:solidFill>
                <a:srgbClr val="0F150D"/>
              </a:solidFill>
            </a:endParaRPr>
          </a:p>
          <a:p>
            <a:pPr marL="0" lvl="0" indent="0" algn="l" rtl="0">
              <a:lnSpc>
                <a:spcPct val="90000"/>
              </a:lnSpc>
              <a:spcBef>
                <a:spcPts val="1000"/>
              </a:spcBef>
              <a:spcAft>
                <a:spcPts val="0"/>
              </a:spcAft>
              <a:buClr>
                <a:srgbClr val="0F150D"/>
              </a:buClr>
              <a:buSzPts val="1600"/>
              <a:buNone/>
            </a:pPr>
            <a:r>
              <a:rPr lang="en-US" sz="2000">
                <a:solidFill>
                  <a:srgbClr val="0F150D"/>
                </a:solidFill>
              </a:rPr>
              <a:t>c)	Blend and segment multisyllabic words at the syllable level. </a:t>
            </a:r>
            <a:endParaRPr sz="2000">
              <a:solidFill>
                <a:srgbClr val="0F150D"/>
              </a:solidFill>
            </a:endParaRPr>
          </a:p>
          <a:p>
            <a:pPr marL="0" lvl="0" indent="0" algn="l" rtl="0">
              <a:lnSpc>
                <a:spcPct val="90000"/>
              </a:lnSpc>
              <a:spcBef>
                <a:spcPts val="1000"/>
              </a:spcBef>
              <a:spcAft>
                <a:spcPts val="0"/>
              </a:spcAft>
              <a:buClr>
                <a:srgbClr val="0F150D"/>
              </a:buClr>
              <a:buSzPts val="1600"/>
              <a:buNone/>
            </a:pPr>
            <a:r>
              <a:rPr lang="en-US" sz="2000">
                <a:solidFill>
                  <a:srgbClr val="0F150D"/>
                </a:solidFill>
              </a:rPr>
              <a:t>d)	Blend and segment one-syllable words into phonemes including onset and rime. </a:t>
            </a:r>
            <a:endParaRPr sz="2000">
              <a:solidFill>
                <a:srgbClr val="0F150D"/>
              </a:solidFill>
            </a:endParaRPr>
          </a:p>
          <a:p>
            <a:pPr marL="0" lvl="0" indent="0" algn="l" rtl="0">
              <a:lnSpc>
                <a:spcPct val="90000"/>
              </a:lnSpc>
              <a:spcBef>
                <a:spcPts val="1000"/>
              </a:spcBef>
              <a:spcAft>
                <a:spcPts val="0"/>
              </a:spcAft>
              <a:buClr>
                <a:srgbClr val="0F150D"/>
              </a:buClr>
              <a:buSzPts val="1600"/>
              <a:buNone/>
            </a:pPr>
            <a:r>
              <a:rPr lang="en-US" sz="2000">
                <a:solidFill>
                  <a:srgbClr val="0F150D"/>
                </a:solidFill>
              </a:rPr>
              <a:t>e)	Identify words according to shared beginning and/or ending sounds.</a:t>
            </a:r>
            <a:endParaRPr sz="2000">
              <a:solidFill>
                <a:srgbClr val="0F150D"/>
              </a:solidFill>
            </a:endParaRPr>
          </a:p>
          <a:p>
            <a:pPr marL="0" lvl="0" indent="0" algn="l" rtl="0">
              <a:lnSpc>
                <a:spcPct val="90000"/>
              </a:lnSpc>
              <a:spcBef>
                <a:spcPts val="1000"/>
              </a:spcBef>
              <a:spcAft>
                <a:spcPts val="0"/>
              </a:spcAft>
              <a:buClr>
                <a:srgbClr val="0F150D"/>
              </a:buClr>
              <a:buSzPts val="1600"/>
              <a:buNone/>
            </a:pPr>
            <a:r>
              <a:rPr lang="en-US" sz="2000">
                <a:solidFill>
                  <a:srgbClr val="0F150D"/>
                </a:solidFill>
              </a:rPr>
              <a:t>f)	Blend sounds to make one-syllable words. </a:t>
            </a:r>
            <a:endParaRPr sz="2000">
              <a:solidFill>
                <a:srgbClr val="0F150D"/>
              </a:solidFill>
            </a:endParaRPr>
          </a:p>
          <a:p>
            <a:pPr marL="0" lvl="0" indent="0" algn="l" rtl="0">
              <a:lnSpc>
                <a:spcPct val="90000"/>
              </a:lnSpc>
              <a:spcBef>
                <a:spcPts val="1000"/>
              </a:spcBef>
              <a:spcAft>
                <a:spcPts val="0"/>
              </a:spcAft>
              <a:buClr>
                <a:srgbClr val="0F150D"/>
              </a:buClr>
              <a:buSzPts val="1600"/>
              <a:buNone/>
            </a:pPr>
            <a:r>
              <a:rPr lang="en-US" sz="2000">
                <a:solidFill>
                  <a:srgbClr val="0F150D"/>
                </a:solidFill>
              </a:rPr>
              <a:t>g)	Segment one-syllable words into individual phonemes. </a:t>
            </a:r>
            <a:endParaRPr sz="2000"/>
          </a:p>
        </p:txBody>
      </p:sp>
      <p:sp>
        <p:nvSpPr>
          <p:cNvPr id="295" name="Google Shape;295;gd5c8c8e206_1_3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16</a:t>
            </a:fld>
            <a:endParaRPr/>
          </a:p>
        </p:txBody>
      </p:sp>
      <p:pic>
        <p:nvPicPr>
          <p:cNvPr id="296" name="Google Shape;296;gd5c8c8e206_1_38"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297" name="Google Shape;297;gd5c8c8e206_1_38"/>
          <p:cNvSpPr txBox="1">
            <a:spLocks noGrp="1"/>
          </p:cNvSpPr>
          <p:nvPr>
            <p:ph type="title"/>
          </p:nvPr>
        </p:nvSpPr>
        <p:spPr>
          <a:xfrm>
            <a:off x="754900" y="499775"/>
            <a:ext cx="8651700" cy="57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Phonemic Awareness: Kindergarten SOLS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d499c32111_0_0"/>
          <p:cNvSpPr txBox="1">
            <a:spLocks noGrp="1"/>
          </p:cNvSpPr>
          <p:nvPr>
            <p:ph type="body" idx="1"/>
          </p:nvPr>
        </p:nvSpPr>
        <p:spPr>
          <a:xfrm>
            <a:off x="519300" y="1382075"/>
            <a:ext cx="5309100" cy="4434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None/>
            </a:pPr>
            <a:r>
              <a:rPr lang="en-US" sz="1700">
                <a:solidFill>
                  <a:schemeClr val="dk1"/>
                </a:solidFill>
              </a:rPr>
              <a:t>1.3 The student will orally identify, produce, and manipulate various phonemes within words to develop phonological and phonemic awareness.</a:t>
            </a:r>
            <a:endParaRPr sz="1700">
              <a:solidFill>
                <a:schemeClr val="dk1"/>
              </a:solidFill>
            </a:endParaRPr>
          </a:p>
          <a:p>
            <a:pPr marL="0" lvl="0" indent="0" algn="l" rtl="0">
              <a:lnSpc>
                <a:spcPct val="115000"/>
              </a:lnSpc>
              <a:spcBef>
                <a:spcPts val="1200"/>
              </a:spcBef>
              <a:spcAft>
                <a:spcPts val="0"/>
              </a:spcAft>
              <a:buClr>
                <a:schemeClr val="dk1"/>
              </a:buClr>
              <a:buSzPts val="1100"/>
              <a:buNone/>
            </a:pPr>
            <a:r>
              <a:rPr lang="en-US" sz="1700">
                <a:solidFill>
                  <a:schemeClr val="dk1"/>
                </a:solidFill>
              </a:rPr>
              <a:t>a)</a:t>
            </a:r>
            <a:r>
              <a:rPr lang="en-US" sz="1300">
                <a:solidFill>
                  <a:schemeClr val="dk1"/>
                </a:solidFill>
              </a:rPr>
              <a:t>       </a:t>
            </a:r>
            <a:r>
              <a:rPr lang="en-US" sz="1700">
                <a:solidFill>
                  <a:schemeClr val="dk1"/>
                </a:solidFill>
              </a:rPr>
              <a:t>Create rhyming words.</a:t>
            </a:r>
            <a:endParaRPr sz="1700">
              <a:solidFill>
                <a:schemeClr val="dk1"/>
              </a:solidFill>
            </a:endParaRPr>
          </a:p>
          <a:p>
            <a:pPr marL="228600" lvl="0" indent="0" algn="l" rtl="0">
              <a:lnSpc>
                <a:spcPct val="115000"/>
              </a:lnSpc>
              <a:spcBef>
                <a:spcPts val="1200"/>
              </a:spcBef>
              <a:spcAft>
                <a:spcPts val="0"/>
              </a:spcAft>
              <a:buClr>
                <a:schemeClr val="dk1"/>
              </a:buClr>
              <a:buSzPts val="1100"/>
              <a:buNone/>
            </a:pPr>
            <a:r>
              <a:rPr lang="en-US" sz="1700">
                <a:solidFill>
                  <a:schemeClr val="dk1"/>
                </a:solidFill>
              </a:rPr>
              <a:t>b)   Count phonemes (sounds) in one-syllable words.</a:t>
            </a:r>
            <a:endParaRPr sz="1700">
              <a:solidFill>
                <a:schemeClr val="dk1"/>
              </a:solidFill>
            </a:endParaRPr>
          </a:p>
          <a:p>
            <a:pPr marL="228600" lvl="0" indent="0" algn="l" rtl="0">
              <a:lnSpc>
                <a:spcPct val="115000"/>
              </a:lnSpc>
              <a:spcBef>
                <a:spcPts val="1200"/>
              </a:spcBef>
              <a:spcAft>
                <a:spcPts val="0"/>
              </a:spcAft>
              <a:buClr>
                <a:schemeClr val="dk1"/>
              </a:buClr>
              <a:buSzPts val="1100"/>
              <a:buNone/>
            </a:pPr>
            <a:r>
              <a:rPr lang="en-US" sz="1700">
                <a:solidFill>
                  <a:schemeClr val="dk1"/>
                </a:solidFill>
              </a:rPr>
              <a:t>c)   Blend sounds to make one-syllable words.</a:t>
            </a:r>
            <a:endParaRPr sz="1700">
              <a:solidFill>
                <a:schemeClr val="dk1"/>
              </a:solidFill>
            </a:endParaRPr>
          </a:p>
          <a:p>
            <a:pPr marL="228600" lvl="0" indent="0" algn="l" rtl="0">
              <a:lnSpc>
                <a:spcPct val="115000"/>
              </a:lnSpc>
              <a:spcBef>
                <a:spcPts val="1200"/>
              </a:spcBef>
              <a:spcAft>
                <a:spcPts val="0"/>
              </a:spcAft>
              <a:buClr>
                <a:schemeClr val="dk1"/>
              </a:buClr>
              <a:buSzPts val="1100"/>
              <a:buNone/>
            </a:pPr>
            <a:r>
              <a:rPr lang="en-US" sz="1700">
                <a:solidFill>
                  <a:schemeClr val="dk1"/>
                </a:solidFill>
              </a:rPr>
              <a:t>d)   Segment one-syllable words into individual phonemes.</a:t>
            </a:r>
            <a:endParaRPr sz="1700">
              <a:solidFill>
                <a:schemeClr val="dk1"/>
              </a:solidFill>
            </a:endParaRPr>
          </a:p>
          <a:p>
            <a:pPr marL="228600" lvl="0" indent="0" algn="l" rtl="0">
              <a:lnSpc>
                <a:spcPct val="115000"/>
              </a:lnSpc>
              <a:spcBef>
                <a:spcPts val="1200"/>
              </a:spcBef>
              <a:spcAft>
                <a:spcPts val="0"/>
              </a:spcAft>
              <a:buClr>
                <a:schemeClr val="dk1"/>
              </a:buClr>
              <a:buSzPts val="1100"/>
              <a:buNone/>
            </a:pPr>
            <a:r>
              <a:rPr lang="en-US" sz="1700">
                <a:solidFill>
                  <a:schemeClr val="dk1"/>
                </a:solidFill>
              </a:rPr>
              <a:t>e)   Add or delete phonemes to make new words.</a:t>
            </a:r>
            <a:endParaRPr sz="1700">
              <a:solidFill>
                <a:schemeClr val="dk1"/>
              </a:solidFill>
            </a:endParaRPr>
          </a:p>
          <a:p>
            <a:pPr marL="0" lvl="0" indent="0" algn="l" rtl="0">
              <a:lnSpc>
                <a:spcPct val="90000"/>
              </a:lnSpc>
              <a:spcBef>
                <a:spcPts val="1200"/>
              </a:spcBef>
              <a:spcAft>
                <a:spcPts val="0"/>
              </a:spcAft>
              <a:buClr>
                <a:srgbClr val="0F150D"/>
              </a:buClr>
              <a:buSzPts val="1600"/>
              <a:buNone/>
            </a:pPr>
            <a:r>
              <a:rPr lang="en-US" sz="1700">
                <a:solidFill>
                  <a:schemeClr val="dk1"/>
                </a:solidFill>
              </a:rPr>
              <a:t>f)     	Blend and segment multisyllabic words at the syllable level.</a:t>
            </a:r>
            <a:endParaRPr sz="2200">
              <a:solidFill>
                <a:srgbClr val="0F150D"/>
              </a:solidFill>
            </a:endParaRPr>
          </a:p>
        </p:txBody>
      </p:sp>
      <p:sp>
        <p:nvSpPr>
          <p:cNvPr id="303" name="Google Shape;303;gd499c32111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17</a:t>
            </a:fld>
            <a:endParaRPr/>
          </a:p>
        </p:txBody>
      </p:sp>
      <p:pic>
        <p:nvPicPr>
          <p:cNvPr id="304" name="Google Shape;304;gd499c32111_0_0"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305" name="Google Shape;305;gd499c32111_0_0"/>
          <p:cNvSpPr txBox="1">
            <a:spLocks noGrp="1"/>
          </p:cNvSpPr>
          <p:nvPr>
            <p:ph type="body" idx="1"/>
          </p:nvPr>
        </p:nvSpPr>
        <p:spPr>
          <a:xfrm>
            <a:off x="6302008" y="1382075"/>
            <a:ext cx="5092200" cy="4434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rPr>
              <a:t>2.3 The student will orally identify, produce, and manipulate various phonemes within words to develop phonemic awareness.</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rPr>
              <a:t>a)</a:t>
            </a:r>
            <a:r>
              <a:rPr lang="en-US" sz="1400">
                <a:solidFill>
                  <a:schemeClr val="dk1"/>
                </a:solidFill>
              </a:rPr>
              <a:t>       </a:t>
            </a:r>
            <a:r>
              <a:rPr lang="en-US" sz="1800">
                <a:solidFill>
                  <a:schemeClr val="dk1"/>
                </a:solidFill>
              </a:rPr>
              <a:t>Count phonemes within one-syllable words.</a:t>
            </a:r>
            <a:endParaRPr sz="1800">
              <a:solidFill>
                <a:schemeClr val="dk1"/>
              </a:solidFill>
            </a:endParaRPr>
          </a:p>
          <a:p>
            <a:pPr marL="228600" lvl="0" indent="0" algn="l" rtl="0">
              <a:lnSpc>
                <a:spcPct val="115000"/>
              </a:lnSpc>
              <a:spcBef>
                <a:spcPts val="1200"/>
              </a:spcBef>
              <a:spcAft>
                <a:spcPts val="0"/>
              </a:spcAft>
              <a:buClr>
                <a:schemeClr val="dk1"/>
              </a:buClr>
              <a:buSzPts val="1100"/>
              <a:buFont typeface="Arial"/>
              <a:buNone/>
            </a:pPr>
            <a:r>
              <a:rPr lang="en-US" sz="1800">
                <a:solidFill>
                  <a:schemeClr val="dk1"/>
                </a:solidFill>
              </a:rPr>
              <a:t>b)   Blend sounds to make one-syllable words.</a:t>
            </a:r>
            <a:endParaRPr sz="1800">
              <a:solidFill>
                <a:schemeClr val="dk1"/>
              </a:solidFill>
            </a:endParaRPr>
          </a:p>
          <a:p>
            <a:pPr marL="228600" lvl="0" indent="0" algn="l" rtl="0">
              <a:lnSpc>
                <a:spcPct val="115000"/>
              </a:lnSpc>
              <a:spcBef>
                <a:spcPts val="1200"/>
              </a:spcBef>
              <a:spcAft>
                <a:spcPts val="0"/>
              </a:spcAft>
              <a:buClr>
                <a:schemeClr val="dk1"/>
              </a:buClr>
              <a:buSzPts val="1100"/>
              <a:buFont typeface="Arial"/>
              <a:buNone/>
            </a:pPr>
            <a:r>
              <a:rPr lang="en-US" sz="1800">
                <a:solidFill>
                  <a:schemeClr val="dk1"/>
                </a:solidFill>
              </a:rPr>
              <a:t>c)   Segment one-syllable words into phonemes.</a:t>
            </a:r>
            <a:endParaRPr sz="1800">
              <a:solidFill>
                <a:schemeClr val="dk1"/>
              </a:solidFill>
            </a:endParaRPr>
          </a:p>
          <a:p>
            <a:pPr marL="228600" lvl="0" indent="0" algn="l" rtl="0">
              <a:lnSpc>
                <a:spcPct val="115000"/>
              </a:lnSpc>
              <a:spcBef>
                <a:spcPts val="1200"/>
              </a:spcBef>
              <a:spcAft>
                <a:spcPts val="0"/>
              </a:spcAft>
              <a:buClr>
                <a:schemeClr val="dk1"/>
              </a:buClr>
              <a:buSzPts val="1100"/>
              <a:buFont typeface="Arial"/>
              <a:buNone/>
            </a:pPr>
            <a:r>
              <a:rPr lang="en-US" sz="1800">
                <a:solidFill>
                  <a:schemeClr val="dk1"/>
                </a:solidFill>
              </a:rPr>
              <a:t>d)   Add or delete phonemes to make words.</a:t>
            </a:r>
            <a:endParaRPr sz="1800">
              <a:solidFill>
                <a:schemeClr val="dk1"/>
              </a:solidFill>
            </a:endParaRPr>
          </a:p>
          <a:p>
            <a:pPr marL="0" lvl="0" indent="0" algn="l" rtl="0">
              <a:lnSpc>
                <a:spcPct val="90000"/>
              </a:lnSpc>
              <a:spcBef>
                <a:spcPts val="1200"/>
              </a:spcBef>
              <a:spcAft>
                <a:spcPts val="0"/>
              </a:spcAft>
              <a:buClr>
                <a:srgbClr val="0F150D"/>
              </a:buClr>
              <a:buSzPts val="1600"/>
              <a:buNone/>
            </a:pPr>
            <a:r>
              <a:rPr lang="en-US" sz="1800">
                <a:solidFill>
                  <a:schemeClr val="dk1"/>
                </a:solidFill>
              </a:rPr>
              <a:t>e)     	Blend and segment multisyllabic words at the syllable level.</a:t>
            </a:r>
            <a:endParaRPr sz="2100">
              <a:solidFill>
                <a:schemeClr val="dk1"/>
              </a:solidFill>
            </a:endParaRPr>
          </a:p>
        </p:txBody>
      </p:sp>
      <p:sp>
        <p:nvSpPr>
          <p:cNvPr id="306" name="Google Shape;306;gd499c32111_0_0"/>
          <p:cNvSpPr txBox="1">
            <a:spLocks noGrp="1"/>
          </p:cNvSpPr>
          <p:nvPr>
            <p:ph type="title"/>
          </p:nvPr>
        </p:nvSpPr>
        <p:spPr>
          <a:xfrm>
            <a:off x="754900" y="411425"/>
            <a:ext cx="8695800" cy="576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87500"/>
              <a:buFont typeface="Trebuchet MS"/>
              <a:buNone/>
            </a:pPr>
            <a:r>
              <a:rPr lang="en-US"/>
              <a:t>Phonemic Awareness: First and Second Grade SOLS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d5c8c8e206_1_54" descr="A variety of manipulatives to use for sound discrimination tasks.  To include double-sided chips, cubes, playdoh, and a pop fidget."/>
          <p:cNvPicPr preferRelativeResize="0">
            <a:picLocks noGrp="1"/>
          </p:cNvPicPr>
          <p:nvPr>
            <p:ph type="pic" idx="2"/>
          </p:nvPr>
        </p:nvPicPr>
        <p:blipFill rotWithShape="1">
          <a:blip r:embed="rId3">
            <a:alphaModFix/>
          </a:blip>
          <a:srcRect t="913" b="901"/>
          <a:stretch/>
        </p:blipFill>
        <p:spPr>
          <a:xfrm>
            <a:off x="5183188" y="987425"/>
            <a:ext cx="6172200" cy="4873500"/>
          </a:xfrm>
          <a:prstGeom prst="rect">
            <a:avLst/>
          </a:prstGeom>
          <a:noFill/>
          <a:ln>
            <a:noFill/>
          </a:ln>
        </p:spPr>
      </p:pic>
      <p:sp>
        <p:nvSpPr>
          <p:cNvPr id="312" name="Google Shape;312;gd5c8c8e206_1_5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18</a:t>
            </a:fld>
            <a:endParaRPr/>
          </a:p>
        </p:txBody>
      </p:sp>
      <p:pic>
        <p:nvPicPr>
          <p:cNvPr id="313" name="Google Shape;313;gd5c8c8e206_1_54" descr="VDOE Logo"/>
          <p:cNvPicPr preferRelativeResize="0"/>
          <p:nvPr/>
        </p:nvPicPr>
        <p:blipFill rotWithShape="1">
          <a:blip r:embed="rId4">
            <a:alphaModFix/>
          </a:blip>
          <a:srcRect/>
          <a:stretch/>
        </p:blipFill>
        <p:spPr>
          <a:xfrm>
            <a:off x="9535056" y="5912951"/>
            <a:ext cx="2531807" cy="843935"/>
          </a:xfrm>
          <a:prstGeom prst="rect">
            <a:avLst/>
          </a:prstGeom>
          <a:noFill/>
          <a:ln>
            <a:noFill/>
          </a:ln>
        </p:spPr>
      </p:pic>
      <p:sp>
        <p:nvSpPr>
          <p:cNvPr id="314" name="Google Shape;314;gd5c8c8e206_1_54"/>
          <p:cNvSpPr txBox="1">
            <a:spLocks noGrp="1"/>
          </p:cNvSpPr>
          <p:nvPr>
            <p:ph type="title"/>
          </p:nvPr>
        </p:nvSpPr>
        <p:spPr>
          <a:xfrm>
            <a:off x="769625" y="323075"/>
            <a:ext cx="7429500" cy="57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Phonemic Awareness: Daily Practice</a:t>
            </a:r>
            <a:endParaRPr/>
          </a:p>
        </p:txBody>
      </p:sp>
      <p:sp>
        <p:nvSpPr>
          <p:cNvPr id="315" name="Google Shape;315;gd5c8c8e206_1_54"/>
          <p:cNvSpPr txBox="1">
            <a:spLocks noGrp="1"/>
          </p:cNvSpPr>
          <p:nvPr>
            <p:ph type="body" idx="4294967295"/>
          </p:nvPr>
        </p:nvSpPr>
        <p:spPr>
          <a:xfrm>
            <a:off x="388527" y="1333350"/>
            <a:ext cx="4434000" cy="41913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0F150D"/>
              </a:buClr>
              <a:buSzPct val="54838"/>
              <a:buNone/>
            </a:pPr>
            <a:r>
              <a:rPr lang="en-US" sz="2917">
                <a:solidFill>
                  <a:srgbClr val="0F150D"/>
                </a:solidFill>
              </a:rPr>
              <a:t>Segmenting: taking apart individual sounds</a:t>
            </a:r>
            <a:endParaRPr sz="2917">
              <a:solidFill>
                <a:srgbClr val="0F150D"/>
              </a:solidFill>
            </a:endParaRPr>
          </a:p>
          <a:p>
            <a:pPr marL="0" lvl="0" indent="0" algn="l" rtl="0">
              <a:lnSpc>
                <a:spcPct val="90000"/>
              </a:lnSpc>
              <a:spcBef>
                <a:spcPts val="0"/>
              </a:spcBef>
              <a:spcAft>
                <a:spcPts val="0"/>
              </a:spcAft>
              <a:buClr>
                <a:srgbClr val="0F150D"/>
              </a:buClr>
              <a:buSzPct val="54838"/>
              <a:buNone/>
            </a:pPr>
            <a:endParaRPr sz="2917">
              <a:solidFill>
                <a:srgbClr val="0F150D"/>
              </a:solidFill>
            </a:endParaRPr>
          </a:p>
          <a:p>
            <a:pPr marL="0" lvl="0" indent="0" algn="l" rtl="0">
              <a:lnSpc>
                <a:spcPct val="90000"/>
              </a:lnSpc>
              <a:spcBef>
                <a:spcPts val="0"/>
              </a:spcBef>
              <a:spcAft>
                <a:spcPts val="0"/>
              </a:spcAft>
              <a:buClr>
                <a:srgbClr val="0F150D"/>
              </a:buClr>
              <a:buSzPct val="54838"/>
              <a:buNone/>
            </a:pPr>
            <a:r>
              <a:rPr lang="en-US" sz="2917">
                <a:solidFill>
                  <a:srgbClr val="0F150D"/>
                </a:solidFill>
              </a:rPr>
              <a:t>Blending: putting individual sounds together</a:t>
            </a:r>
            <a:endParaRPr sz="2917">
              <a:solidFill>
                <a:srgbClr val="0F150D"/>
              </a:solidFill>
            </a:endParaRPr>
          </a:p>
          <a:p>
            <a:pPr marL="0" lvl="0" indent="0" algn="l" rtl="0">
              <a:lnSpc>
                <a:spcPct val="90000"/>
              </a:lnSpc>
              <a:spcBef>
                <a:spcPts val="0"/>
              </a:spcBef>
              <a:spcAft>
                <a:spcPts val="0"/>
              </a:spcAft>
              <a:buClr>
                <a:srgbClr val="0F150D"/>
              </a:buClr>
              <a:buSzPct val="54838"/>
              <a:buNone/>
            </a:pPr>
            <a:endParaRPr sz="2917">
              <a:solidFill>
                <a:srgbClr val="0F150D"/>
              </a:solidFill>
            </a:endParaRPr>
          </a:p>
          <a:p>
            <a:pPr marL="0" lvl="0" indent="0" algn="l" rtl="0">
              <a:lnSpc>
                <a:spcPct val="90000"/>
              </a:lnSpc>
              <a:spcBef>
                <a:spcPts val="0"/>
              </a:spcBef>
              <a:spcAft>
                <a:spcPts val="0"/>
              </a:spcAft>
              <a:buClr>
                <a:srgbClr val="0F150D"/>
              </a:buClr>
              <a:buSzPct val="54838"/>
              <a:buNone/>
            </a:pPr>
            <a:r>
              <a:rPr lang="en-US" sz="2917">
                <a:solidFill>
                  <a:srgbClr val="0F150D"/>
                </a:solidFill>
              </a:rPr>
              <a:t>Adding: inserting individual sounds</a:t>
            </a:r>
            <a:endParaRPr sz="2917">
              <a:solidFill>
                <a:srgbClr val="0F150D"/>
              </a:solidFill>
            </a:endParaRPr>
          </a:p>
          <a:p>
            <a:pPr marL="0" lvl="0" indent="0" algn="l" rtl="0">
              <a:lnSpc>
                <a:spcPct val="90000"/>
              </a:lnSpc>
              <a:spcBef>
                <a:spcPts val="0"/>
              </a:spcBef>
              <a:spcAft>
                <a:spcPts val="0"/>
              </a:spcAft>
              <a:buClr>
                <a:srgbClr val="0F150D"/>
              </a:buClr>
              <a:buSzPct val="54838"/>
              <a:buNone/>
            </a:pPr>
            <a:endParaRPr sz="2917">
              <a:solidFill>
                <a:srgbClr val="0F150D"/>
              </a:solidFill>
            </a:endParaRPr>
          </a:p>
          <a:p>
            <a:pPr marL="0" lvl="0" indent="0" algn="l" rtl="0">
              <a:lnSpc>
                <a:spcPct val="90000"/>
              </a:lnSpc>
              <a:spcBef>
                <a:spcPts val="0"/>
              </a:spcBef>
              <a:spcAft>
                <a:spcPts val="0"/>
              </a:spcAft>
              <a:buClr>
                <a:srgbClr val="0F150D"/>
              </a:buClr>
              <a:buSzPct val="54838"/>
              <a:buNone/>
            </a:pPr>
            <a:r>
              <a:rPr lang="en-US" sz="2917">
                <a:solidFill>
                  <a:srgbClr val="0F150D"/>
                </a:solidFill>
              </a:rPr>
              <a:t>Deleting: removing individual sounds</a:t>
            </a:r>
            <a:endParaRPr sz="2917">
              <a:solidFill>
                <a:srgbClr val="0F150D"/>
              </a:solidFill>
            </a:endParaRPr>
          </a:p>
          <a:p>
            <a:pPr marL="0" lvl="0" indent="0" algn="l" rtl="0">
              <a:lnSpc>
                <a:spcPct val="90000"/>
              </a:lnSpc>
              <a:spcBef>
                <a:spcPts val="0"/>
              </a:spcBef>
              <a:spcAft>
                <a:spcPts val="0"/>
              </a:spcAft>
              <a:buClr>
                <a:srgbClr val="0F150D"/>
              </a:buClr>
              <a:buSzPct val="54838"/>
              <a:buNone/>
            </a:pPr>
            <a:endParaRPr sz="2917">
              <a:solidFill>
                <a:srgbClr val="0F150D"/>
              </a:solidFill>
            </a:endParaRPr>
          </a:p>
          <a:p>
            <a:pPr marL="0" lvl="0" indent="0" algn="l" rtl="0">
              <a:lnSpc>
                <a:spcPct val="90000"/>
              </a:lnSpc>
              <a:spcBef>
                <a:spcPts val="0"/>
              </a:spcBef>
              <a:spcAft>
                <a:spcPts val="0"/>
              </a:spcAft>
              <a:buClr>
                <a:srgbClr val="0F150D"/>
              </a:buClr>
              <a:buSzPct val="54838"/>
              <a:buNone/>
            </a:pPr>
            <a:r>
              <a:rPr lang="en-US" sz="2917">
                <a:solidFill>
                  <a:srgbClr val="0F150D"/>
                </a:solidFill>
              </a:rPr>
              <a:t>Substituting: replace an individual sound for another one</a:t>
            </a:r>
            <a:endParaRPr sz="2917">
              <a:solidFill>
                <a:srgbClr val="0F150D"/>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gd5c8c8e206_1_46" descr="An example of phoneme mats that teachers can use to introduce and reinforce phonics skills."/>
          <p:cNvPicPr preferRelativeResize="0">
            <a:picLocks noGrp="1"/>
          </p:cNvPicPr>
          <p:nvPr>
            <p:ph type="pic" idx="2"/>
          </p:nvPr>
        </p:nvPicPr>
        <p:blipFill rotWithShape="1">
          <a:blip r:embed="rId3">
            <a:alphaModFix/>
          </a:blip>
          <a:srcRect l="1066" r="1064"/>
          <a:stretch/>
        </p:blipFill>
        <p:spPr>
          <a:xfrm>
            <a:off x="5430063" y="987438"/>
            <a:ext cx="6172200" cy="4873500"/>
          </a:xfrm>
          <a:prstGeom prst="rect">
            <a:avLst/>
          </a:prstGeom>
          <a:noFill/>
          <a:ln>
            <a:noFill/>
          </a:ln>
        </p:spPr>
      </p:pic>
      <p:sp>
        <p:nvSpPr>
          <p:cNvPr id="321" name="Google Shape;321;gd5c8c8e206_1_46"/>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19</a:t>
            </a:fld>
            <a:endParaRPr/>
          </a:p>
        </p:txBody>
      </p:sp>
      <p:pic>
        <p:nvPicPr>
          <p:cNvPr id="322" name="Google Shape;322;gd5c8c8e206_1_46" descr="VDOE Logo"/>
          <p:cNvPicPr preferRelativeResize="0"/>
          <p:nvPr/>
        </p:nvPicPr>
        <p:blipFill rotWithShape="1">
          <a:blip r:embed="rId4">
            <a:alphaModFix/>
          </a:blip>
          <a:srcRect/>
          <a:stretch/>
        </p:blipFill>
        <p:spPr>
          <a:xfrm>
            <a:off x="9535056" y="5912951"/>
            <a:ext cx="2531807" cy="843935"/>
          </a:xfrm>
          <a:prstGeom prst="rect">
            <a:avLst/>
          </a:prstGeom>
          <a:noFill/>
          <a:ln>
            <a:noFill/>
          </a:ln>
        </p:spPr>
      </p:pic>
      <p:sp>
        <p:nvSpPr>
          <p:cNvPr id="323" name="Google Shape;323;gd5c8c8e206_1_46"/>
          <p:cNvSpPr txBox="1">
            <a:spLocks noGrp="1"/>
          </p:cNvSpPr>
          <p:nvPr>
            <p:ph type="title"/>
          </p:nvPr>
        </p:nvSpPr>
        <p:spPr>
          <a:xfrm>
            <a:off x="754900" y="234750"/>
            <a:ext cx="7576800" cy="576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Phonemic Awareness: Additional Ideas</a:t>
            </a:r>
            <a:endParaRPr/>
          </a:p>
        </p:txBody>
      </p:sp>
      <p:pic>
        <p:nvPicPr>
          <p:cNvPr id="324" name="Google Shape;324;gd5c8c8e206_1_46" descr="Phoneme strips to attach to desks to help students manipulative phonemes."/>
          <p:cNvPicPr preferRelativeResize="0"/>
          <p:nvPr/>
        </p:nvPicPr>
        <p:blipFill rotWithShape="1">
          <a:blip r:embed="rId5">
            <a:alphaModFix/>
          </a:blip>
          <a:srcRect/>
          <a:stretch/>
        </p:blipFill>
        <p:spPr>
          <a:xfrm>
            <a:off x="940550" y="1383302"/>
            <a:ext cx="4091399" cy="4091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163" name="Google Shape;163;gd7cabe36ff_2_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pic>
        <p:nvPicPr>
          <p:cNvPr id="164" name="Google Shape;164;gd7cabe36ff_2_1" descr="Decorative picture"/>
          <p:cNvPicPr preferRelativeResize="0"/>
          <p:nvPr/>
        </p:nvPicPr>
        <p:blipFill rotWithShape="1">
          <a:blip r:embed="rId3">
            <a:alphaModFix/>
          </a:blip>
          <a:srcRect/>
          <a:stretch/>
        </p:blipFill>
        <p:spPr>
          <a:xfrm>
            <a:off x="1896919" y="1440000"/>
            <a:ext cx="2743200" cy="4115809"/>
          </a:xfrm>
          <a:prstGeom prst="rect">
            <a:avLst/>
          </a:prstGeom>
          <a:noFill/>
          <a:ln>
            <a:noFill/>
          </a:ln>
        </p:spPr>
      </p:pic>
      <p:pic>
        <p:nvPicPr>
          <p:cNvPr id="166" name="Google Shape;166;gd7cabe36ff_2_1" descr="Decorative photo"/>
          <p:cNvPicPr preferRelativeResize="0"/>
          <p:nvPr/>
        </p:nvPicPr>
        <p:blipFill rotWithShape="1">
          <a:blip r:embed="rId4">
            <a:alphaModFix/>
          </a:blip>
          <a:srcRect/>
          <a:stretch/>
        </p:blipFill>
        <p:spPr>
          <a:xfrm>
            <a:off x="7001163" y="2487973"/>
            <a:ext cx="3846945" cy="3846945"/>
          </a:xfrm>
          <a:prstGeom prst="rect">
            <a:avLst/>
          </a:prstGeom>
          <a:noFill/>
          <a:ln>
            <a:noFill/>
          </a:ln>
        </p:spPr>
      </p:pic>
      <p:sp>
        <p:nvSpPr>
          <p:cNvPr id="167" name="Google Shape;167;gd7cabe36ff_2_1"/>
          <p:cNvSpPr txBox="1"/>
          <p:nvPr/>
        </p:nvSpPr>
        <p:spPr>
          <a:xfrm>
            <a:off x="1510145" y="5735782"/>
            <a:ext cx="362989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Trebuchet MS"/>
                <a:ea typeface="Trebuchet MS"/>
                <a:cs typeface="Trebuchet MS"/>
                <a:sym typeface="Trebuchet MS"/>
              </a:rPr>
              <a:t>Savannah Campbell</a:t>
            </a:r>
            <a:endParaRPr sz="2400" b="0" i="0" u="none" strike="noStrike" cap="none">
              <a:solidFill>
                <a:srgbClr val="000000"/>
              </a:solidFill>
              <a:latin typeface="Trebuchet MS"/>
              <a:ea typeface="Trebuchet MS"/>
              <a:cs typeface="Trebuchet MS"/>
              <a:sym typeface="Trebuchet MS"/>
            </a:endParaRPr>
          </a:p>
        </p:txBody>
      </p:sp>
      <p:sp>
        <p:nvSpPr>
          <p:cNvPr id="168" name="Google Shape;168;gd7cabe36ff_2_1"/>
          <p:cNvSpPr txBox="1"/>
          <p:nvPr/>
        </p:nvSpPr>
        <p:spPr>
          <a:xfrm>
            <a:off x="7218217" y="1624627"/>
            <a:ext cx="362989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Trebuchet MS"/>
                <a:ea typeface="Trebuchet MS"/>
                <a:cs typeface="Trebuchet MS"/>
                <a:sym typeface="Trebuchet MS"/>
              </a:rPr>
              <a:t>Dr. Jennifer McSweeney</a:t>
            </a:r>
            <a:endParaRPr sz="2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d5c8c8e206_1_7"/>
          <p:cNvSpPr txBox="1">
            <a:spLocks noGrp="1"/>
          </p:cNvSpPr>
          <p:nvPr>
            <p:ph type="title"/>
          </p:nvPr>
        </p:nvSpPr>
        <p:spPr>
          <a:xfrm>
            <a:off x="831850" y="1736700"/>
            <a:ext cx="10515600" cy="28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Phonics</a:t>
            </a:r>
            <a:endParaRPr/>
          </a:p>
        </p:txBody>
      </p:sp>
      <p:sp>
        <p:nvSpPr>
          <p:cNvPr id="330" name="Google Shape;330;gd5c8c8e206_1_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The method by which we teach children to translate speech sounds into written symbols.</a:t>
            </a:r>
            <a:endParaRPr/>
          </a:p>
        </p:txBody>
      </p:sp>
      <p:sp>
        <p:nvSpPr>
          <p:cNvPr id="331" name="Google Shape;331;gd5c8c8e206_1_7"/>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20</a:t>
            </a:fld>
            <a:endParaRPr/>
          </a:p>
        </p:txBody>
      </p:sp>
      <p:pic>
        <p:nvPicPr>
          <p:cNvPr id="332" name="Google Shape;332;gd5c8c8e206_1_7" descr="VDOE Logo"/>
          <p:cNvPicPr preferRelativeResize="0"/>
          <p:nvPr/>
        </p:nvPicPr>
        <p:blipFill rotWithShape="1">
          <a:blip r:embed="rId3">
            <a:alphaModFix/>
          </a:blip>
          <a:srcRect/>
          <a:stretch/>
        </p:blipFill>
        <p:spPr>
          <a:xfrm>
            <a:off x="9459307" y="6014065"/>
            <a:ext cx="2531807" cy="8439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d5c8c8e206_1_6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21</a:t>
            </a:fld>
            <a:endParaRPr/>
          </a:p>
        </p:txBody>
      </p:sp>
      <p:pic>
        <p:nvPicPr>
          <p:cNvPr id="338" name="Google Shape;338;gd5c8c8e206_1_62"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339" name="Google Shape;339;gd5c8c8e206_1_62"/>
          <p:cNvSpPr txBox="1">
            <a:spLocks noGrp="1"/>
          </p:cNvSpPr>
          <p:nvPr>
            <p:ph type="title"/>
          </p:nvPr>
        </p:nvSpPr>
        <p:spPr>
          <a:xfrm>
            <a:off x="657150" y="1228250"/>
            <a:ext cx="3105300" cy="536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87500"/>
              <a:buFont typeface="Trebuchet MS"/>
              <a:buNone/>
            </a:pPr>
            <a:r>
              <a:rPr lang="en-US"/>
              <a:t>Phonics: Sound Walls vs. Word Walls</a:t>
            </a:r>
            <a:endParaRPr/>
          </a:p>
        </p:txBody>
      </p:sp>
      <p:pic>
        <p:nvPicPr>
          <p:cNvPr id="340" name="Google Shape;340;gd5c8c8e206_1_62" descr="The vowel valley, visual representation of what mouths do when creating all the vowel sounds."/>
          <p:cNvPicPr preferRelativeResize="0"/>
          <p:nvPr/>
        </p:nvPicPr>
        <p:blipFill rotWithShape="1">
          <a:blip r:embed="rId4">
            <a:alphaModFix/>
          </a:blip>
          <a:srcRect/>
          <a:stretch/>
        </p:blipFill>
        <p:spPr>
          <a:xfrm>
            <a:off x="8319646" y="363752"/>
            <a:ext cx="3208149" cy="4623724"/>
          </a:xfrm>
          <a:prstGeom prst="rect">
            <a:avLst/>
          </a:prstGeom>
          <a:noFill/>
          <a:ln>
            <a:noFill/>
          </a:ln>
        </p:spPr>
      </p:pic>
      <p:pic>
        <p:nvPicPr>
          <p:cNvPr id="341" name="Google Shape;341;gd5c8c8e206_1_62" descr="A closeup of a mouth showing the /p/ and /b/ sounds."/>
          <p:cNvPicPr preferRelativeResize="0"/>
          <p:nvPr/>
        </p:nvPicPr>
        <p:blipFill rotWithShape="1">
          <a:blip r:embed="rId5">
            <a:alphaModFix/>
          </a:blip>
          <a:srcRect/>
          <a:stretch/>
        </p:blipFill>
        <p:spPr>
          <a:xfrm>
            <a:off x="253567" y="2220575"/>
            <a:ext cx="2504547" cy="3201818"/>
          </a:xfrm>
          <a:prstGeom prst="rect">
            <a:avLst/>
          </a:prstGeom>
          <a:noFill/>
          <a:ln>
            <a:noFill/>
          </a:ln>
        </p:spPr>
      </p:pic>
      <p:pic>
        <p:nvPicPr>
          <p:cNvPr id="342" name="Google Shape;342;gd5c8c8e206_1_62" descr="picture wall image"/>
          <p:cNvPicPr preferRelativeResize="0"/>
          <p:nvPr/>
        </p:nvPicPr>
        <p:blipFill rotWithShape="1">
          <a:blip r:embed="rId6">
            <a:alphaModFix/>
          </a:blip>
          <a:srcRect/>
          <a:stretch/>
        </p:blipFill>
        <p:spPr>
          <a:xfrm>
            <a:off x="3326998" y="1392150"/>
            <a:ext cx="4655649" cy="4073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d5c8c8e206_1_78"/>
          <p:cNvSpPr txBox="1">
            <a:spLocks noGrp="1"/>
          </p:cNvSpPr>
          <p:nvPr>
            <p:ph type="body" idx="1"/>
          </p:nvPr>
        </p:nvSpPr>
        <p:spPr>
          <a:xfrm>
            <a:off x="839800" y="2057400"/>
            <a:ext cx="3932100" cy="4238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750"/>
              </a:spcBef>
              <a:spcAft>
                <a:spcPts val="0"/>
              </a:spcAft>
              <a:buClr>
                <a:schemeClr val="dk1"/>
              </a:buClr>
              <a:buSzPts val="1100"/>
              <a:buFont typeface="Arial"/>
              <a:buNone/>
            </a:pPr>
            <a:r>
              <a:rPr lang="en-US" sz="2400">
                <a:solidFill>
                  <a:schemeClr val="dk1"/>
                </a:solidFill>
                <a:latin typeface="Arial"/>
                <a:ea typeface="Arial"/>
                <a:cs typeface="Arial"/>
                <a:sym typeface="Arial"/>
              </a:rPr>
              <a:t>Think about the 4-part processor:</a:t>
            </a:r>
            <a:endParaRPr sz="2400">
              <a:solidFill>
                <a:schemeClr val="dk1"/>
              </a:solidFill>
              <a:latin typeface="Arial"/>
              <a:ea typeface="Arial"/>
              <a:cs typeface="Arial"/>
              <a:sym typeface="Arial"/>
            </a:endParaRPr>
          </a:p>
          <a:p>
            <a:pPr marL="457200" lvl="0" indent="-381000" algn="l" rtl="0">
              <a:lnSpc>
                <a:spcPct val="90000"/>
              </a:lnSpc>
              <a:spcBef>
                <a:spcPts val="750"/>
              </a:spcBef>
              <a:spcAft>
                <a:spcPts val="0"/>
              </a:spcAft>
              <a:buClr>
                <a:schemeClr val="dk1"/>
              </a:buClr>
              <a:buSzPts val="2400"/>
              <a:buAutoNum type="arabicPeriod"/>
            </a:pPr>
            <a:r>
              <a:rPr lang="en-US" sz="2400">
                <a:solidFill>
                  <a:schemeClr val="dk1"/>
                </a:solidFill>
                <a:latin typeface="Arial"/>
                <a:ea typeface="Arial"/>
                <a:cs typeface="Arial"/>
                <a:sym typeface="Arial"/>
              </a:rPr>
              <a:t>How many sounds?</a:t>
            </a:r>
            <a:endParaRPr sz="2400">
              <a:solidFill>
                <a:schemeClr val="dk1"/>
              </a:solidFill>
              <a:latin typeface="Arial"/>
              <a:ea typeface="Arial"/>
              <a:cs typeface="Arial"/>
              <a:sym typeface="Arial"/>
            </a:endParaRPr>
          </a:p>
          <a:p>
            <a:pPr marL="457200" lvl="0" indent="-381000" algn="l" rtl="0">
              <a:lnSpc>
                <a:spcPct val="90000"/>
              </a:lnSpc>
              <a:spcBef>
                <a:spcPts val="0"/>
              </a:spcBef>
              <a:spcAft>
                <a:spcPts val="0"/>
              </a:spcAft>
              <a:buClr>
                <a:schemeClr val="dk1"/>
              </a:buClr>
              <a:buSzPts val="2400"/>
              <a:buAutoNum type="arabicPeriod"/>
            </a:pPr>
            <a:r>
              <a:rPr lang="en-US" sz="2400">
                <a:solidFill>
                  <a:schemeClr val="dk1"/>
                </a:solidFill>
                <a:latin typeface="Arial"/>
                <a:ea typeface="Arial"/>
                <a:cs typeface="Arial"/>
                <a:sym typeface="Arial"/>
              </a:rPr>
              <a:t>How will we write this?</a:t>
            </a:r>
            <a:endParaRPr sz="2400">
              <a:solidFill>
                <a:schemeClr val="dk1"/>
              </a:solidFill>
              <a:latin typeface="Arial"/>
              <a:ea typeface="Arial"/>
              <a:cs typeface="Arial"/>
              <a:sym typeface="Arial"/>
            </a:endParaRPr>
          </a:p>
          <a:p>
            <a:pPr marL="457200" lvl="0" indent="-381000" algn="l" rtl="0">
              <a:lnSpc>
                <a:spcPct val="90000"/>
              </a:lnSpc>
              <a:spcBef>
                <a:spcPts val="0"/>
              </a:spcBef>
              <a:spcAft>
                <a:spcPts val="0"/>
              </a:spcAft>
              <a:buClr>
                <a:schemeClr val="dk1"/>
              </a:buClr>
              <a:buSzPts val="2400"/>
              <a:buAutoNum type="arabicPeriod"/>
            </a:pPr>
            <a:r>
              <a:rPr lang="en-US" sz="2400">
                <a:solidFill>
                  <a:schemeClr val="dk1"/>
                </a:solidFill>
                <a:latin typeface="Arial"/>
                <a:ea typeface="Arial"/>
                <a:cs typeface="Arial"/>
                <a:sym typeface="Arial"/>
              </a:rPr>
              <a:t>What does it mean?</a:t>
            </a:r>
            <a:endParaRPr sz="2400">
              <a:solidFill>
                <a:schemeClr val="dk1"/>
              </a:solidFill>
              <a:latin typeface="Arial"/>
              <a:ea typeface="Arial"/>
              <a:cs typeface="Arial"/>
              <a:sym typeface="Arial"/>
            </a:endParaRPr>
          </a:p>
          <a:p>
            <a:pPr marL="457200" lvl="0" indent="-381000" algn="l" rtl="0">
              <a:lnSpc>
                <a:spcPct val="90000"/>
              </a:lnSpc>
              <a:spcBef>
                <a:spcPts val="0"/>
              </a:spcBef>
              <a:spcAft>
                <a:spcPts val="0"/>
              </a:spcAft>
              <a:buClr>
                <a:schemeClr val="dk1"/>
              </a:buClr>
              <a:buSzPts val="2400"/>
              <a:buAutoNum type="arabicPeriod"/>
            </a:pPr>
            <a:r>
              <a:rPr lang="en-US" sz="2400">
                <a:solidFill>
                  <a:schemeClr val="dk1"/>
                </a:solidFill>
                <a:latin typeface="Arial"/>
                <a:ea typeface="Arial"/>
                <a:cs typeface="Arial"/>
                <a:sym typeface="Arial"/>
              </a:rPr>
              <a:t>Use it in a sentence.</a:t>
            </a:r>
            <a:endParaRPr sz="2400">
              <a:solidFill>
                <a:schemeClr val="dk1"/>
              </a:solidFill>
              <a:latin typeface="Arial"/>
              <a:ea typeface="Arial"/>
              <a:cs typeface="Arial"/>
              <a:sym typeface="Arial"/>
            </a:endParaRPr>
          </a:p>
          <a:p>
            <a:pPr marL="0" lvl="0" indent="0" algn="l" rtl="0">
              <a:lnSpc>
                <a:spcPct val="90000"/>
              </a:lnSpc>
              <a:spcBef>
                <a:spcPts val="750"/>
              </a:spcBef>
              <a:spcAft>
                <a:spcPts val="0"/>
              </a:spcAft>
              <a:buClr>
                <a:schemeClr val="dk1"/>
              </a:buClr>
              <a:buSzPts val="1100"/>
              <a:buFont typeface="Arial"/>
              <a:buNone/>
            </a:pPr>
            <a:endParaRPr sz="2400">
              <a:solidFill>
                <a:schemeClr val="dk1"/>
              </a:solidFill>
              <a:latin typeface="Arial"/>
              <a:ea typeface="Arial"/>
              <a:cs typeface="Arial"/>
              <a:sym typeface="Arial"/>
            </a:endParaRPr>
          </a:p>
          <a:p>
            <a:pPr marL="0" lvl="0" indent="0" algn="l" rtl="0">
              <a:lnSpc>
                <a:spcPct val="90000"/>
              </a:lnSpc>
              <a:spcBef>
                <a:spcPts val="750"/>
              </a:spcBef>
              <a:spcAft>
                <a:spcPts val="0"/>
              </a:spcAft>
              <a:buClr>
                <a:schemeClr val="dk1"/>
              </a:buClr>
              <a:buSzPts val="1100"/>
              <a:buNone/>
            </a:pPr>
            <a:r>
              <a:rPr lang="en-US" sz="2400">
                <a:solidFill>
                  <a:schemeClr val="dk1"/>
                </a:solidFill>
                <a:latin typeface="Arial"/>
                <a:ea typeface="Arial"/>
                <a:cs typeface="Arial"/>
                <a:sym typeface="Arial"/>
              </a:rPr>
              <a:t>Examples: stick, jeep, wedge</a:t>
            </a:r>
            <a:endParaRPr sz="2400">
              <a:solidFill>
                <a:schemeClr val="dk1"/>
              </a:solidFill>
              <a:latin typeface="Arial"/>
              <a:ea typeface="Arial"/>
              <a:cs typeface="Arial"/>
              <a:sym typeface="Arial"/>
            </a:endParaRPr>
          </a:p>
          <a:p>
            <a:pPr marL="0" lvl="0" indent="0" algn="l" rtl="0">
              <a:lnSpc>
                <a:spcPct val="90000"/>
              </a:lnSpc>
              <a:spcBef>
                <a:spcPts val="750"/>
              </a:spcBef>
              <a:spcAft>
                <a:spcPts val="0"/>
              </a:spcAft>
              <a:buClr>
                <a:schemeClr val="dk1"/>
              </a:buClr>
              <a:buSzPts val="1100"/>
              <a:buNone/>
            </a:pPr>
            <a:endParaRPr sz="2400">
              <a:solidFill>
                <a:schemeClr val="dk1"/>
              </a:solidFill>
              <a:latin typeface="Arial"/>
              <a:ea typeface="Arial"/>
              <a:cs typeface="Arial"/>
              <a:sym typeface="Arial"/>
            </a:endParaRPr>
          </a:p>
          <a:p>
            <a:pPr marL="0" lvl="0" indent="0" algn="ctr" rtl="0">
              <a:lnSpc>
                <a:spcPct val="90000"/>
              </a:lnSpc>
              <a:spcBef>
                <a:spcPts val="750"/>
              </a:spcBef>
              <a:spcAft>
                <a:spcPts val="0"/>
              </a:spcAft>
              <a:buClr>
                <a:schemeClr val="dk1"/>
              </a:buClr>
              <a:buSzPts val="1100"/>
              <a:buFont typeface="Arial"/>
              <a:buNone/>
            </a:pPr>
            <a:r>
              <a:rPr lang="en-US" sz="2400">
                <a:solidFill>
                  <a:srgbClr val="CC0000"/>
                </a:solidFill>
                <a:latin typeface="Arial"/>
                <a:ea typeface="Arial"/>
                <a:cs typeface="Arial"/>
                <a:sym typeface="Arial"/>
              </a:rPr>
              <a:t>Tap it, Map it, Graph it, Zap it</a:t>
            </a:r>
            <a:endParaRPr sz="2400">
              <a:solidFill>
                <a:srgbClr val="CC0000"/>
              </a:solidFill>
              <a:latin typeface="Arial"/>
              <a:ea typeface="Arial"/>
              <a:cs typeface="Arial"/>
              <a:sym typeface="Arial"/>
            </a:endParaRPr>
          </a:p>
          <a:p>
            <a:pPr marL="0" lvl="0" indent="0" algn="l" rtl="0">
              <a:lnSpc>
                <a:spcPct val="90000"/>
              </a:lnSpc>
              <a:spcBef>
                <a:spcPts val="1000"/>
              </a:spcBef>
              <a:spcAft>
                <a:spcPts val="0"/>
              </a:spcAft>
              <a:buClr>
                <a:srgbClr val="0F150D"/>
              </a:buClr>
              <a:buSzPts val="1600"/>
              <a:buNone/>
            </a:pPr>
            <a:endParaRPr>
              <a:solidFill>
                <a:srgbClr val="0F150D"/>
              </a:solidFill>
            </a:endParaRPr>
          </a:p>
        </p:txBody>
      </p:sp>
      <p:sp>
        <p:nvSpPr>
          <p:cNvPr id="348" name="Google Shape;348;gd5c8c8e206_1_78"/>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22</a:t>
            </a:fld>
            <a:endParaRPr/>
          </a:p>
        </p:txBody>
      </p:sp>
      <p:pic>
        <p:nvPicPr>
          <p:cNvPr id="349" name="Google Shape;349;gd5c8c8e206_1_78"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350" name="Google Shape;350;gd5c8c8e206_1_78"/>
          <p:cNvSpPr txBox="1">
            <a:spLocks noGrp="1"/>
          </p:cNvSpPr>
          <p:nvPr>
            <p:ph type="title"/>
          </p:nvPr>
        </p:nvSpPr>
        <p:spPr>
          <a:xfrm>
            <a:off x="731925" y="1233800"/>
            <a:ext cx="3333600" cy="536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87500"/>
              <a:buFont typeface="Trebuchet MS"/>
              <a:buNone/>
            </a:pPr>
            <a:r>
              <a:rPr lang="en-US"/>
              <a:t>Phonics: Sound-symbol correspondence</a:t>
            </a:r>
            <a:endParaRPr/>
          </a:p>
        </p:txBody>
      </p:sp>
      <p:pic>
        <p:nvPicPr>
          <p:cNvPr id="351" name="Google Shape;351;gd5c8c8e206_1_78" descr="This template is used for sound-symbol correspondence with a line in each row, and 5 boxes to map sounds and symbols." title="Orthographic Map sheet"/>
          <p:cNvPicPr preferRelativeResize="0"/>
          <p:nvPr/>
        </p:nvPicPr>
        <p:blipFill rotWithShape="1">
          <a:blip r:embed="rId4">
            <a:alphaModFix/>
          </a:blip>
          <a:srcRect/>
          <a:stretch/>
        </p:blipFill>
        <p:spPr>
          <a:xfrm>
            <a:off x="5448875" y="260400"/>
            <a:ext cx="4458357" cy="5767982"/>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d5c8c8e206_1_70"/>
          <p:cNvSpPr txBox="1">
            <a:spLocks noGrp="1"/>
          </p:cNvSpPr>
          <p:nvPr>
            <p:ph type="body" idx="1"/>
          </p:nvPr>
        </p:nvSpPr>
        <p:spPr>
          <a:xfrm>
            <a:off x="503250" y="1546600"/>
            <a:ext cx="5427300" cy="4322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0F150D"/>
              </a:buClr>
              <a:buSzPts val="1600"/>
              <a:buNone/>
            </a:pPr>
            <a:r>
              <a:rPr lang="en-US">
                <a:solidFill>
                  <a:srgbClr val="0F150D"/>
                </a:solidFill>
              </a:rPr>
              <a:t> </a:t>
            </a:r>
            <a:r>
              <a:rPr lang="en-US" sz="2600">
                <a:solidFill>
                  <a:srgbClr val="0F150D"/>
                </a:solidFill>
              </a:rPr>
              <a:t>What is a sight word?</a:t>
            </a:r>
            <a:endParaRPr sz="2600">
              <a:solidFill>
                <a:srgbClr val="0F150D"/>
              </a:solidFill>
            </a:endParaRPr>
          </a:p>
          <a:p>
            <a:pPr marL="0" lvl="0" indent="0" algn="l" rtl="0">
              <a:lnSpc>
                <a:spcPct val="90000"/>
              </a:lnSpc>
              <a:spcBef>
                <a:spcPts val="1000"/>
              </a:spcBef>
              <a:spcAft>
                <a:spcPts val="0"/>
              </a:spcAft>
              <a:buClr>
                <a:srgbClr val="0F150D"/>
              </a:buClr>
              <a:buSzPts val="1600"/>
              <a:buNone/>
            </a:pPr>
            <a:r>
              <a:rPr lang="en-US" sz="2600">
                <a:solidFill>
                  <a:srgbClr val="0F150D"/>
                </a:solidFill>
              </a:rPr>
              <a:t> Why should we teach heart words?</a:t>
            </a:r>
            <a:endParaRPr sz="2600">
              <a:solidFill>
                <a:srgbClr val="0F150D"/>
              </a:solidFill>
            </a:endParaRPr>
          </a:p>
          <a:p>
            <a:pPr marL="0" lvl="0" indent="0" algn="l" rtl="0">
              <a:lnSpc>
                <a:spcPct val="90000"/>
              </a:lnSpc>
              <a:spcBef>
                <a:spcPts val="1000"/>
              </a:spcBef>
              <a:spcAft>
                <a:spcPts val="0"/>
              </a:spcAft>
              <a:buClr>
                <a:srgbClr val="0F150D"/>
              </a:buClr>
              <a:buSzPts val="1600"/>
              <a:buNone/>
            </a:pPr>
            <a:endParaRPr sz="2600">
              <a:solidFill>
                <a:srgbClr val="0F150D"/>
              </a:solidFill>
            </a:endParaRPr>
          </a:p>
          <a:p>
            <a:pPr marL="0" lvl="0" indent="0" algn="ctr" rtl="0">
              <a:lnSpc>
                <a:spcPct val="90000"/>
              </a:lnSpc>
              <a:spcBef>
                <a:spcPts val="750"/>
              </a:spcBef>
              <a:spcAft>
                <a:spcPts val="0"/>
              </a:spcAft>
              <a:buClr>
                <a:schemeClr val="dk1"/>
              </a:buClr>
              <a:buSzPts val="1100"/>
              <a:buFont typeface="Arial"/>
              <a:buNone/>
            </a:pPr>
            <a:r>
              <a:rPr lang="en-US" sz="3400">
                <a:solidFill>
                  <a:schemeClr val="dk1"/>
                </a:solidFill>
                <a:latin typeface="Arial"/>
                <a:ea typeface="Arial"/>
                <a:cs typeface="Arial"/>
                <a:sym typeface="Arial"/>
              </a:rPr>
              <a:t>Let’s try:</a:t>
            </a:r>
            <a:endParaRPr sz="3400">
              <a:solidFill>
                <a:schemeClr val="dk1"/>
              </a:solidFill>
              <a:latin typeface="Arial"/>
              <a:ea typeface="Arial"/>
              <a:cs typeface="Arial"/>
              <a:sym typeface="Arial"/>
            </a:endParaRPr>
          </a:p>
          <a:p>
            <a:pPr marL="0" lvl="0" indent="0" algn="ctr" rtl="0">
              <a:lnSpc>
                <a:spcPct val="90000"/>
              </a:lnSpc>
              <a:spcBef>
                <a:spcPts val="750"/>
              </a:spcBef>
              <a:spcAft>
                <a:spcPts val="0"/>
              </a:spcAft>
              <a:buClr>
                <a:schemeClr val="dk1"/>
              </a:buClr>
              <a:buSzPts val="1100"/>
              <a:buFont typeface="Arial"/>
              <a:buNone/>
            </a:pPr>
            <a:r>
              <a:rPr lang="en-US" sz="3400">
                <a:solidFill>
                  <a:schemeClr val="dk1"/>
                </a:solidFill>
                <a:latin typeface="Arial"/>
                <a:ea typeface="Arial"/>
                <a:cs typeface="Arial"/>
                <a:sym typeface="Arial"/>
              </a:rPr>
              <a:t>said- 1st</a:t>
            </a:r>
            <a:endParaRPr sz="3400">
              <a:solidFill>
                <a:schemeClr val="dk1"/>
              </a:solidFill>
              <a:latin typeface="Arial"/>
              <a:ea typeface="Arial"/>
              <a:cs typeface="Arial"/>
              <a:sym typeface="Arial"/>
            </a:endParaRPr>
          </a:p>
          <a:p>
            <a:pPr marL="0" lvl="0" indent="0" algn="ctr" rtl="0">
              <a:lnSpc>
                <a:spcPct val="90000"/>
              </a:lnSpc>
              <a:spcBef>
                <a:spcPts val="750"/>
              </a:spcBef>
              <a:spcAft>
                <a:spcPts val="0"/>
              </a:spcAft>
              <a:buClr>
                <a:schemeClr val="dk1"/>
              </a:buClr>
              <a:buSzPts val="1100"/>
              <a:buFont typeface="Arial"/>
              <a:buNone/>
            </a:pPr>
            <a:r>
              <a:rPr lang="en-US" sz="3400">
                <a:solidFill>
                  <a:schemeClr val="dk1"/>
                </a:solidFill>
                <a:latin typeface="Arial"/>
                <a:ea typeface="Arial"/>
                <a:cs typeface="Arial"/>
                <a:sym typeface="Arial"/>
              </a:rPr>
              <a:t>below- 2nd</a:t>
            </a:r>
            <a:endParaRPr sz="3400">
              <a:solidFill>
                <a:schemeClr val="dk1"/>
              </a:solidFill>
              <a:latin typeface="Arial"/>
              <a:ea typeface="Arial"/>
              <a:cs typeface="Arial"/>
              <a:sym typeface="Arial"/>
            </a:endParaRPr>
          </a:p>
          <a:p>
            <a:pPr marL="0" lvl="0" indent="0" algn="ctr" rtl="0">
              <a:lnSpc>
                <a:spcPct val="90000"/>
              </a:lnSpc>
              <a:spcBef>
                <a:spcPts val="750"/>
              </a:spcBef>
              <a:spcAft>
                <a:spcPts val="0"/>
              </a:spcAft>
              <a:buClr>
                <a:schemeClr val="dk1"/>
              </a:buClr>
              <a:buSzPts val="1100"/>
              <a:buFont typeface="Arial"/>
              <a:buNone/>
            </a:pPr>
            <a:r>
              <a:rPr lang="en-US" sz="3400">
                <a:solidFill>
                  <a:schemeClr val="dk1"/>
                </a:solidFill>
                <a:latin typeface="Arial"/>
                <a:ea typeface="Arial"/>
                <a:cs typeface="Arial"/>
                <a:sym typeface="Arial"/>
              </a:rPr>
              <a:t>people- 3rd</a:t>
            </a:r>
            <a:endParaRPr sz="3400">
              <a:solidFill>
                <a:schemeClr val="dk1"/>
              </a:solidFill>
              <a:latin typeface="Arial"/>
              <a:ea typeface="Arial"/>
              <a:cs typeface="Arial"/>
              <a:sym typeface="Arial"/>
            </a:endParaRPr>
          </a:p>
          <a:p>
            <a:pPr marL="0" lvl="0" indent="0" algn="l" rtl="0">
              <a:lnSpc>
                <a:spcPct val="90000"/>
              </a:lnSpc>
              <a:spcBef>
                <a:spcPts val="1000"/>
              </a:spcBef>
              <a:spcAft>
                <a:spcPts val="0"/>
              </a:spcAft>
              <a:buClr>
                <a:srgbClr val="0F150D"/>
              </a:buClr>
              <a:buSzPts val="1600"/>
              <a:buNone/>
            </a:pPr>
            <a:endParaRPr>
              <a:solidFill>
                <a:srgbClr val="0F150D"/>
              </a:solidFill>
            </a:endParaRPr>
          </a:p>
        </p:txBody>
      </p:sp>
      <p:sp>
        <p:nvSpPr>
          <p:cNvPr id="357" name="Google Shape;357;gd5c8c8e206_1_7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23</a:t>
            </a:fld>
            <a:endParaRPr/>
          </a:p>
        </p:txBody>
      </p:sp>
      <p:pic>
        <p:nvPicPr>
          <p:cNvPr id="358" name="Google Shape;358;gd5c8c8e206_1_70"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359" name="Google Shape;359;gd5c8c8e206_1_70"/>
          <p:cNvSpPr txBox="1">
            <a:spLocks noGrp="1"/>
          </p:cNvSpPr>
          <p:nvPr>
            <p:ph type="title"/>
          </p:nvPr>
        </p:nvSpPr>
        <p:spPr>
          <a:xfrm>
            <a:off x="675400" y="571125"/>
            <a:ext cx="4096500" cy="536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Phonics: Heart Words</a:t>
            </a:r>
            <a:endParaRPr/>
          </a:p>
        </p:txBody>
      </p:sp>
      <p:pic>
        <p:nvPicPr>
          <p:cNvPr id="360" name="Google Shape;360;gd5c8c8e206_1_70" descr="This picture has 3 boxes. the first box has the letter s, the second box has the letters ai, and the third box has the letter d. There is a red heart above the second box." title="said"/>
          <p:cNvPicPr preferRelativeResize="0"/>
          <p:nvPr/>
        </p:nvPicPr>
        <p:blipFill rotWithShape="1">
          <a:blip r:embed="rId4">
            <a:alphaModFix/>
          </a:blip>
          <a:srcRect/>
          <a:stretch/>
        </p:blipFill>
        <p:spPr>
          <a:xfrm>
            <a:off x="7007759" y="773141"/>
            <a:ext cx="3611200" cy="4814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d5c8c8e206_1_86"/>
          <p:cNvSpPr txBox="1">
            <a:spLocks noGrp="1"/>
          </p:cNvSpPr>
          <p:nvPr>
            <p:ph type="body" idx="1"/>
          </p:nvPr>
        </p:nvSpPr>
        <p:spPr>
          <a:xfrm>
            <a:off x="421825" y="1265475"/>
            <a:ext cx="4640100" cy="5130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Clr>
                <a:srgbClr val="0F150D"/>
              </a:buClr>
              <a:buSzPct val="72072"/>
              <a:buNone/>
            </a:pPr>
            <a:r>
              <a:rPr lang="en-US" sz="2400"/>
              <a:t>Why?</a:t>
            </a:r>
            <a:endParaRPr sz="2400"/>
          </a:p>
          <a:p>
            <a:pPr marL="0" lvl="0" indent="0" algn="l" rtl="0">
              <a:lnSpc>
                <a:spcPct val="90000"/>
              </a:lnSpc>
              <a:spcBef>
                <a:spcPts val="1000"/>
              </a:spcBef>
              <a:spcAft>
                <a:spcPts val="0"/>
              </a:spcAft>
              <a:buClr>
                <a:srgbClr val="0F150D"/>
              </a:buClr>
              <a:buSzPct val="72072"/>
              <a:buNone/>
            </a:pPr>
            <a:r>
              <a:rPr lang="en-US" sz="2400"/>
              <a:t>	</a:t>
            </a:r>
            <a:r>
              <a:rPr lang="en-US" sz="2400">
                <a:solidFill>
                  <a:schemeClr val="dk1"/>
                </a:solidFill>
              </a:rPr>
              <a:t>Students need to practice what they learn. If they learn to read words, they will learn to love reading.</a:t>
            </a:r>
            <a:endParaRPr sz="2400">
              <a:solidFill>
                <a:schemeClr val="dk1"/>
              </a:solidFill>
            </a:endParaRPr>
          </a:p>
          <a:p>
            <a:pPr marL="0" lvl="0" indent="0" algn="l" rtl="0">
              <a:lnSpc>
                <a:spcPct val="90000"/>
              </a:lnSpc>
              <a:spcBef>
                <a:spcPts val="1000"/>
              </a:spcBef>
              <a:spcAft>
                <a:spcPts val="0"/>
              </a:spcAft>
              <a:buClr>
                <a:srgbClr val="0F150D"/>
              </a:buClr>
              <a:buSzPct val="72072"/>
              <a:buNone/>
            </a:pPr>
            <a:endParaRPr sz="2400">
              <a:solidFill>
                <a:schemeClr val="dk1"/>
              </a:solidFill>
            </a:endParaRPr>
          </a:p>
          <a:p>
            <a:pPr marL="0" lvl="0" indent="0" algn="l" rtl="0">
              <a:lnSpc>
                <a:spcPct val="90000"/>
              </a:lnSpc>
              <a:spcBef>
                <a:spcPts val="1000"/>
              </a:spcBef>
              <a:spcAft>
                <a:spcPts val="0"/>
              </a:spcAft>
              <a:buClr>
                <a:srgbClr val="0F150D"/>
              </a:buClr>
              <a:buSzPct val="72072"/>
              <a:buNone/>
            </a:pPr>
            <a:r>
              <a:rPr lang="en-US" sz="2400"/>
              <a:t>How?</a:t>
            </a:r>
            <a:endParaRPr sz="2400"/>
          </a:p>
          <a:p>
            <a:pPr marL="0" lvl="0" indent="0" algn="l" rtl="0">
              <a:lnSpc>
                <a:spcPct val="90000"/>
              </a:lnSpc>
              <a:spcBef>
                <a:spcPts val="1000"/>
              </a:spcBef>
              <a:spcAft>
                <a:spcPts val="0"/>
              </a:spcAft>
              <a:buClr>
                <a:srgbClr val="0F150D"/>
              </a:buClr>
              <a:buSzPct val="72072"/>
              <a:buNone/>
            </a:pPr>
            <a:r>
              <a:rPr lang="en-US" sz="2400"/>
              <a:t>	</a:t>
            </a:r>
            <a:r>
              <a:rPr lang="en-US" sz="2400">
                <a:solidFill>
                  <a:schemeClr val="dk1"/>
                </a:solidFill>
              </a:rPr>
              <a:t>Read the passage, highlight words, choral read, reread</a:t>
            </a:r>
            <a:endParaRPr sz="2400">
              <a:solidFill>
                <a:schemeClr val="dk1"/>
              </a:solidFill>
            </a:endParaRPr>
          </a:p>
          <a:p>
            <a:pPr marL="0" lvl="0" indent="0" algn="l" rtl="0">
              <a:lnSpc>
                <a:spcPct val="90000"/>
              </a:lnSpc>
              <a:spcBef>
                <a:spcPts val="1000"/>
              </a:spcBef>
              <a:spcAft>
                <a:spcPts val="0"/>
              </a:spcAft>
              <a:buClr>
                <a:srgbClr val="0F150D"/>
              </a:buClr>
              <a:buSzPct val="72072"/>
              <a:buNone/>
            </a:pPr>
            <a:endParaRPr sz="2400">
              <a:solidFill>
                <a:schemeClr val="dk1"/>
              </a:solidFill>
            </a:endParaRPr>
          </a:p>
          <a:p>
            <a:pPr marL="0" lvl="0" indent="0" algn="l" rtl="0">
              <a:lnSpc>
                <a:spcPct val="90000"/>
              </a:lnSpc>
              <a:spcBef>
                <a:spcPts val="1000"/>
              </a:spcBef>
              <a:spcAft>
                <a:spcPts val="0"/>
              </a:spcAft>
              <a:buClr>
                <a:srgbClr val="0F150D"/>
              </a:buClr>
              <a:buSzPct val="72072"/>
              <a:buNone/>
            </a:pPr>
            <a:r>
              <a:rPr lang="en-US" sz="2400"/>
              <a:t>What do they look like?</a:t>
            </a:r>
            <a:endParaRPr sz="2400"/>
          </a:p>
          <a:p>
            <a:pPr marL="0" lvl="0" indent="0" algn="l" rtl="0">
              <a:lnSpc>
                <a:spcPct val="90000"/>
              </a:lnSpc>
              <a:spcBef>
                <a:spcPts val="1000"/>
              </a:spcBef>
              <a:spcAft>
                <a:spcPts val="0"/>
              </a:spcAft>
              <a:buClr>
                <a:srgbClr val="0F150D"/>
              </a:buClr>
              <a:buSzPct val="72072"/>
              <a:buNone/>
            </a:pPr>
            <a:r>
              <a:rPr lang="en-US" sz="2400">
                <a:solidFill>
                  <a:schemeClr val="dk1"/>
                </a:solidFill>
              </a:rPr>
              <a:t>	You will see many of the words and features students have learned or are learning.</a:t>
            </a:r>
            <a:endParaRPr sz="2400">
              <a:solidFill>
                <a:schemeClr val="dk1"/>
              </a:solidFill>
            </a:endParaRPr>
          </a:p>
          <a:p>
            <a:pPr marL="0" lvl="0" indent="0" algn="l" rtl="0">
              <a:lnSpc>
                <a:spcPct val="90000"/>
              </a:lnSpc>
              <a:spcBef>
                <a:spcPts val="1000"/>
              </a:spcBef>
              <a:spcAft>
                <a:spcPts val="0"/>
              </a:spcAft>
              <a:buClr>
                <a:srgbClr val="0F150D"/>
              </a:buClr>
              <a:buSzPct val="72072"/>
              <a:buNone/>
            </a:pPr>
            <a:endParaRPr sz="2400">
              <a:solidFill>
                <a:schemeClr val="dk1"/>
              </a:solidFill>
            </a:endParaRPr>
          </a:p>
        </p:txBody>
      </p:sp>
      <p:sp>
        <p:nvSpPr>
          <p:cNvPr id="366" name="Google Shape;366;gd5c8c8e206_1_86"/>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24</a:t>
            </a:fld>
            <a:endParaRPr/>
          </a:p>
        </p:txBody>
      </p:sp>
      <p:pic>
        <p:nvPicPr>
          <p:cNvPr id="367" name="Google Shape;367;gd5c8c8e206_1_86"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368" name="Google Shape;368;gd5c8c8e206_1_86"/>
          <p:cNvSpPr txBox="1">
            <a:spLocks noGrp="1"/>
          </p:cNvSpPr>
          <p:nvPr>
            <p:ph type="title"/>
          </p:nvPr>
        </p:nvSpPr>
        <p:spPr>
          <a:xfrm>
            <a:off x="838200" y="393900"/>
            <a:ext cx="4535700" cy="536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Phonics: Decodables</a:t>
            </a:r>
            <a:endParaRPr/>
          </a:p>
        </p:txBody>
      </p:sp>
      <p:pic>
        <p:nvPicPr>
          <p:cNvPr id="369" name="Google Shape;369;gd5c8c8e206_1_86" descr="This picture shows a decodable text called Rain is Back. Words are highlighted in blue that show the ai spelling pattern feature." title="Rain is Back"/>
          <p:cNvPicPr preferRelativeResize="0"/>
          <p:nvPr/>
        </p:nvPicPr>
        <p:blipFill rotWithShape="1">
          <a:blip r:embed="rId4">
            <a:alphaModFix/>
          </a:blip>
          <a:srcRect l="-808" t="6465" r="808" b="8686"/>
          <a:stretch/>
        </p:blipFill>
        <p:spPr>
          <a:xfrm>
            <a:off x="5657459" y="207818"/>
            <a:ext cx="5143500" cy="581890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
          <p:cNvSpPr txBox="1">
            <a:spLocks noGrp="1"/>
          </p:cNvSpPr>
          <p:nvPr>
            <p:ph type="ctrTitle"/>
          </p:nvPr>
        </p:nvSpPr>
        <p:spPr>
          <a:xfrm>
            <a:off x="798450" y="2080975"/>
            <a:ext cx="10849800" cy="1909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6000"/>
              <a:buFont typeface="Trebuchet MS"/>
              <a:buNone/>
            </a:pPr>
            <a:r>
              <a:rPr lang="en-US"/>
              <a:t>Conclusion/Final Thoughts</a:t>
            </a:r>
            <a:endParaRPr/>
          </a:p>
        </p:txBody>
      </p:sp>
      <p:sp>
        <p:nvSpPr>
          <p:cNvPr id="375" name="Google Shape;375;p2"/>
          <p:cNvSpPr txBox="1">
            <a:spLocks noGrp="1"/>
          </p:cNvSpPr>
          <p:nvPr>
            <p:ph type="subTitle" idx="1"/>
          </p:nvPr>
        </p:nvSpPr>
        <p:spPr>
          <a:xfrm>
            <a:off x="1524000" y="4082805"/>
            <a:ext cx="9144000"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900">
                <a:solidFill>
                  <a:schemeClr val="dk1"/>
                </a:solidFill>
                <a:latin typeface="Arial"/>
                <a:ea typeface="Arial"/>
                <a:cs typeface="Arial"/>
                <a:sym typeface="Arial"/>
              </a:rPr>
              <a:t>“There is no comprehension strategy powerful enough to compensate for the fact that you can’t read the words”(Archer &amp; Hughes, 2010, Guilford Press.)</a:t>
            </a:r>
            <a:endParaRPr sz="2900">
              <a:solidFill>
                <a:schemeClr val="dk1"/>
              </a:solidFill>
              <a:latin typeface="Arial"/>
              <a:ea typeface="Arial"/>
              <a:cs typeface="Arial"/>
              <a:sym typeface="Arial"/>
            </a:endParaRPr>
          </a:p>
          <a:p>
            <a:pPr marL="1543050" lvl="4" indent="-171450" algn="l" rtl="0">
              <a:lnSpc>
                <a:spcPct val="90000"/>
              </a:lnSpc>
              <a:spcBef>
                <a:spcPts val="375"/>
              </a:spcBef>
              <a:spcAft>
                <a:spcPts val="0"/>
              </a:spcAft>
              <a:buClr>
                <a:schemeClr val="dk1"/>
              </a:buClr>
              <a:buSzPts val="1350"/>
              <a:buFont typeface="Arial"/>
              <a:buNone/>
            </a:pPr>
            <a:endParaRPr sz="1458" i="0">
              <a:solidFill>
                <a:schemeClr val="dk1"/>
              </a:solidFill>
              <a:latin typeface="Arial"/>
              <a:ea typeface="Arial"/>
              <a:cs typeface="Arial"/>
              <a:sym typeface="Arial"/>
            </a:endParaRPr>
          </a:p>
          <a:p>
            <a:pPr marL="0" lvl="0" indent="0" algn="ctr" rtl="0">
              <a:lnSpc>
                <a:spcPct val="90000"/>
              </a:lnSpc>
              <a:spcBef>
                <a:spcPts val="0"/>
              </a:spcBef>
              <a:spcAft>
                <a:spcPts val="0"/>
              </a:spcAft>
              <a:buClr>
                <a:schemeClr val="accent1"/>
              </a:buClr>
              <a:buSzPts val="2400"/>
              <a:buNone/>
            </a:pPr>
            <a:endParaRPr/>
          </a:p>
        </p:txBody>
      </p:sp>
      <p:pic>
        <p:nvPicPr>
          <p:cNvPr id="376" name="Google Shape;376;p2" descr="VDOE Logo"/>
          <p:cNvPicPr preferRelativeResize="0"/>
          <p:nvPr/>
        </p:nvPicPr>
        <p:blipFill rotWithShape="1">
          <a:blip r:embed="rId3">
            <a:alphaModFix/>
          </a:blip>
          <a:srcRect/>
          <a:stretch/>
        </p:blipFill>
        <p:spPr>
          <a:xfrm>
            <a:off x="309896" y="217955"/>
            <a:ext cx="2531806" cy="843935"/>
          </a:xfrm>
          <a:prstGeom prst="rect">
            <a:avLst/>
          </a:prstGeom>
          <a:noFill/>
          <a:ln>
            <a:noFill/>
          </a:ln>
        </p:spPr>
      </p:pic>
      <p:sp>
        <p:nvSpPr>
          <p:cNvPr id="377" name="Google Shape;377;p2"/>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d7f63daedc_0_0"/>
          <p:cNvSpPr txBox="1">
            <a:spLocks noGrp="1"/>
          </p:cNvSpPr>
          <p:nvPr>
            <p:ph type="body" idx="1"/>
          </p:nvPr>
        </p:nvSpPr>
        <p:spPr>
          <a:xfrm>
            <a:off x="839801" y="2057400"/>
            <a:ext cx="4203900" cy="4110900"/>
          </a:xfrm>
          <a:prstGeom prst="rect">
            <a:avLst/>
          </a:prstGeom>
          <a:noFill/>
          <a:ln>
            <a:noFill/>
          </a:ln>
        </p:spPr>
        <p:txBody>
          <a:bodyPr spcFirstLastPara="1" wrap="square" lIns="91425" tIns="45700" rIns="91425" bIns="45700" anchor="t" anchorCtr="0">
            <a:normAutofit lnSpcReduction="10000"/>
          </a:bodyPr>
          <a:lstStyle/>
          <a:p>
            <a:pPr marL="457200" lvl="0" indent="-330200" algn="l" rtl="0">
              <a:lnSpc>
                <a:spcPct val="90000"/>
              </a:lnSpc>
              <a:spcBef>
                <a:spcPts val="1000"/>
              </a:spcBef>
              <a:spcAft>
                <a:spcPts val="0"/>
              </a:spcAft>
              <a:buClr>
                <a:schemeClr val="dk1"/>
              </a:buClr>
              <a:buSzPts val="1600"/>
              <a:buAutoNum type="arabicPeriod"/>
            </a:pPr>
            <a:r>
              <a:rPr lang="en-US">
                <a:solidFill>
                  <a:schemeClr val="dk1"/>
                </a:solidFill>
              </a:rPr>
              <a:t>With best practices in place, research suggests 80% of our students can read on grade level. (False)</a:t>
            </a:r>
            <a:endParaRPr>
              <a:solidFill>
                <a:schemeClr val="dk1"/>
              </a:solidFill>
            </a:endParaRPr>
          </a:p>
          <a:p>
            <a:pPr marL="457200" lvl="0" indent="-330200" algn="l" rtl="0">
              <a:lnSpc>
                <a:spcPct val="90000"/>
              </a:lnSpc>
              <a:spcBef>
                <a:spcPts val="0"/>
              </a:spcBef>
              <a:spcAft>
                <a:spcPts val="0"/>
              </a:spcAft>
              <a:buClr>
                <a:schemeClr val="dk1"/>
              </a:buClr>
              <a:buSzPts val="1600"/>
              <a:buAutoNum type="arabicPeriod"/>
            </a:pPr>
            <a:r>
              <a:rPr lang="en-US">
                <a:solidFill>
                  <a:schemeClr val="dk1"/>
                </a:solidFill>
              </a:rPr>
              <a:t>According to research, we should tailor our instruction to meet the needs of auditory, visual, and kinesthetic learners. (False)</a:t>
            </a:r>
            <a:endParaRPr>
              <a:solidFill>
                <a:schemeClr val="dk1"/>
              </a:solidFill>
            </a:endParaRPr>
          </a:p>
          <a:p>
            <a:pPr marL="457200" lvl="0" indent="-330200" algn="l" rtl="0">
              <a:lnSpc>
                <a:spcPct val="90000"/>
              </a:lnSpc>
              <a:spcBef>
                <a:spcPts val="0"/>
              </a:spcBef>
              <a:spcAft>
                <a:spcPts val="0"/>
              </a:spcAft>
              <a:buClr>
                <a:schemeClr val="dk1"/>
              </a:buClr>
              <a:buSzPts val="1600"/>
              <a:buAutoNum type="arabicPeriod"/>
            </a:pPr>
            <a:r>
              <a:rPr lang="en-US">
                <a:solidFill>
                  <a:schemeClr val="dk1"/>
                </a:solidFill>
              </a:rPr>
              <a:t>Like language acquisition, our brains naturally develop the skills necessary to decode written symbols. (False)</a:t>
            </a:r>
            <a:endParaRPr>
              <a:solidFill>
                <a:schemeClr val="dk1"/>
              </a:solidFill>
            </a:endParaRPr>
          </a:p>
          <a:p>
            <a:pPr marL="457200" lvl="0" indent="-330200" algn="l" rtl="0">
              <a:lnSpc>
                <a:spcPct val="90000"/>
              </a:lnSpc>
              <a:spcBef>
                <a:spcPts val="0"/>
              </a:spcBef>
              <a:spcAft>
                <a:spcPts val="0"/>
              </a:spcAft>
              <a:buClr>
                <a:schemeClr val="dk1"/>
              </a:buClr>
              <a:buSzPts val="1600"/>
              <a:buAutoNum type="arabicPeriod"/>
            </a:pPr>
            <a:r>
              <a:rPr lang="en-US">
                <a:solidFill>
                  <a:schemeClr val="dk1"/>
                </a:solidFill>
              </a:rPr>
              <a:t>The two best indicators of how well a child will learn to read in the first two years of school are letter-sound knowledge and sight word vocabulary. (False)</a:t>
            </a:r>
            <a:endParaRPr>
              <a:solidFill>
                <a:schemeClr val="dk1"/>
              </a:solidFill>
            </a:endParaRPr>
          </a:p>
          <a:p>
            <a:pPr marL="457200" lvl="0" indent="-330200" algn="l" rtl="0">
              <a:lnSpc>
                <a:spcPct val="90000"/>
              </a:lnSpc>
              <a:spcBef>
                <a:spcPts val="0"/>
              </a:spcBef>
              <a:spcAft>
                <a:spcPts val="0"/>
              </a:spcAft>
              <a:buClr>
                <a:schemeClr val="dk1"/>
              </a:buClr>
              <a:buSzPts val="1600"/>
              <a:buAutoNum type="arabicPeriod"/>
            </a:pPr>
            <a:r>
              <a:rPr lang="en-US">
                <a:solidFill>
                  <a:schemeClr val="dk1"/>
                </a:solidFill>
              </a:rPr>
              <a:t>Only 40% English words can be decoded through sound-symbol correspondence alone.(False)</a:t>
            </a:r>
            <a:endParaRPr>
              <a:solidFill>
                <a:srgbClr val="000000"/>
              </a:solidFill>
            </a:endParaRPr>
          </a:p>
        </p:txBody>
      </p:sp>
      <p:sp>
        <p:nvSpPr>
          <p:cNvPr id="383" name="Google Shape;383;gd7f63daedc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26</a:t>
            </a:fld>
            <a:endParaRPr/>
          </a:p>
        </p:txBody>
      </p:sp>
      <p:pic>
        <p:nvPicPr>
          <p:cNvPr id="384" name="Google Shape;384;gd7f63daedc_0_0"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385" name="Google Shape;385;gd7f63daedc_0_0"/>
          <p:cNvSpPr txBox="1">
            <a:spLocks noGrp="1"/>
          </p:cNvSpPr>
          <p:nvPr>
            <p:ph type="title"/>
          </p:nvPr>
        </p:nvSpPr>
        <p:spPr>
          <a:xfrm>
            <a:off x="681275" y="693975"/>
            <a:ext cx="5559300" cy="923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87500"/>
              <a:buFont typeface="Trebuchet MS"/>
              <a:buNone/>
            </a:pPr>
            <a:r>
              <a:rPr lang="en-US"/>
              <a:t>Conclusion: Anticipation Guide </a:t>
            </a:r>
            <a:endParaRPr/>
          </a:p>
        </p:txBody>
      </p:sp>
      <p:pic>
        <p:nvPicPr>
          <p:cNvPr id="386" name="Google Shape;386;gd7f63daedc_0_0" descr="Decorative"/>
          <p:cNvPicPr preferRelativeResize="0"/>
          <p:nvPr/>
        </p:nvPicPr>
        <p:blipFill rotWithShape="1">
          <a:blip r:embed="rId4">
            <a:alphaModFix/>
          </a:blip>
          <a:srcRect/>
          <a:stretch/>
        </p:blipFill>
        <p:spPr>
          <a:xfrm>
            <a:off x="6729450" y="826500"/>
            <a:ext cx="4800600" cy="4800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db653a077f_2_0"/>
          <p:cNvSpPr txBox="1">
            <a:spLocks noGrp="1"/>
          </p:cNvSpPr>
          <p:nvPr>
            <p:ph type="ctrTitle"/>
          </p:nvPr>
        </p:nvSpPr>
        <p:spPr>
          <a:xfrm>
            <a:off x="1524000" y="378618"/>
            <a:ext cx="9144000" cy="953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000"/>
              <a:buNone/>
            </a:pPr>
            <a:r>
              <a:rPr lang="en-US"/>
              <a:t>Contact Information</a:t>
            </a:r>
            <a:endParaRPr/>
          </a:p>
        </p:txBody>
      </p:sp>
      <p:sp>
        <p:nvSpPr>
          <p:cNvPr id="393" name="Google Shape;393;gdb653a077f_2_0"/>
          <p:cNvSpPr txBox="1">
            <a:spLocks noGrp="1"/>
          </p:cNvSpPr>
          <p:nvPr>
            <p:ph type="subTitle" idx="1"/>
          </p:nvPr>
        </p:nvSpPr>
        <p:spPr>
          <a:xfrm>
            <a:off x="987150" y="1332325"/>
            <a:ext cx="10194300" cy="4923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ct val="108108"/>
              <a:buNone/>
            </a:pPr>
            <a:r>
              <a:rPr lang="en-US">
                <a:solidFill>
                  <a:schemeClr val="dk1"/>
                </a:solidFill>
              </a:rPr>
              <a:t>Savannah Campbell :  </a:t>
            </a:r>
            <a:r>
              <a:rPr lang="en-US" u="sng">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savannah.campbell@gc.k12.va.us</a:t>
            </a:r>
            <a:endParaRPr>
              <a:solidFill>
                <a:schemeClr val="dk1"/>
              </a:solidFill>
            </a:endParaRPr>
          </a:p>
          <a:p>
            <a:pPr marL="0" lvl="0" indent="0" algn="l" rtl="0">
              <a:lnSpc>
                <a:spcPct val="90000"/>
              </a:lnSpc>
              <a:spcBef>
                <a:spcPts val="1000"/>
              </a:spcBef>
              <a:spcAft>
                <a:spcPts val="0"/>
              </a:spcAft>
              <a:buClr>
                <a:schemeClr val="dk1"/>
              </a:buClr>
              <a:buSzPct val="100000"/>
              <a:buFont typeface="Arial"/>
              <a:buNone/>
            </a:pPr>
            <a:r>
              <a:rPr lang="en-US">
                <a:solidFill>
                  <a:schemeClr val="dk1"/>
                </a:solidFill>
              </a:rPr>
              <a:t>Savannah is a Reading Specialist for Gloucester County Public Schools.  She has been teaching for 10 years and has experience as a 4th grade teacher, 3rd grade teacher, 1st grade teacher, and as a Reading Specialist.  She holds two masters degrees from William and Mary--one in elementary education and one in Literacy Leadership.  Savannah is Orton-Gillingham and LETRS trained.  Her greatest hope in life is to help all children access the written code of English, so that they can become successful with whatever path they choose.</a:t>
            </a:r>
            <a:endParaRPr>
              <a:solidFill>
                <a:schemeClr val="dk1"/>
              </a:solidFill>
            </a:endParaRPr>
          </a:p>
          <a:p>
            <a:pPr marL="0" lvl="0" indent="0" algn="l" rtl="0">
              <a:lnSpc>
                <a:spcPct val="90000"/>
              </a:lnSpc>
              <a:spcBef>
                <a:spcPts val="1000"/>
              </a:spcBef>
              <a:spcAft>
                <a:spcPts val="0"/>
              </a:spcAft>
              <a:buSzPct val="108108"/>
              <a:buNone/>
            </a:pPr>
            <a:r>
              <a:rPr lang="en-US">
                <a:solidFill>
                  <a:schemeClr val="dk1"/>
                </a:solidFill>
              </a:rPr>
              <a:t>Dr. Jennifer McSweeney: </a:t>
            </a:r>
            <a:r>
              <a:rPr lang="en-US" u="sng">
                <a:solidFill>
                  <a:schemeClr val="dk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jmcsweeney@gc.k12.va.us</a:t>
            </a:r>
            <a:r>
              <a:rPr lang="en-US">
                <a:solidFill>
                  <a:schemeClr val="dk1"/>
                </a:solidFill>
              </a:rPr>
              <a:t> </a:t>
            </a:r>
            <a:endParaRPr>
              <a:solidFill>
                <a:schemeClr val="dk1"/>
              </a:solidFill>
            </a:endParaRPr>
          </a:p>
          <a:p>
            <a:pPr marL="0" lvl="0" indent="0" algn="l" rtl="0">
              <a:lnSpc>
                <a:spcPct val="90000"/>
              </a:lnSpc>
              <a:spcBef>
                <a:spcPts val="1000"/>
              </a:spcBef>
              <a:spcAft>
                <a:spcPts val="0"/>
              </a:spcAft>
              <a:buSzPct val="108108"/>
              <a:buNone/>
            </a:pPr>
            <a:r>
              <a:rPr lang="en-US">
                <a:solidFill>
                  <a:schemeClr val="dk1"/>
                </a:solidFill>
              </a:rPr>
              <a:t>Jennifer is the K-5 Instructional Literacy Specialist for Gloucester County Public Schools. She was a teacher for 20 years and has experience as a special education teacher, a 2nd grade teacher, 3rd grade teacher, 6th-8th teacher, and a reading specialist. She holds a master’s degree in reading and an Ed. D in Educational Policy, Planning, and Leadership. Jennifer is a Local LETRS Facilitator for her county. Her mission is to make a difference in the reading lives of children, families, and all teachers within their school buildings. </a:t>
            </a:r>
            <a:endParaRPr>
              <a:solidFill>
                <a:schemeClr val="dk1"/>
              </a:solidFill>
            </a:endParaRPr>
          </a:p>
          <a:p>
            <a:pPr marL="0" lvl="0" indent="0" algn="l" rtl="0">
              <a:lnSpc>
                <a:spcPct val="90000"/>
              </a:lnSpc>
              <a:spcBef>
                <a:spcPts val="1000"/>
              </a:spcBef>
              <a:spcAft>
                <a:spcPts val="0"/>
              </a:spcAft>
              <a:buSzPct val="108108"/>
              <a:buNone/>
            </a:pPr>
            <a:endParaRPr>
              <a:solidFill>
                <a:schemeClr val="dk1"/>
              </a:solidFill>
            </a:endParaRPr>
          </a:p>
        </p:txBody>
      </p:sp>
      <p:sp>
        <p:nvSpPr>
          <p:cNvPr id="394" name="Google Shape;394;gdb653a077f_2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db653a077f_3_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a:t>References</a:t>
            </a:r>
            <a:endParaRPr/>
          </a:p>
        </p:txBody>
      </p:sp>
      <p:sp>
        <p:nvSpPr>
          <p:cNvPr id="400" name="Google Shape;400;gdb653a077f_3_91"/>
          <p:cNvSpPr txBox="1">
            <a:spLocks noGrp="1"/>
          </p:cNvSpPr>
          <p:nvPr>
            <p:ph type="body" idx="1"/>
          </p:nvPr>
        </p:nvSpPr>
        <p:spPr>
          <a:xfrm>
            <a:off x="838200" y="1825625"/>
            <a:ext cx="10945800" cy="4777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Clr>
                <a:schemeClr val="dk1"/>
              </a:buClr>
              <a:buSzPts val="1189"/>
              <a:buFont typeface="Arial"/>
              <a:buNone/>
            </a:pPr>
            <a:r>
              <a:rPr lang="en-US" sz="1600" b="1">
                <a:solidFill>
                  <a:schemeClr val="dk1"/>
                </a:solidFill>
              </a:rPr>
              <a:t>Adams, Marilyn Jager (1990). Beginning to read: Thinking and learning about print. Cambridge, MA: Bolt, Beranek, and Newman, Inc.</a:t>
            </a:r>
            <a:endParaRPr sz="1600" b="1">
              <a:solidFill>
                <a:schemeClr val="dk1"/>
              </a:solidFill>
            </a:endParaRPr>
          </a:p>
          <a:p>
            <a:pPr marL="0" lvl="0" indent="0" algn="l" rtl="0">
              <a:lnSpc>
                <a:spcPct val="115000"/>
              </a:lnSpc>
              <a:spcBef>
                <a:spcPts val="1200"/>
              </a:spcBef>
              <a:spcAft>
                <a:spcPts val="0"/>
              </a:spcAft>
              <a:buClr>
                <a:schemeClr val="dk1"/>
              </a:buClr>
              <a:buSzPts val="1189"/>
              <a:buFont typeface="Arial"/>
              <a:buNone/>
            </a:pPr>
            <a:r>
              <a:rPr lang="en-US" sz="1600" b="1">
                <a:solidFill>
                  <a:schemeClr val="dk1"/>
                </a:solidFill>
              </a:rPr>
              <a:t>Archer, A.; Hughes, C.A. (2010). </a:t>
            </a:r>
            <a:r>
              <a:rPr lang="en-US" sz="1600" b="1" i="1">
                <a:solidFill>
                  <a:schemeClr val="dk1"/>
                </a:solidFill>
              </a:rPr>
              <a:t>Explicit instruction: Effective and efficient teaching</a:t>
            </a:r>
            <a:r>
              <a:rPr lang="en-US" sz="1600" b="1">
                <a:solidFill>
                  <a:schemeClr val="dk1"/>
                </a:solidFill>
              </a:rPr>
              <a:t>. New York: Guilford Press.</a:t>
            </a:r>
            <a:endParaRPr sz="1600" b="1">
              <a:solidFill>
                <a:schemeClr val="dk1"/>
              </a:solidFill>
            </a:endParaRPr>
          </a:p>
          <a:p>
            <a:pPr marL="0" lvl="0" indent="0" algn="l" rtl="0">
              <a:lnSpc>
                <a:spcPct val="115000"/>
              </a:lnSpc>
              <a:spcBef>
                <a:spcPts val="1200"/>
              </a:spcBef>
              <a:spcAft>
                <a:spcPts val="0"/>
              </a:spcAft>
              <a:buClr>
                <a:schemeClr val="dk1"/>
              </a:buClr>
              <a:buSzPts val="1189"/>
              <a:buFont typeface="Arial"/>
              <a:buNone/>
            </a:pPr>
            <a:r>
              <a:rPr lang="en-US" sz="1600" b="1">
                <a:solidFill>
                  <a:schemeClr val="dk1"/>
                </a:solidFill>
              </a:rPr>
              <a:t>Kilpatrick, D. (2015). </a:t>
            </a:r>
            <a:r>
              <a:rPr lang="en-US" sz="1600" b="1" i="1">
                <a:solidFill>
                  <a:schemeClr val="dk1"/>
                </a:solidFill>
              </a:rPr>
              <a:t>Essentials of assessing, preventing, and overcoming reading difficulties</a:t>
            </a:r>
            <a:r>
              <a:rPr lang="en-US" sz="1600" b="1">
                <a:solidFill>
                  <a:schemeClr val="dk1"/>
                </a:solidFill>
              </a:rPr>
              <a:t>. John Wiley &amp; Sons.</a:t>
            </a:r>
            <a:endParaRPr sz="1600" b="1">
              <a:solidFill>
                <a:schemeClr val="dk1"/>
              </a:solidFill>
            </a:endParaRPr>
          </a:p>
          <a:p>
            <a:pPr marL="0" lvl="0" indent="0" algn="l" rtl="0">
              <a:lnSpc>
                <a:spcPct val="115000"/>
              </a:lnSpc>
              <a:spcBef>
                <a:spcPts val="1200"/>
              </a:spcBef>
              <a:spcAft>
                <a:spcPts val="0"/>
              </a:spcAft>
              <a:buClr>
                <a:schemeClr val="dk1"/>
              </a:buClr>
              <a:buSzPts val="1189"/>
              <a:buFont typeface="Arial"/>
              <a:buNone/>
            </a:pPr>
            <a:r>
              <a:rPr lang="en-US" sz="1600" b="1">
                <a:solidFill>
                  <a:schemeClr val="dk1"/>
                </a:solidFill>
              </a:rPr>
              <a:t>Scarborough, H. S. (2001). Connecting early language and literacy to later reading (dis)abilities: Evidence, theory, and practice. In S. Neuman &amp; D. Dickinson (Eds.), </a:t>
            </a:r>
            <a:r>
              <a:rPr lang="en-US" sz="1600" b="1" i="1">
                <a:solidFill>
                  <a:schemeClr val="dk1"/>
                </a:solidFill>
              </a:rPr>
              <a:t>Handbook for research in early literacy </a:t>
            </a:r>
            <a:r>
              <a:rPr lang="en-US" sz="1600" b="1">
                <a:solidFill>
                  <a:schemeClr val="dk1"/>
                </a:solidFill>
              </a:rPr>
              <a:t>(pp. 97-110). New York: Guilford Press.</a:t>
            </a:r>
            <a:endParaRPr sz="1600" b="1">
              <a:solidFill>
                <a:schemeClr val="dk1"/>
              </a:solidFill>
            </a:endParaRPr>
          </a:p>
          <a:p>
            <a:pPr marL="0" lvl="0" indent="0" algn="l" rtl="0">
              <a:lnSpc>
                <a:spcPct val="115000"/>
              </a:lnSpc>
              <a:spcBef>
                <a:spcPts val="1200"/>
              </a:spcBef>
              <a:spcAft>
                <a:spcPts val="0"/>
              </a:spcAft>
              <a:buClr>
                <a:schemeClr val="dk1"/>
              </a:buClr>
              <a:buSzPts val="1189"/>
              <a:buFont typeface="Arial"/>
              <a:buNone/>
            </a:pPr>
            <a:r>
              <a:rPr lang="en-US" sz="1650" b="1">
                <a:solidFill>
                  <a:schemeClr val="dk1"/>
                </a:solidFill>
                <a:highlight>
                  <a:schemeClr val="lt1"/>
                </a:highlight>
              </a:rPr>
              <a:t>Seidenberg, M. S., &amp; McClelland, J. L. (1989). A distributed, developmental model of word recognition and naming.</a:t>
            </a:r>
            <a:r>
              <a:rPr lang="en-US" sz="1600" b="1" i="1">
                <a:solidFill>
                  <a:schemeClr val="dk1"/>
                </a:solidFill>
              </a:rPr>
              <a:t> Psychological Review</a:t>
            </a:r>
            <a:r>
              <a:rPr lang="en-US" sz="1600" b="1">
                <a:solidFill>
                  <a:schemeClr val="dk1"/>
                </a:solidFill>
              </a:rPr>
              <a:t>,</a:t>
            </a:r>
            <a:r>
              <a:rPr lang="en-US" sz="1600" b="1" i="1">
                <a:solidFill>
                  <a:schemeClr val="dk1"/>
                </a:solidFill>
              </a:rPr>
              <a:t> 96</a:t>
            </a:r>
            <a:r>
              <a:rPr lang="en-US" sz="1600" b="1">
                <a:solidFill>
                  <a:schemeClr val="dk1"/>
                </a:solidFill>
              </a:rPr>
              <a:t>(4), 523-568.</a:t>
            </a:r>
            <a:endParaRPr/>
          </a:p>
          <a:p>
            <a:pPr marL="0" lvl="0" indent="0" algn="l" rtl="0">
              <a:lnSpc>
                <a:spcPct val="115000"/>
              </a:lnSpc>
              <a:spcBef>
                <a:spcPts val="1200"/>
              </a:spcBef>
              <a:spcAft>
                <a:spcPts val="0"/>
              </a:spcAft>
              <a:buClr>
                <a:schemeClr val="dk1"/>
              </a:buClr>
              <a:buSzPts val="1189"/>
              <a:buFont typeface="Arial"/>
              <a:buNone/>
            </a:pPr>
            <a:r>
              <a:rPr lang="en-US" sz="1600" b="1">
                <a:solidFill>
                  <a:schemeClr val="dk1"/>
                </a:solidFill>
              </a:rPr>
              <a:t>Word wall images from Tools4Reading and Meredith Nardone at Creativity to the Core.</a:t>
            </a:r>
            <a:endParaRPr/>
          </a:p>
          <a:p>
            <a:pPr marL="0" lvl="0" indent="0" algn="l" rtl="0">
              <a:lnSpc>
                <a:spcPct val="115000"/>
              </a:lnSpc>
              <a:spcBef>
                <a:spcPts val="1200"/>
              </a:spcBef>
              <a:spcAft>
                <a:spcPts val="0"/>
              </a:spcAft>
              <a:buClr>
                <a:schemeClr val="dk1"/>
              </a:buClr>
              <a:buSzPts val="1189"/>
              <a:buFont typeface="Arial"/>
              <a:buNone/>
            </a:pPr>
            <a:r>
              <a:rPr lang="en-US" sz="1600" b="1">
                <a:solidFill>
                  <a:schemeClr val="dk1"/>
                </a:solidFill>
              </a:rPr>
              <a:t>Decodable text courtesy of Emily Gibbons at The Literacy Nest.</a:t>
            </a:r>
            <a:endParaRPr sz="1600" b="1">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600" b="1">
              <a:solidFill>
                <a:schemeClr val="dk1"/>
              </a:solidFill>
            </a:endParaRPr>
          </a:p>
          <a:p>
            <a:pPr marL="0" lvl="0" indent="0" algn="l" rtl="0">
              <a:lnSpc>
                <a:spcPct val="90000"/>
              </a:lnSpc>
              <a:spcBef>
                <a:spcPts val="1200"/>
              </a:spcBef>
              <a:spcAft>
                <a:spcPts val="0"/>
              </a:spcAft>
              <a:buSzPts val="1800"/>
              <a:buNone/>
            </a:pPr>
            <a:endParaRPr/>
          </a:p>
        </p:txBody>
      </p:sp>
      <p:pic>
        <p:nvPicPr>
          <p:cNvPr id="401" name="Google Shape;401;gdb653a077f_3_91" descr="Virginia Department of Education"/>
          <p:cNvPicPr preferRelativeResize="0"/>
          <p:nvPr/>
        </p:nvPicPr>
        <p:blipFill rotWithShape="1">
          <a:blip r:embed="rId3">
            <a:alphaModFix/>
          </a:blip>
          <a:srcRect/>
          <a:stretch/>
        </p:blipFill>
        <p:spPr>
          <a:xfrm rot="-5400000">
            <a:off x="-3027419" y="3223350"/>
            <a:ext cx="6664604" cy="381164"/>
          </a:xfrm>
          <a:prstGeom prst="rect">
            <a:avLst/>
          </a:prstGeom>
          <a:noFill/>
          <a:ln>
            <a:noFill/>
          </a:ln>
        </p:spPr>
      </p:pic>
      <p:sp>
        <p:nvSpPr>
          <p:cNvPr id="402" name="Google Shape;402;gdb653a077f_3_91"/>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Trebuchet MS"/>
              <a:buNone/>
            </a:pPr>
            <a:r>
              <a:rPr lang="en-US" b="1"/>
              <a:t>Disclaimer</a:t>
            </a:r>
            <a:endParaRPr/>
          </a:p>
        </p:txBody>
      </p:sp>
      <p:sp>
        <p:nvSpPr>
          <p:cNvPr id="408" name="Google Shape;408;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4000"/>
              <a:buChar char="•"/>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Trebuchet MS"/>
              <a:buNone/>
            </a:pPr>
            <a:r>
              <a:rPr lang="en-US"/>
              <a:t>Introduction</a:t>
            </a:r>
            <a:endParaRPr/>
          </a:p>
        </p:txBody>
      </p:sp>
      <p:sp>
        <p:nvSpPr>
          <p:cNvPr id="174" name="Google Shape;174;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Understanding the Reading Brain</a:t>
            </a:r>
            <a:endParaRPr/>
          </a:p>
        </p:txBody>
      </p:sp>
      <p:sp>
        <p:nvSpPr>
          <p:cNvPr id="175" name="Google Shape;175;p11"/>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pic>
        <p:nvPicPr>
          <p:cNvPr id="176" name="Google Shape;176;p11" descr="VDOE Logo"/>
          <p:cNvPicPr preferRelativeResize="0"/>
          <p:nvPr/>
        </p:nvPicPr>
        <p:blipFill rotWithShape="1">
          <a:blip r:embed="rId3">
            <a:alphaModFix/>
          </a:blip>
          <a:srcRect/>
          <a:stretch/>
        </p:blipFill>
        <p:spPr>
          <a:xfrm>
            <a:off x="9459307" y="6014065"/>
            <a:ext cx="2531806" cy="8439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body" idx="1"/>
          </p:nvPr>
        </p:nvSpPr>
        <p:spPr>
          <a:xfrm>
            <a:off x="839801" y="2057400"/>
            <a:ext cx="4203900" cy="4110900"/>
          </a:xfrm>
          <a:prstGeom prst="rect">
            <a:avLst/>
          </a:prstGeom>
          <a:noFill/>
          <a:ln>
            <a:noFill/>
          </a:ln>
        </p:spPr>
        <p:txBody>
          <a:bodyPr spcFirstLastPara="1" wrap="square" lIns="91425" tIns="45700" rIns="91425" bIns="45700" anchor="t" anchorCtr="0">
            <a:normAutofit/>
          </a:bodyPr>
          <a:lstStyle/>
          <a:p>
            <a:pPr marL="457200" lvl="0" indent="-330200" algn="l" rtl="0">
              <a:lnSpc>
                <a:spcPct val="90000"/>
              </a:lnSpc>
              <a:spcBef>
                <a:spcPts val="1000"/>
              </a:spcBef>
              <a:spcAft>
                <a:spcPts val="0"/>
              </a:spcAft>
              <a:buClr>
                <a:srgbClr val="000000"/>
              </a:buClr>
              <a:buSzPts val="1600"/>
              <a:buAutoNum type="arabicPeriod"/>
            </a:pPr>
            <a:r>
              <a:rPr lang="en-US">
                <a:solidFill>
                  <a:srgbClr val="000000"/>
                </a:solidFill>
              </a:rPr>
              <a:t>With best practices in place, research suggests 80% of our students can read on grade level.</a:t>
            </a:r>
            <a:endParaRPr>
              <a:solidFill>
                <a:srgbClr val="000000"/>
              </a:solidFill>
            </a:endParaRPr>
          </a:p>
          <a:p>
            <a:pPr marL="457200" lvl="0" indent="-330200" algn="l" rtl="0">
              <a:lnSpc>
                <a:spcPct val="90000"/>
              </a:lnSpc>
              <a:spcBef>
                <a:spcPts val="0"/>
              </a:spcBef>
              <a:spcAft>
                <a:spcPts val="0"/>
              </a:spcAft>
              <a:buClr>
                <a:srgbClr val="000000"/>
              </a:buClr>
              <a:buSzPts val="1600"/>
              <a:buAutoNum type="arabicPeriod"/>
            </a:pPr>
            <a:r>
              <a:rPr lang="en-US">
                <a:solidFill>
                  <a:srgbClr val="000000"/>
                </a:solidFill>
              </a:rPr>
              <a:t>According to research, we should tailor our instruction to meet the needs of auditory, visual, and kinesthetic learners.</a:t>
            </a:r>
            <a:endParaRPr>
              <a:solidFill>
                <a:srgbClr val="000000"/>
              </a:solidFill>
            </a:endParaRPr>
          </a:p>
          <a:p>
            <a:pPr marL="457200" lvl="0" indent="-330200" algn="l" rtl="0">
              <a:lnSpc>
                <a:spcPct val="90000"/>
              </a:lnSpc>
              <a:spcBef>
                <a:spcPts val="0"/>
              </a:spcBef>
              <a:spcAft>
                <a:spcPts val="0"/>
              </a:spcAft>
              <a:buClr>
                <a:srgbClr val="000000"/>
              </a:buClr>
              <a:buSzPts val="1600"/>
              <a:buAutoNum type="arabicPeriod"/>
            </a:pPr>
            <a:r>
              <a:rPr lang="en-US">
                <a:solidFill>
                  <a:srgbClr val="000000"/>
                </a:solidFill>
              </a:rPr>
              <a:t>Like language acquisition, our brains naturally develop the skills necessary to decode written symbols.</a:t>
            </a:r>
            <a:endParaRPr>
              <a:solidFill>
                <a:srgbClr val="000000"/>
              </a:solidFill>
            </a:endParaRPr>
          </a:p>
          <a:p>
            <a:pPr marL="457200" lvl="0" indent="-330200" algn="l" rtl="0">
              <a:lnSpc>
                <a:spcPct val="90000"/>
              </a:lnSpc>
              <a:spcBef>
                <a:spcPts val="0"/>
              </a:spcBef>
              <a:spcAft>
                <a:spcPts val="0"/>
              </a:spcAft>
              <a:buClr>
                <a:srgbClr val="000000"/>
              </a:buClr>
              <a:buSzPts val="1600"/>
              <a:buAutoNum type="arabicPeriod"/>
            </a:pPr>
            <a:r>
              <a:rPr lang="en-US">
                <a:solidFill>
                  <a:srgbClr val="000000"/>
                </a:solidFill>
              </a:rPr>
              <a:t>The two best indicators of how well a child will learn to read in the first two years of school are letter-sound knowledge and sight word vocabulary.</a:t>
            </a:r>
            <a:endParaRPr>
              <a:solidFill>
                <a:srgbClr val="000000"/>
              </a:solidFill>
            </a:endParaRPr>
          </a:p>
          <a:p>
            <a:pPr marL="457200" lvl="0" indent="-330200" algn="l" rtl="0">
              <a:lnSpc>
                <a:spcPct val="90000"/>
              </a:lnSpc>
              <a:spcBef>
                <a:spcPts val="0"/>
              </a:spcBef>
              <a:spcAft>
                <a:spcPts val="0"/>
              </a:spcAft>
              <a:buClr>
                <a:srgbClr val="000000"/>
              </a:buClr>
              <a:buSzPts val="1600"/>
              <a:buAutoNum type="arabicPeriod"/>
            </a:pPr>
            <a:r>
              <a:rPr lang="en-US">
                <a:solidFill>
                  <a:schemeClr val="dk1"/>
                </a:solidFill>
              </a:rPr>
              <a:t>Only 40% English words can be decoded through sound-symbol correspondence alone.</a:t>
            </a:r>
            <a:endParaRPr>
              <a:solidFill>
                <a:srgbClr val="000000"/>
              </a:solidFill>
            </a:endParaRPr>
          </a:p>
        </p:txBody>
      </p:sp>
      <p:sp>
        <p:nvSpPr>
          <p:cNvPr id="182" name="Google Shape;182;p19"/>
          <p:cNvSpPr txBox="1">
            <a:spLocks noGrp="1"/>
          </p:cNvSpPr>
          <p:nvPr>
            <p:ph type="sldNum" idx="12"/>
          </p:nvPr>
        </p:nvSpPr>
        <p:spPr>
          <a:xfrm>
            <a:off x="838200" y="6334919"/>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pic>
        <p:nvPicPr>
          <p:cNvPr id="183" name="Google Shape;183;p19" descr="VDOE Logo"/>
          <p:cNvPicPr preferRelativeResize="0"/>
          <p:nvPr/>
        </p:nvPicPr>
        <p:blipFill rotWithShape="1">
          <a:blip r:embed="rId3">
            <a:alphaModFix/>
          </a:blip>
          <a:srcRect/>
          <a:stretch/>
        </p:blipFill>
        <p:spPr>
          <a:xfrm>
            <a:off x="9535056" y="5912951"/>
            <a:ext cx="2531806" cy="843935"/>
          </a:xfrm>
          <a:prstGeom prst="rect">
            <a:avLst/>
          </a:prstGeom>
          <a:noFill/>
          <a:ln>
            <a:noFill/>
          </a:ln>
        </p:spPr>
      </p:pic>
      <p:sp>
        <p:nvSpPr>
          <p:cNvPr id="184" name="Google Shape;184;p19"/>
          <p:cNvSpPr txBox="1">
            <a:spLocks noGrp="1"/>
          </p:cNvSpPr>
          <p:nvPr>
            <p:ph type="title"/>
          </p:nvPr>
        </p:nvSpPr>
        <p:spPr>
          <a:xfrm>
            <a:off x="681275" y="693975"/>
            <a:ext cx="5559300" cy="923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87500"/>
              <a:buFont typeface="Trebuchet MS"/>
              <a:buNone/>
            </a:pPr>
            <a:r>
              <a:rPr lang="en-US"/>
              <a:t>Introduction: Anticipation Guide (True/False)</a:t>
            </a:r>
            <a:endParaRPr/>
          </a:p>
        </p:txBody>
      </p:sp>
      <p:pic>
        <p:nvPicPr>
          <p:cNvPr id="185" name="Google Shape;185;p19" descr="Decorative"/>
          <p:cNvPicPr preferRelativeResize="0"/>
          <p:nvPr/>
        </p:nvPicPr>
        <p:blipFill rotWithShape="1">
          <a:blip r:embed="rId4">
            <a:alphaModFix/>
          </a:blip>
          <a:srcRect/>
          <a:stretch/>
        </p:blipFill>
        <p:spPr>
          <a:xfrm>
            <a:off x="6729450" y="826500"/>
            <a:ext cx="4800600" cy="4800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d5c8c8e206_1_22" descr="A detailed image of Dr. Hollis Scarborough's reading rope.  This includes both language comprehension and word recognition skills as they move through time."/>
          <p:cNvPicPr preferRelativeResize="0">
            <a:picLocks noGrp="1"/>
          </p:cNvPicPr>
          <p:nvPr>
            <p:ph type="pic" idx="2"/>
          </p:nvPr>
        </p:nvPicPr>
        <p:blipFill rotWithShape="1">
          <a:blip r:embed="rId3">
            <a:alphaModFix/>
          </a:blip>
          <a:srcRect l="2502" r="821"/>
          <a:stretch/>
        </p:blipFill>
        <p:spPr>
          <a:xfrm>
            <a:off x="5183200" y="987425"/>
            <a:ext cx="6282000" cy="4873500"/>
          </a:xfrm>
          <a:prstGeom prst="rect">
            <a:avLst/>
          </a:prstGeom>
          <a:noFill/>
          <a:ln>
            <a:noFill/>
          </a:ln>
        </p:spPr>
      </p:pic>
      <p:sp>
        <p:nvSpPr>
          <p:cNvPr id="191" name="Google Shape;191;gd5c8c8e206_1_22"/>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5</a:t>
            </a:fld>
            <a:endParaRPr/>
          </a:p>
        </p:txBody>
      </p:sp>
      <p:pic>
        <p:nvPicPr>
          <p:cNvPr id="192" name="Google Shape;192;gd5c8c8e206_1_22" descr="VDOE Logo"/>
          <p:cNvPicPr preferRelativeResize="0"/>
          <p:nvPr/>
        </p:nvPicPr>
        <p:blipFill rotWithShape="1">
          <a:blip r:embed="rId4">
            <a:alphaModFix/>
          </a:blip>
          <a:srcRect/>
          <a:stretch/>
        </p:blipFill>
        <p:spPr>
          <a:xfrm>
            <a:off x="9535056" y="5912951"/>
            <a:ext cx="2531807" cy="843935"/>
          </a:xfrm>
          <a:prstGeom prst="rect">
            <a:avLst/>
          </a:prstGeom>
          <a:noFill/>
          <a:ln>
            <a:noFill/>
          </a:ln>
        </p:spPr>
      </p:pic>
      <p:sp>
        <p:nvSpPr>
          <p:cNvPr id="193" name="Google Shape;193;gd5c8c8e206_1_22"/>
          <p:cNvSpPr txBox="1">
            <a:spLocks noGrp="1"/>
          </p:cNvSpPr>
          <p:nvPr>
            <p:ph type="body" idx="1"/>
          </p:nvPr>
        </p:nvSpPr>
        <p:spPr>
          <a:xfrm>
            <a:off x="5796450" y="5991713"/>
            <a:ext cx="3738600" cy="686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600"/>
              <a:buNone/>
            </a:pPr>
            <a:r>
              <a:rPr lang="en-US" i="1">
                <a:solidFill>
                  <a:schemeClr val="dk1"/>
                </a:solidFill>
              </a:rPr>
              <a:t>Reprinted with permission from Hollis Scarborough</a:t>
            </a:r>
            <a:endParaRPr i="1"/>
          </a:p>
        </p:txBody>
      </p:sp>
      <p:sp>
        <p:nvSpPr>
          <p:cNvPr id="194" name="Google Shape;194;gd5c8c8e206_1_22"/>
          <p:cNvSpPr txBox="1">
            <a:spLocks noGrp="1"/>
          </p:cNvSpPr>
          <p:nvPr>
            <p:ph type="title"/>
          </p:nvPr>
        </p:nvSpPr>
        <p:spPr>
          <a:xfrm>
            <a:off x="247750" y="926800"/>
            <a:ext cx="4755900" cy="576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87500"/>
              <a:buFont typeface="Trebuchet MS"/>
              <a:buNone/>
            </a:pPr>
            <a:r>
              <a:rPr lang="en-US"/>
              <a:t>Introduction: Scarborough’s Reading Rope </a:t>
            </a:r>
            <a:endParaRPr/>
          </a:p>
        </p:txBody>
      </p:sp>
      <p:sp>
        <p:nvSpPr>
          <p:cNvPr id="195" name="Google Shape;195;gd5c8c8e206_1_22"/>
          <p:cNvSpPr txBox="1"/>
          <p:nvPr/>
        </p:nvSpPr>
        <p:spPr>
          <a:xfrm>
            <a:off x="659638" y="2013113"/>
            <a:ext cx="3932100" cy="3811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rgbClr val="0F150D"/>
                </a:solidFill>
                <a:latin typeface="Trebuchet MS"/>
                <a:ea typeface="Trebuchet MS"/>
                <a:cs typeface="Trebuchet MS"/>
                <a:sym typeface="Trebuchet MS"/>
              </a:rPr>
              <a:t>Understanding reading as it develops through time.</a:t>
            </a:r>
            <a:endParaRPr sz="1600" b="0" i="0" u="none" strike="noStrike" cap="none">
              <a:solidFill>
                <a:srgbClr val="D50032"/>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d5c8c8e206_1_14"/>
          <p:cNvSpPr txBox="1">
            <a:spLocks noGrp="1"/>
          </p:cNvSpPr>
          <p:nvPr>
            <p:ph type="title"/>
          </p:nvPr>
        </p:nvSpPr>
        <p:spPr>
          <a:xfrm>
            <a:off x="484550" y="1183475"/>
            <a:ext cx="4784700" cy="972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endParaRPr/>
          </a:p>
          <a:p>
            <a:pPr marL="0" lvl="0" indent="0" algn="ctr" rtl="0">
              <a:lnSpc>
                <a:spcPct val="90000"/>
              </a:lnSpc>
              <a:spcBef>
                <a:spcPts val="0"/>
              </a:spcBef>
              <a:spcAft>
                <a:spcPts val="0"/>
              </a:spcAft>
              <a:buClr>
                <a:schemeClr val="accent1"/>
              </a:buClr>
              <a:buSzPct val="70415"/>
              <a:buFont typeface="Trebuchet MS"/>
              <a:buNone/>
            </a:pPr>
            <a:r>
              <a:rPr lang="en-US" sz="4544">
                <a:solidFill>
                  <a:schemeClr val="dk1"/>
                </a:solidFill>
              </a:rPr>
              <a:t>4 part processor</a:t>
            </a:r>
            <a:endParaRPr sz="4544">
              <a:solidFill>
                <a:schemeClr val="dk1"/>
              </a:solidFill>
            </a:endParaRPr>
          </a:p>
          <a:p>
            <a:pPr marL="0" lvl="0" indent="0" algn="ctr" rtl="0">
              <a:lnSpc>
                <a:spcPct val="90000"/>
              </a:lnSpc>
              <a:spcBef>
                <a:spcPts val="0"/>
              </a:spcBef>
              <a:spcAft>
                <a:spcPts val="0"/>
              </a:spcAft>
              <a:buClr>
                <a:schemeClr val="accent1"/>
              </a:buClr>
              <a:buSzPct val="100000"/>
              <a:buFont typeface="Trebuchet MS"/>
              <a:buNone/>
            </a:pPr>
            <a:endParaRPr/>
          </a:p>
        </p:txBody>
      </p:sp>
      <p:sp>
        <p:nvSpPr>
          <p:cNvPr id="201" name="Google Shape;201;gd5c8c8e206_1_14"/>
          <p:cNvSpPr txBox="1">
            <a:spLocks noGrp="1"/>
          </p:cNvSpPr>
          <p:nvPr>
            <p:ph type="body" idx="1"/>
          </p:nvPr>
        </p:nvSpPr>
        <p:spPr>
          <a:xfrm>
            <a:off x="114304" y="2019825"/>
            <a:ext cx="5199300" cy="3811500"/>
          </a:xfrm>
          <a:prstGeom prst="rect">
            <a:avLst/>
          </a:prstGeom>
          <a:noFill/>
          <a:ln>
            <a:noFill/>
          </a:ln>
        </p:spPr>
        <p:txBody>
          <a:bodyPr spcFirstLastPara="1" wrap="square" lIns="91425" tIns="45700" rIns="91425" bIns="45700" anchor="t" anchorCtr="0">
            <a:normAutofit fontScale="70000" lnSpcReduction="10000"/>
          </a:bodyPr>
          <a:lstStyle/>
          <a:p>
            <a:pPr marL="0" lvl="0" indent="0" algn="ctr" rtl="0">
              <a:lnSpc>
                <a:spcPct val="90000"/>
              </a:lnSpc>
              <a:spcBef>
                <a:spcPts val="1000"/>
              </a:spcBef>
              <a:spcAft>
                <a:spcPts val="0"/>
              </a:spcAft>
              <a:buClr>
                <a:srgbClr val="0F150D"/>
              </a:buClr>
              <a:buSzPts val="325"/>
              <a:buNone/>
            </a:pPr>
            <a:r>
              <a:rPr lang="en-US" sz="9000"/>
              <a:t>Think about the word BAT.</a:t>
            </a:r>
            <a:endParaRPr sz="9000"/>
          </a:p>
          <a:p>
            <a:pPr marL="0" lvl="0" indent="0" algn="ctr" rtl="0">
              <a:lnSpc>
                <a:spcPct val="90000"/>
              </a:lnSpc>
              <a:spcBef>
                <a:spcPts val="1000"/>
              </a:spcBef>
              <a:spcAft>
                <a:spcPts val="0"/>
              </a:spcAft>
              <a:buClr>
                <a:srgbClr val="0F150D"/>
              </a:buClr>
              <a:buSzPts val="325"/>
              <a:buNone/>
            </a:pPr>
            <a:r>
              <a:rPr lang="en-US" sz="9000"/>
              <a:t>-----------------------------------</a:t>
            </a:r>
            <a:endParaRPr sz="9000"/>
          </a:p>
          <a:p>
            <a:pPr marL="457200" lvl="0" indent="0" algn="l" rtl="0">
              <a:lnSpc>
                <a:spcPct val="115000"/>
              </a:lnSpc>
              <a:spcBef>
                <a:spcPts val="0"/>
              </a:spcBef>
              <a:spcAft>
                <a:spcPts val="0"/>
              </a:spcAft>
              <a:buSzPct val="34773"/>
              <a:buNone/>
            </a:pPr>
            <a:endParaRPr sz="11503">
              <a:solidFill>
                <a:srgbClr val="434343"/>
              </a:solidFill>
              <a:latin typeface="Arial"/>
              <a:ea typeface="Arial"/>
              <a:cs typeface="Arial"/>
              <a:sym typeface="Arial"/>
            </a:endParaRPr>
          </a:p>
          <a:p>
            <a:pPr marL="457200" lvl="0" indent="0" algn="l" rtl="0">
              <a:lnSpc>
                <a:spcPct val="115000"/>
              </a:lnSpc>
              <a:spcBef>
                <a:spcPts val="2100"/>
              </a:spcBef>
              <a:spcAft>
                <a:spcPts val="0"/>
              </a:spcAft>
              <a:buSzPct val="55119"/>
              <a:buNone/>
            </a:pPr>
            <a:endParaRPr sz="7257">
              <a:solidFill>
                <a:srgbClr val="434343"/>
              </a:solidFill>
              <a:latin typeface="Arial"/>
              <a:ea typeface="Arial"/>
              <a:cs typeface="Arial"/>
              <a:sym typeface="Arial"/>
            </a:endParaRPr>
          </a:p>
          <a:p>
            <a:pPr marL="0" lvl="0" indent="0" algn="l" rtl="0">
              <a:lnSpc>
                <a:spcPct val="90000"/>
              </a:lnSpc>
              <a:spcBef>
                <a:spcPts val="2100"/>
              </a:spcBef>
              <a:spcAft>
                <a:spcPts val="0"/>
              </a:spcAft>
              <a:buClr>
                <a:srgbClr val="0F150D"/>
              </a:buClr>
              <a:buSzPct val="80000"/>
              <a:buNone/>
            </a:pPr>
            <a:endParaRPr sz="2000">
              <a:solidFill>
                <a:srgbClr val="434343"/>
              </a:solidFill>
              <a:latin typeface="Arial"/>
              <a:ea typeface="Arial"/>
              <a:cs typeface="Arial"/>
              <a:sym typeface="Arial"/>
            </a:endParaRPr>
          </a:p>
          <a:p>
            <a:pPr marL="0" lvl="0" indent="0" algn="ctr" rtl="0">
              <a:lnSpc>
                <a:spcPct val="90000"/>
              </a:lnSpc>
              <a:spcBef>
                <a:spcPts val="1000"/>
              </a:spcBef>
              <a:spcAft>
                <a:spcPts val="0"/>
              </a:spcAft>
              <a:buClr>
                <a:srgbClr val="0F150D"/>
              </a:buClr>
              <a:buSzPct val="72727"/>
              <a:buNone/>
            </a:pPr>
            <a:endParaRPr sz="2200"/>
          </a:p>
          <a:p>
            <a:pPr marL="0" lvl="0" indent="0" algn="ctr" rtl="0">
              <a:lnSpc>
                <a:spcPct val="90000"/>
              </a:lnSpc>
              <a:spcBef>
                <a:spcPts val="1000"/>
              </a:spcBef>
              <a:spcAft>
                <a:spcPts val="0"/>
              </a:spcAft>
              <a:buClr>
                <a:srgbClr val="0F150D"/>
              </a:buClr>
              <a:buSzPct val="72727"/>
              <a:buNone/>
            </a:pPr>
            <a:endParaRPr sz="2200"/>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p:txBody>
      </p:sp>
      <p:sp>
        <p:nvSpPr>
          <p:cNvPr id="202" name="Google Shape;202;gd5c8c8e206_1_14"/>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6</a:t>
            </a:fld>
            <a:endParaRPr/>
          </a:p>
        </p:txBody>
      </p:sp>
      <p:pic>
        <p:nvPicPr>
          <p:cNvPr id="203" name="Google Shape;203;gd5c8c8e206_1_14"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204" name="Google Shape;204;gd5c8c8e206_1_14"/>
          <p:cNvSpPr txBox="1">
            <a:spLocks noGrp="1"/>
          </p:cNvSpPr>
          <p:nvPr>
            <p:ph type="title"/>
          </p:nvPr>
        </p:nvSpPr>
        <p:spPr>
          <a:xfrm>
            <a:off x="190500" y="411425"/>
            <a:ext cx="6504300" cy="576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87500"/>
              <a:buFont typeface="Trebuchet MS"/>
              <a:buNone/>
            </a:pPr>
            <a:r>
              <a:rPr lang="en-US"/>
              <a:t>Introduction: 4 part processor (1 of 7)</a:t>
            </a:r>
            <a:endParaRPr/>
          </a:p>
        </p:txBody>
      </p:sp>
      <p:pic>
        <p:nvPicPr>
          <p:cNvPr id="205" name="Google Shape;205;gd5c8c8e206_1_14" descr="The 4 part processor for word recognition is a reading model that shows a red squarer  onthe top with the word context, then underneath that is a yellow square with the word meaing, then 2 squares underneath say phonological and orthographic, connected with an arrow that says phonics." title="4 part processor"/>
          <p:cNvPicPr preferRelativeResize="0"/>
          <p:nvPr/>
        </p:nvPicPr>
        <p:blipFill rotWithShape="1">
          <a:blip r:embed="rId4">
            <a:alphaModFix/>
          </a:blip>
          <a:srcRect/>
          <a:stretch/>
        </p:blipFill>
        <p:spPr>
          <a:xfrm>
            <a:off x="6694800" y="698216"/>
            <a:ext cx="5133109" cy="51331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d7cabe36ff_0_0"/>
          <p:cNvSpPr txBox="1">
            <a:spLocks noGrp="1"/>
          </p:cNvSpPr>
          <p:nvPr>
            <p:ph type="title"/>
          </p:nvPr>
        </p:nvSpPr>
        <p:spPr>
          <a:xfrm>
            <a:off x="839800" y="1085450"/>
            <a:ext cx="4784700" cy="972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endParaRPr/>
          </a:p>
          <a:p>
            <a:pPr marL="0" lvl="0" indent="0" algn="ctr" rtl="0">
              <a:lnSpc>
                <a:spcPct val="90000"/>
              </a:lnSpc>
              <a:spcBef>
                <a:spcPts val="0"/>
              </a:spcBef>
              <a:spcAft>
                <a:spcPts val="0"/>
              </a:spcAft>
              <a:buClr>
                <a:schemeClr val="accent1"/>
              </a:buClr>
              <a:buSzPct val="70415"/>
              <a:buFont typeface="Trebuchet MS"/>
              <a:buNone/>
            </a:pPr>
            <a:r>
              <a:rPr lang="en-US" sz="4544">
                <a:solidFill>
                  <a:schemeClr val="dk1"/>
                </a:solidFill>
              </a:rPr>
              <a:t>4 part processor</a:t>
            </a:r>
            <a:endParaRPr sz="4544">
              <a:solidFill>
                <a:schemeClr val="dk1"/>
              </a:solidFill>
            </a:endParaRPr>
          </a:p>
          <a:p>
            <a:pPr marL="0" lvl="0" indent="0" algn="ctr" rtl="0">
              <a:lnSpc>
                <a:spcPct val="90000"/>
              </a:lnSpc>
              <a:spcBef>
                <a:spcPts val="0"/>
              </a:spcBef>
              <a:spcAft>
                <a:spcPts val="0"/>
              </a:spcAft>
              <a:buClr>
                <a:schemeClr val="accent1"/>
              </a:buClr>
              <a:buSzPct val="100000"/>
              <a:buFont typeface="Trebuchet MS"/>
              <a:buNone/>
            </a:pPr>
            <a:endParaRPr/>
          </a:p>
        </p:txBody>
      </p:sp>
      <p:sp>
        <p:nvSpPr>
          <p:cNvPr id="211" name="Google Shape;211;gd7cabe36ff_0_0"/>
          <p:cNvSpPr txBox="1">
            <a:spLocks noGrp="1"/>
          </p:cNvSpPr>
          <p:nvPr>
            <p:ph type="body" idx="1"/>
          </p:nvPr>
        </p:nvSpPr>
        <p:spPr>
          <a:xfrm>
            <a:off x="217450" y="1741725"/>
            <a:ext cx="5199300" cy="5001900"/>
          </a:xfrm>
          <a:prstGeom prst="rect">
            <a:avLst/>
          </a:prstGeom>
          <a:noFill/>
          <a:ln>
            <a:noFill/>
          </a:ln>
        </p:spPr>
        <p:txBody>
          <a:bodyPr spcFirstLastPara="1" wrap="square" lIns="91425" tIns="45700" rIns="91425" bIns="45700" anchor="t" anchorCtr="0">
            <a:normAutofit fontScale="62500" lnSpcReduction="10000"/>
          </a:bodyPr>
          <a:lstStyle/>
          <a:p>
            <a:pPr marL="0" lvl="0" indent="0" algn="l" rtl="0">
              <a:lnSpc>
                <a:spcPct val="90000"/>
              </a:lnSpc>
              <a:spcBef>
                <a:spcPts val="1000"/>
              </a:spcBef>
              <a:spcAft>
                <a:spcPts val="0"/>
              </a:spcAft>
              <a:buClr>
                <a:srgbClr val="0F150D"/>
              </a:buClr>
              <a:buSzPts val="160"/>
              <a:buNone/>
            </a:pPr>
            <a:r>
              <a:rPr lang="en-US" sz="9657"/>
              <a:t>Let’s try some examples:</a:t>
            </a:r>
            <a:endParaRPr sz="9657"/>
          </a:p>
          <a:p>
            <a:pPr marL="457200" lvl="0" indent="0" algn="l" rtl="0">
              <a:lnSpc>
                <a:spcPct val="90000"/>
              </a:lnSpc>
              <a:spcBef>
                <a:spcPts val="1000"/>
              </a:spcBef>
              <a:spcAft>
                <a:spcPts val="0"/>
              </a:spcAft>
              <a:buNone/>
            </a:pPr>
            <a:r>
              <a:rPr lang="en-US" sz="9657">
                <a:solidFill>
                  <a:srgbClr val="434343"/>
                </a:solidFill>
              </a:rPr>
              <a:t>1. Can you tell me 3 meanings of the words </a:t>
            </a:r>
            <a:r>
              <a:rPr lang="en-US" sz="9657" i="1">
                <a:solidFill>
                  <a:srgbClr val="434343"/>
                </a:solidFill>
              </a:rPr>
              <a:t>pitch</a:t>
            </a:r>
            <a:r>
              <a:rPr lang="en-US" sz="9657">
                <a:solidFill>
                  <a:srgbClr val="434343"/>
                </a:solidFill>
              </a:rPr>
              <a:t>?</a:t>
            </a:r>
            <a:endParaRPr sz="9657">
              <a:solidFill>
                <a:srgbClr val="434343"/>
              </a:solidFill>
            </a:endParaRPr>
          </a:p>
          <a:p>
            <a:pPr marL="0" lvl="0" indent="0" algn="l" rtl="0">
              <a:lnSpc>
                <a:spcPct val="115000"/>
              </a:lnSpc>
              <a:spcBef>
                <a:spcPts val="0"/>
              </a:spcBef>
              <a:spcAft>
                <a:spcPts val="0"/>
              </a:spcAft>
              <a:buSzPct val="26508"/>
              <a:buNone/>
            </a:pPr>
            <a:endParaRPr sz="9657">
              <a:solidFill>
                <a:srgbClr val="434343"/>
              </a:solidFill>
              <a:latin typeface="Arial"/>
              <a:ea typeface="Arial"/>
              <a:cs typeface="Arial"/>
              <a:sym typeface="Arial"/>
            </a:endParaRPr>
          </a:p>
          <a:p>
            <a:pPr marL="0" lvl="0" indent="0" algn="l" rtl="0">
              <a:lnSpc>
                <a:spcPct val="115000"/>
              </a:lnSpc>
              <a:spcBef>
                <a:spcPts val="2100"/>
              </a:spcBef>
              <a:spcAft>
                <a:spcPts val="0"/>
              </a:spcAft>
              <a:buSzPct val="26508"/>
              <a:buNone/>
            </a:pPr>
            <a:endParaRPr sz="9657">
              <a:solidFill>
                <a:srgbClr val="434343"/>
              </a:solidFill>
              <a:latin typeface="Arial"/>
              <a:ea typeface="Arial"/>
              <a:cs typeface="Arial"/>
              <a:sym typeface="Arial"/>
            </a:endParaRPr>
          </a:p>
          <a:p>
            <a:pPr marL="0" lvl="0" indent="0" algn="l" rtl="0">
              <a:lnSpc>
                <a:spcPct val="115000"/>
              </a:lnSpc>
              <a:spcBef>
                <a:spcPts val="2100"/>
              </a:spcBef>
              <a:spcAft>
                <a:spcPts val="0"/>
              </a:spcAft>
              <a:buSzPct val="26508"/>
              <a:buNone/>
            </a:pPr>
            <a:endParaRPr sz="9657">
              <a:solidFill>
                <a:srgbClr val="434343"/>
              </a:solidFill>
              <a:latin typeface="Arial"/>
              <a:ea typeface="Arial"/>
              <a:cs typeface="Arial"/>
              <a:sym typeface="Arial"/>
            </a:endParaRPr>
          </a:p>
          <a:p>
            <a:pPr marL="457200" lvl="0" indent="0" algn="l" rtl="0">
              <a:lnSpc>
                <a:spcPct val="115000"/>
              </a:lnSpc>
              <a:spcBef>
                <a:spcPts val="2100"/>
              </a:spcBef>
              <a:spcAft>
                <a:spcPts val="0"/>
              </a:spcAft>
              <a:buSzPct val="35276"/>
              <a:buNone/>
            </a:pPr>
            <a:endParaRPr sz="7257">
              <a:solidFill>
                <a:srgbClr val="434343"/>
              </a:solidFill>
              <a:latin typeface="Arial"/>
              <a:ea typeface="Arial"/>
              <a:cs typeface="Arial"/>
              <a:sym typeface="Arial"/>
            </a:endParaRPr>
          </a:p>
          <a:p>
            <a:pPr marL="0" lvl="0" indent="0" algn="l" rtl="0">
              <a:lnSpc>
                <a:spcPct val="90000"/>
              </a:lnSpc>
              <a:spcBef>
                <a:spcPts val="2100"/>
              </a:spcBef>
              <a:spcAft>
                <a:spcPts val="0"/>
              </a:spcAft>
              <a:buClr>
                <a:srgbClr val="0F150D"/>
              </a:buClr>
              <a:buSzPct val="80000"/>
              <a:buNone/>
            </a:pPr>
            <a:endParaRPr sz="2000">
              <a:solidFill>
                <a:srgbClr val="434343"/>
              </a:solidFill>
              <a:latin typeface="Arial"/>
              <a:ea typeface="Arial"/>
              <a:cs typeface="Arial"/>
              <a:sym typeface="Arial"/>
            </a:endParaRPr>
          </a:p>
          <a:p>
            <a:pPr marL="0" lvl="0" indent="0" algn="ctr" rtl="0">
              <a:lnSpc>
                <a:spcPct val="90000"/>
              </a:lnSpc>
              <a:spcBef>
                <a:spcPts val="1000"/>
              </a:spcBef>
              <a:spcAft>
                <a:spcPts val="0"/>
              </a:spcAft>
              <a:buClr>
                <a:srgbClr val="0F150D"/>
              </a:buClr>
              <a:buSzPct val="72727"/>
              <a:buNone/>
            </a:pPr>
            <a:endParaRPr sz="2200"/>
          </a:p>
          <a:p>
            <a:pPr marL="0" lvl="0" indent="0" algn="ctr" rtl="0">
              <a:lnSpc>
                <a:spcPct val="90000"/>
              </a:lnSpc>
              <a:spcBef>
                <a:spcPts val="1000"/>
              </a:spcBef>
              <a:spcAft>
                <a:spcPts val="0"/>
              </a:spcAft>
              <a:buClr>
                <a:srgbClr val="0F150D"/>
              </a:buClr>
              <a:buSzPct val="72727"/>
              <a:buNone/>
            </a:pPr>
            <a:endParaRPr sz="2200"/>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p:txBody>
      </p:sp>
      <p:sp>
        <p:nvSpPr>
          <p:cNvPr id="212" name="Google Shape;212;gd7cabe36ff_0_0"/>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7</a:t>
            </a:fld>
            <a:endParaRPr/>
          </a:p>
        </p:txBody>
      </p:sp>
      <p:pic>
        <p:nvPicPr>
          <p:cNvPr id="213" name="Google Shape;213;gd7cabe36ff_0_0"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214" name="Google Shape;214;gd7cabe36ff_0_0"/>
          <p:cNvSpPr txBox="1">
            <a:spLocks noGrp="1"/>
          </p:cNvSpPr>
          <p:nvPr>
            <p:ph type="title"/>
          </p:nvPr>
        </p:nvSpPr>
        <p:spPr>
          <a:xfrm>
            <a:off x="114300" y="316200"/>
            <a:ext cx="6580500" cy="576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87500"/>
              <a:buFont typeface="Trebuchet MS"/>
              <a:buNone/>
            </a:pPr>
            <a:r>
              <a:rPr lang="en-US"/>
              <a:t>Introduction: 4 part processor (2 of 7)</a:t>
            </a:r>
            <a:endParaRPr/>
          </a:p>
        </p:txBody>
      </p:sp>
      <p:pic>
        <p:nvPicPr>
          <p:cNvPr id="215" name="Google Shape;215;gd7cabe36ff_0_0" descr="The 4 part processor for word recognition is a reading model that shows a red squarer  onthe top with the word context, then underneath that is a yellow square with the word meaing, then 2 squares underneath say phonological and orthographic, connected with an arrow that says phonics."/>
          <p:cNvPicPr preferRelativeResize="0"/>
          <p:nvPr/>
        </p:nvPicPr>
        <p:blipFill rotWithShape="1">
          <a:blip r:embed="rId4">
            <a:alphaModFix/>
          </a:blip>
          <a:srcRect/>
          <a:stretch/>
        </p:blipFill>
        <p:spPr>
          <a:xfrm>
            <a:off x="6694800" y="698216"/>
            <a:ext cx="5133109" cy="51331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d7cabe36ff_0_36"/>
          <p:cNvSpPr txBox="1">
            <a:spLocks noGrp="1"/>
          </p:cNvSpPr>
          <p:nvPr>
            <p:ph type="title"/>
          </p:nvPr>
        </p:nvSpPr>
        <p:spPr>
          <a:xfrm>
            <a:off x="839800" y="1085450"/>
            <a:ext cx="4784700" cy="972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endParaRPr/>
          </a:p>
          <a:p>
            <a:pPr marL="0" lvl="0" indent="0" algn="ctr" rtl="0">
              <a:lnSpc>
                <a:spcPct val="90000"/>
              </a:lnSpc>
              <a:spcBef>
                <a:spcPts val="0"/>
              </a:spcBef>
              <a:spcAft>
                <a:spcPts val="0"/>
              </a:spcAft>
              <a:buClr>
                <a:schemeClr val="accent1"/>
              </a:buClr>
              <a:buSzPct val="70415"/>
              <a:buFont typeface="Trebuchet MS"/>
              <a:buNone/>
            </a:pPr>
            <a:r>
              <a:rPr lang="en-US" sz="4544">
                <a:solidFill>
                  <a:schemeClr val="dk1"/>
                </a:solidFill>
              </a:rPr>
              <a:t>4 part processor</a:t>
            </a:r>
            <a:endParaRPr sz="4544">
              <a:solidFill>
                <a:schemeClr val="dk1"/>
              </a:solidFill>
            </a:endParaRPr>
          </a:p>
          <a:p>
            <a:pPr marL="0" lvl="0" indent="0" algn="ctr" rtl="0">
              <a:lnSpc>
                <a:spcPct val="90000"/>
              </a:lnSpc>
              <a:spcBef>
                <a:spcPts val="0"/>
              </a:spcBef>
              <a:spcAft>
                <a:spcPts val="0"/>
              </a:spcAft>
              <a:buClr>
                <a:schemeClr val="accent1"/>
              </a:buClr>
              <a:buSzPct val="100000"/>
              <a:buFont typeface="Trebuchet MS"/>
              <a:buNone/>
            </a:pPr>
            <a:endParaRPr/>
          </a:p>
        </p:txBody>
      </p:sp>
      <p:sp>
        <p:nvSpPr>
          <p:cNvPr id="221" name="Google Shape;221;gd7cabe36ff_0_36"/>
          <p:cNvSpPr txBox="1">
            <a:spLocks noGrp="1"/>
          </p:cNvSpPr>
          <p:nvPr>
            <p:ph type="body" idx="1"/>
          </p:nvPr>
        </p:nvSpPr>
        <p:spPr>
          <a:xfrm>
            <a:off x="217450" y="1741725"/>
            <a:ext cx="5199300" cy="50019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1000"/>
              </a:spcBef>
              <a:spcAft>
                <a:spcPts val="0"/>
              </a:spcAft>
              <a:buClr>
                <a:srgbClr val="0F150D"/>
              </a:buClr>
              <a:buSzPts val="308"/>
              <a:buNone/>
            </a:pPr>
            <a:r>
              <a:rPr lang="en-US" sz="9657"/>
              <a:t>Let’s try some examples:</a:t>
            </a:r>
            <a:endParaRPr sz="9657"/>
          </a:p>
          <a:p>
            <a:pPr marL="457200" lvl="0" indent="0" algn="l" rtl="0">
              <a:lnSpc>
                <a:spcPct val="90000"/>
              </a:lnSpc>
              <a:spcBef>
                <a:spcPts val="1000"/>
              </a:spcBef>
              <a:spcAft>
                <a:spcPts val="0"/>
              </a:spcAft>
              <a:buNone/>
            </a:pPr>
            <a:r>
              <a:rPr lang="en-US" sz="9657">
                <a:solidFill>
                  <a:srgbClr val="434343"/>
                </a:solidFill>
              </a:rPr>
              <a:t>1. Can you tell me 3 meanings of the words </a:t>
            </a:r>
            <a:r>
              <a:rPr lang="en-US" sz="9657" i="1">
                <a:solidFill>
                  <a:srgbClr val="434343"/>
                </a:solidFill>
              </a:rPr>
              <a:t>pitch</a:t>
            </a:r>
            <a:r>
              <a:rPr lang="en-US" sz="9657">
                <a:solidFill>
                  <a:srgbClr val="434343"/>
                </a:solidFill>
              </a:rPr>
              <a:t>?</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2. In the sentence, “Medusa had locks made of snakes”, what does the word </a:t>
            </a:r>
            <a:r>
              <a:rPr lang="en-US" sz="9657" i="1">
                <a:solidFill>
                  <a:srgbClr val="434343"/>
                </a:solidFill>
              </a:rPr>
              <a:t>locks</a:t>
            </a:r>
            <a:r>
              <a:rPr lang="en-US" sz="9657">
                <a:solidFill>
                  <a:srgbClr val="434343"/>
                </a:solidFill>
              </a:rPr>
              <a:t> mean?</a:t>
            </a:r>
            <a:endParaRPr sz="9657">
              <a:solidFill>
                <a:srgbClr val="434343"/>
              </a:solidFill>
            </a:endParaRPr>
          </a:p>
          <a:p>
            <a:pPr marL="0" lvl="0" indent="0" algn="l" rtl="0">
              <a:lnSpc>
                <a:spcPct val="115000"/>
              </a:lnSpc>
              <a:spcBef>
                <a:spcPts val="2100"/>
              </a:spcBef>
              <a:spcAft>
                <a:spcPts val="0"/>
              </a:spcAft>
              <a:buSzPct val="50979"/>
              <a:buNone/>
            </a:pPr>
            <a:endParaRPr sz="9657">
              <a:solidFill>
                <a:srgbClr val="434343"/>
              </a:solidFill>
            </a:endParaRPr>
          </a:p>
          <a:p>
            <a:pPr marL="0" lvl="0" indent="0" algn="l" rtl="0">
              <a:lnSpc>
                <a:spcPct val="115000"/>
              </a:lnSpc>
              <a:spcBef>
                <a:spcPts val="2100"/>
              </a:spcBef>
              <a:spcAft>
                <a:spcPts val="0"/>
              </a:spcAft>
              <a:buSzPct val="50979"/>
              <a:buNone/>
            </a:pPr>
            <a:endParaRPr sz="9657">
              <a:solidFill>
                <a:srgbClr val="434343"/>
              </a:solidFill>
              <a:latin typeface="Arial"/>
              <a:ea typeface="Arial"/>
              <a:cs typeface="Arial"/>
              <a:sym typeface="Arial"/>
            </a:endParaRPr>
          </a:p>
          <a:p>
            <a:pPr marL="457200" lvl="0" indent="0" algn="l" rtl="0">
              <a:lnSpc>
                <a:spcPct val="115000"/>
              </a:lnSpc>
              <a:spcBef>
                <a:spcPts val="2100"/>
              </a:spcBef>
              <a:spcAft>
                <a:spcPts val="0"/>
              </a:spcAft>
              <a:buSzPct val="67839"/>
              <a:buNone/>
            </a:pPr>
            <a:endParaRPr sz="7257">
              <a:solidFill>
                <a:srgbClr val="434343"/>
              </a:solidFill>
              <a:latin typeface="Arial"/>
              <a:ea typeface="Arial"/>
              <a:cs typeface="Arial"/>
              <a:sym typeface="Arial"/>
            </a:endParaRPr>
          </a:p>
          <a:p>
            <a:pPr marL="0" lvl="0" indent="0" algn="l" rtl="0">
              <a:lnSpc>
                <a:spcPct val="90000"/>
              </a:lnSpc>
              <a:spcBef>
                <a:spcPts val="2100"/>
              </a:spcBef>
              <a:spcAft>
                <a:spcPts val="0"/>
              </a:spcAft>
              <a:buClr>
                <a:srgbClr val="0F150D"/>
              </a:buClr>
              <a:buSzPct val="80000"/>
              <a:buNone/>
            </a:pPr>
            <a:endParaRPr sz="2000">
              <a:solidFill>
                <a:srgbClr val="434343"/>
              </a:solidFill>
              <a:latin typeface="Arial"/>
              <a:ea typeface="Arial"/>
              <a:cs typeface="Arial"/>
              <a:sym typeface="Arial"/>
            </a:endParaRPr>
          </a:p>
          <a:p>
            <a:pPr marL="0" lvl="0" indent="0" algn="ctr" rtl="0">
              <a:lnSpc>
                <a:spcPct val="90000"/>
              </a:lnSpc>
              <a:spcBef>
                <a:spcPts val="1000"/>
              </a:spcBef>
              <a:spcAft>
                <a:spcPts val="0"/>
              </a:spcAft>
              <a:buClr>
                <a:srgbClr val="0F150D"/>
              </a:buClr>
              <a:buSzPct val="72727"/>
              <a:buNone/>
            </a:pPr>
            <a:endParaRPr sz="2200"/>
          </a:p>
          <a:p>
            <a:pPr marL="0" lvl="0" indent="0" algn="ctr" rtl="0">
              <a:lnSpc>
                <a:spcPct val="90000"/>
              </a:lnSpc>
              <a:spcBef>
                <a:spcPts val="1000"/>
              </a:spcBef>
              <a:spcAft>
                <a:spcPts val="0"/>
              </a:spcAft>
              <a:buClr>
                <a:srgbClr val="0F150D"/>
              </a:buClr>
              <a:buSzPct val="72727"/>
              <a:buNone/>
            </a:pPr>
            <a:endParaRPr sz="2200"/>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p:txBody>
      </p:sp>
      <p:sp>
        <p:nvSpPr>
          <p:cNvPr id="222" name="Google Shape;222;gd7cabe36ff_0_36"/>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8</a:t>
            </a:fld>
            <a:endParaRPr/>
          </a:p>
        </p:txBody>
      </p:sp>
      <p:pic>
        <p:nvPicPr>
          <p:cNvPr id="223" name="Google Shape;223;gd7cabe36ff_0_36"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224" name="Google Shape;224;gd7cabe36ff_0_36"/>
          <p:cNvSpPr txBox="1">
            <a:spLocks noGrp="1"/>
          </p:cNvSpPr>
          <p:nvPr>
            <p:ph type="title"/>
          </p:nvPr>
        </p:nvSpPr>
        <p:spPr>
          <a:xfrm>
            <a:off x="114300" y="316200"/>
            <a:ext cx="6580500" cy="576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87500"/>
              <a:buFont typeface="Trebuchet MS"/>
              <a:buNone/>
            </a:pPr>
            <a:r>
              <a:rPr lang="en-US"/>
              <a:t>Introduction: 4 part processor (3 of 7)</a:t>
            </a:r>
            <a:endParaRPr/>
          </a:p>
        </p:txBody>
      </p:sp>
      <p:pic>
        <p:nvPicPr>
          <p:cNvPr id="225" name="Google Shape;225;gd7cabe36ff_0_36" descr="The 4 part processor for word recognition is a reading model that shows a red squarer  onthe top with the word context, then underneath that is a yellow square with the word meaing, then 2 squares underneath say phonological and orthographic, connected with an arrow that says phonics."/>
          <p:cNvPicPr preferRelativeResize="0"/>
          <p:nvPr/>
        </p:nvPicPr>
        <p:blipFill rotWithShape="1">
          <a:blip r:embed="rId4">
            <a:alphaModFix/>
          </a:blip>
          <a:srcRect/>
          <a:stretch/>
        </p:blipFill>
        <p:spPr>
          <a:xfrm>
            <a:off x="6694800" y="698216"/>
            <a:ext cx="5133109" cy="51331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d7cabe36ff_0_27"/>
          <p:cNvSpPr txBox="1">
            <a:spLocks noGrp="1"/>
          </p:cNvSpPr>
          <p:nvPr>
            <p:ph type="title"/>
          </p:nvPr>
        </p:nvSpPr>
        <p:spPr>
          <a:xfrm>
            <a:off x="839800" y="1085450"/>
            <a:ext cx="4784700" cy="972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Trebuchet MS"/>
              <a:buNone/>
            </a:pPr>
            <a:endParaRPr/>
          </a:p>
          <a:p>
            <a:pPr marL="0" lvl="0" indent="0" algn="ctr" rtl="0">
              <a:lnSpc>
                <a:spcPct val="90000"/>
              </a:lnSpc>
              <a:spcBef>
                <a:spcPts val="0"/>
              </a:spcBef>
              <a:spcAft>
                <a:spcPts val="0"/>
              </a:spcAft>
              <a:buClr>
                <a:schemeClr val="accent1"/>
              </a:buClr>
              <a:buSzPct val="70415"/>
              <a:buFont typeface="Trebuchet MS"/>
              <a:buNone/>
            </a:pPr>
            <a:r>
              <a:rPr lang="en-US" sz="4544">
                <a:solidFill>
                  <a:schemeClr val="dk1"/>
                </a:solidFill>
              </a:rPr>
              <a:t>4 part processor</a:t>
            </a:r>
            <a:endParaRPr sz="4544">
              <a:solidFill>
                <a:schemeClr val="dk1"/>
              </a:solidFill>
            </a:endParaRPr>
          </a:p>
          <a:p>
            <a:pPr marL="0" lvl="0" indent="0" algn="ctr" rtl="0">
              <a:lnSpc>
                <a:spcPct val="90000"/>
              </a:lnSpc>
              <a:spcBef>
                <a:spcPts val="0"/>
              </a:spcBef>
              <a:spcAft>
                <a:spcPts val="0"/>
              </a:spcAft>
              <a:buClr>
                <a:schemeClr val="accent1"/>
              </a:buClr>
              <a:buSzPct val="100000"/>
              <a:buFont typeface="Trebuchet MS"/>
              <a:buNone/>
            </a:pPr>
            <a:endParaRPr/>
          </a:p>
        </p:txBody>
      </p:sp>
      <p:sp>
        <p:nvSpPr>
          <p:cNvPr id="231" name="Google Shape;231;gd7cabe36ff_0_27"/>
          <p:cNvSpPr txBox="1">
            <a:spLocks noGrp="1"/>
          </p:cNvSpPr>
          <p:nvPr>
            <p:ph type="body" idx="1"/>
          </p:nvPr>
        </p:nvSpPr>
        <p:spPr>
          <a:xfrm>
            <a:off x="217450" y="1741725"/>
            <a:ext cx="5199300" cy="50019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1000"/>
              </a:spcBef>
              <a:spcAft>
                <a:spcPts val="0"/>
              </a:spcAft>
              <a:buClr>
                <a:srgbClr val="0F150D"/>
              </a:buClr>
              <a:buSzPts val="308"/>
              <a:buNone/>
            </a:pPr>
            <a:r>
              <a:rPr lang="en-US" sz="9657"/>
              <a:t>Let’s try some examples:</a:t>
            </a:r>
            <a:endParaRPr sz="9657"/>
          </a:p>
          <a:p>
            <a:pPr marL="457200" lvl="0" indent="0" algn="l" rtl="0">
              <a:lnSpc>
                <a:spcPct val="90000"/>
              </a:lnSpc>
              <a:spcBef>
                <a:spcPts val="1000"/>
              </a:spcBef>
              <a:spcAft>
                <a:spcPts val="0"/>
              </a:spcAft>
              <a:buNone/>
            </a:pPr>
            <a:r>
              <a:rPr lang="en-US" sz="9657">
                <a:solidFill>
                  <a:srgbClr val="434343"/>
                </a:solidFill>
              </a:rPr>
              <a:t>1. Can you tell me 3 meanings of the words </a:t>
            </a:r>
            <a:r>
              <a:rPr lang="en-US" sz="9657" i="1">
                <a:solidFill>
                  <a:srgbClr val="434343"/>
                </a:solidFill>
              </a:rPr>
              <a:t>pitch</a:t>
            </a:r>
            <a:r>
              <a:rPr lang="en-US" sz="9657">
                <a:solidFill>
                  <a:srgbClr val="434343"/>
                </a:solidFill>
              </a:rPr>
              <a:t>?</a:t>
            </a: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2. In the sentence, “Medusa had locks made of snakes”, what does the word </a:t>
            </a:r>
            <a:r>
              <a:rPr lang="en-US" sz="9657" i="1">
                <a:solidFill>
                  <a:srgbClr val="434343"/>
                </a:solidFill>
              </a:rPr>
              <a:t>locks</a:t>
            </a:r>
            <a:r>
              <a:rPr lang="en-US" sz="9657">
                <a:solidFill>
                  <a:srgbClr val="434343"/>
                </a:solidFill>
              </a:rPr>
              <a:t> mean?</a:t>
            </a:r>
            <a:endParaRPr sz="9657">
              <a:solidFill>
                <a:srgbClr val="434343"/>
              </a:solidFill>
            </a:endParaRPr>
          </a:p>
          <a:p>
            <a:pPr marL="0" lvl="0" indent="0" algn="l" rtl="0">
              <a:lnSpc>
                <a:spcPct val="115000"/>
              </a:lnSpc>
              <a:spcBef>
                <a:spcPts val="0"/>
              </a:spcBef>
              <a:spcAft>
                <a:spcPts val="0"/>
              </a:spcAft>
              <a:buNone/>
            </a:pPr>
            <a:endParaRPr sz="9657">
              <a:solidFill>
                <a:srgbClr val="434343"/>
              </a:solidFill>
            </a:endParaRPr>
          </a:p>
          <a:p>
            <a:pPr marL="457200" lvl="0" indent="0" algn="l" rtl="0">
              <a:lnSpc>
                <a:spcPct val="115000"/>
              </a:lnSpc>
              <a:spcBef>
                <a:spcPts val="0"/>
              </a:spcBef>
              <a:spcAft>
                <a:spcPts val="0"/>
              </a:spcAft>
              <a:buNone/>
            </a:pPr>
            <a:r>
              <a:rPr lang="en-US" sz="9657">
                <a:solidFill>
                  <a:srgbClr val="434343"/>
                </a:solidFill>
              </a:rPr>
              <a:t>3. Say </a:t>
            </a:r>
            <a:r>
              <a:rPr lang="en-US" sz="9657" i="1">
                <a:solidFill>
                  <a:srgbClr val="434343"/>
                </a:solidFill>
              </a:rPr>
              <a:t>pale. </a:t>
            </a:r>
            <a:r>
              <a:rPr lang="en-US" sz="9657">
                <a:solidFill>
                  <a:srgbClr val="434343"/>
                </a:solidFill>
              </a:rPr>
              <a:t>Say it again but don’t say /l/.</a:t>
            </a:r>
            <a:endParaRPr sz="9657">
              <a:solidFill>
                <a:srgbClr val="434343"/>
              </a:solidFill>
            </a:endParaRPr>
          </a:p>
          <a:p>
            <a:pPr marL="0" lvl="0" indent="0" algn="l" rtl="0">
              <a:lnSpc>
                <a:spcPct val="115000"/>
              </a:lnSpc>
              <a:spcBef>
                <a:spcPts val="2100"/>
              </a:spcBef>
              <a:spcAft>
                <a:spcPts val="0"/>
              </a:spcAft>
              <a:buSzPct val="50979"/>
              <a:buNone/>
            </a:pPr>
            <a:endParaRPr sz="9657">
              <a:solidFill>
                <a:srgbClr val="434343"/>
              </a:solidFill>
              <a:latin typeface="Arial"/>
              <a:ea typeface="Arial"/>
              <a:cs typeface="Arial"/>
              <a:sym typeface="Arial"/>
            </a:endParaRPr>
          </a:p>
          <a:p>
            <a:pPr marL="457200" lvl="0" indent="0" algn="l" rtl="0">
              <a:lnSpc>
                <a:spcPct val="115000"/>
              </a:lnSpc>
              <a:spcBef>
                <a:spcPts val="2100"/>
              </a:spcBef>
              <a:spcAft>
                <a:spcPts val="0"/>
              </a:spcAft>
              <a:buSzPct val="67839"/>
              <a:buNone/>
            </a:pPr>
            <a:endParaRPr sz="7257">
              <a:solidFill>
                <a:srgbClr val="434343"/>
              </a:solidFill>
              <a:latin typeface="Arial"/>
              <a:ea typeface="Arial"/>
              <a:cs typeface="Arial"/>
              <a:sym typeface="Arial"/>
            </a:endParaRPr>
          </a:p>
          <a:p>
            <a:pPr marL="0" lvl="0" indent="0" algn="l" rtl="0">
              <a:lnSpc>
                <a:spcPct val="90000"/>
              </a:lnSpc>
              <a:spcBef>
                <a:spcPts val="2100"/>
              </a:spcBef>
              <a:spcAft>
                <a:spcPts val="0"/>
              </a:spcAft>
              <a:buClr>
                <a:srgbClr val="0F150D"/>
              </a:buClr>
              <a:buSzPct val="80000"/>
              <a:buNone/>
            </a:pPr>
            <a:endParaRPr sz="2000">
              <a:solidFill>
                <a:srgbClr val="434343"/>
              </a:solidFill>
              <a:latin typeface="Arial"/>
              <a:ea typeface="Arial"/>
              <a:cs typeface="Arial"/>
              <a:sym typeface="Arial"/>
            </a:endParaRPr>
          </a:p>
          <a:p>
            <a:pPr marL="0" lvl="0" indent="0" algn="ctr" rtl="0">
              <a:lnSpc>
                <a:spcPct val="90000"/>
              </a:lnSpc>
              <a:spcBef>
                <a:spcPts val="1000"/>
              </a:spcBef>
              <a:spcAft>
                <a:spcPts val="0"/>
              </a:spcAft>
              <a:buClr>
                <a:srgbClr val="0F150D"/>
              </a:buClr>
              <a:buSzPct val="72727"/>
              <a:buNone/>
            </a:pPr>
            <a:endParaRPr sz="2200"/>
          </a:p>
          <a:p>
            <a:pPr marL="0" lvl="0" indent="0" algn="ctr" rtl="0">
              <a:lnSpc>
                <a:spcPct val="90000"/>
              </a:lnSpc>
              <a:spcBef>
                <a:spcPts val="1000"/>
              </a:spcBef>
              <a:spcAft>
                <a:spcPts val="0"/>
              </a:spcAft>
              <a:buClr>
                <a:srgbClr val="0F150D"/>
              </a:buClr>
              <a:buSzPct val="72727"/>
              <a:buNone/>
            </a:pPr>
            <a:endParaRPr sz="2200"/>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a:p>
            <a:pPr marL="0" lvl="0" indent="0" algn="l" rtl="0">
              <a:lnSpc>
                <a:spcPct val="90000"/>
              </a:lnSpc>
              <a:spcBef>
                <a:spcPts val="1000"/>
              </a:spcBef>
              <a:spcAft>
                <a:spcPts val="0"/>
              </a:spcAft>
              <a:buClr>
                <a:srgbClr val="0F150D"/>
              </a:buClr>
              <a:buSzPct val="100000"/>
              <a:buNone/>
            </a:pPr>
            <a:endParaRPr/>
          </a:p>
        </p:txBody>
      </p:sp>
      <p:sp>
        <p:nvSpPr>
          <p:cNvPr id="232" name="Google Shape;232;gd7cabe36ff_0_27"/>
          <p:cNvSpPr txBox="1">
            <a:spLocks noGrp="1"/>
          </p:cNvSpPr>
          <p:nvPr>
            <p:ph type="sldNum" idx="12"/>
          </p:nvPr>
        </p:nvSpPr>
        <p:spPr>
          <a:xfrm>
            <a:off x="838200" y="6334919"/>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9</a:t>
            </a:fld>
            <a:endParaRPr/>
          </a:p>
        </p:txBody>
      </p:sp>
      <p:pic>
        <p:nvPicPr>
          <p:cNvPr id="233" name="Google Shape;233;gd7cabe36ff_0_27" descr="VDOE Logo"/>
          <p:cNvPicPr preferRelativeResize="0"/>
          <p:nvPr/>
        </p:nvPicPr>
        <p:blipFill rotWithShape="1">
          <a:blip r:embed="rId3">
            <a:alphaModFix/>
          </a:blip>
          <a:srcRect/>
          <a:stretch/>
        </p:blipFill>
        <p:spPr>
          <a:xfrm>
            <a:off x="9535056" y="5912951"/>
            <a:ext cx="2531807" cy="843935"/>
          </a:xfrm>
          <a:prstGeom prst="rect">
            <a:avLst/>
          </a:prstGeom>
          <a:noFill/>
          <a:ln>
            <a:noFill/>
          </a:ln>
        </p:spPr>
      </p:pic>
      <p:sp>
        <p:nvSpPr>
          <p:cNvPr id="234" name="Google Shape;234;gd7cabe36ff_0_27"/>
          <p:cNvSpPr txBox="1">
            <a:spLocks noGrp="1"/>
          </p:cNvSpPr>
          <p:nvPr>
            <p:ph type="title"/>
          </p:nvPr>
        </p:nvSpPr>
        <p:spPr>
          <a:xfrm>
            <a:off x="114300" y="316200"/>
            <a:ext cx="6580500" cy="576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1"/>
              </a:buClr>
              <a:buSzPct val="187500"/>
              <a:buFont typeface="Trebuchet MS"/>
              <a:buNone/>
            </a:pPr>
            <a:r>
              <a:rPr lang="en-US"/>
              <a:t>Introduction: 4 part processor (4 of 7)</a:t>
            </a:r>
            <a:endParaRPr/>
          </a:p>
        </p:txBody>
      </p:sp>
      <p:pic>
        <p:nvPicPr>
          <p:cNvPr id="235" name="Google Shape;235;gd7cabe36ff_0_27" descr="The 4 part processor for word recognition is a reading model that shows a red squarer  onthe top with the word context, then underneath that is a yellow square with the word meaing, then 2 squares underneath say phonological and orthographic, connected with an arrow that says phonics."/>
          <p:cNvPicPr preferRelativeResize="0"/>
          <p:nvPr/>
        </p:nvPicPr>
        <p:blipFill rotWithShape="1">
          <a:blip r:embed="rId4">
            <a:alphaModFix/>
          </a:blip>
          <a:srcRect/>
          <a:stretch/>
        </p:blipFill>
        <p:spPr>
          <a:xfrm>
            <a:off x="6694800" y="698216"/>
            <a:ext cx="5133109" cy="5133109"/>
          </a:xfrm>
          <a:prstGeom prst="rect">
            <a:avLst/>
          </a:prstGeom>
          <a:noFill/>
          <a:ln>
            <a:noFill/>
          </a:ln>
        </p:spPr>
      </p:pic>
    </p:spTree>
  </p:cSld>
  <p:clrMapOvr>
    <a:masterClrMapping/>
  </p:clrMapOvr>
</p:sld>
</file>

<file path=ppt/theme/theme1.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3018</Words>
  <Application>Microsoft Office PowerPoint</Application>
  <PresentationFormat>Widescreen</PresentationFormat>
  <Paragraphs>316</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Times New Roman</vt:lpstr>
      <vt:lpstr>Trebuchet MS</vt:lpstr>
      <vt:lpstr>VDOE</vt:lpstr>
      <vt:lpstr>VDOE</vt:lpstr>
      <vt:lpstr>The Three /f/’s: Phonemic awareness, phonics, and facing facts about how we learn to read.</vt:lpstr>
      <vt:lpstr>Who We Are</vt:lpstr>
      <vt:lpstr>Introduction</vt:lpstr>
      <vt:lpstr>Introduction: Anticipation Guide (True/False)</vt:lpstr>
      <vt:lpstr>Introduction: Scarborough’s Reading Rope </vt:lpstr>
      <vt:lpstr> 4 part processor </vt:lpstr>
      <vt:lpstr> 4 part processor </vt:lpstr>
      <vt:lpstr> 4 part processor </vt:lpstr>
      <vt:lpstr> 4 part processor </vt:lpstr>
      <vt:lpstr> 4 part processor </vt:lpstr>
      <vt:lpstr> 4 part processor </vt:lpstr>
      <vt:lpstr> 4 part processor </vt:lpstr>
      <vt:lpstr>Introduction: Connecting Science Of Reading to Standards of Learning </vt:lpstr>
      <vt:lpstr>Phonemic Awareness</vt:lpstr>
      <vt:lpstr>Phonemic Awareness: Quote</vt:lpstr>
      <vt:lpstr>Phonemic Awareness: Kindergarten SOLS</vt:lpstr>
      <vt:lpstr>Phonemic Awareness: First and Second Grade SOLS</vt:lpstr>
      <vt:lpstr>Phonemic Awareness: Daily Practice</vt:lpstr>
      <vt:lpstr>Phonemic Awareness: Additional Ideas</vt:lpstr>
      <vt:lpstr>Phonics</vt:lpstr>
      <vt:lpstr>Phonics: Sound Walls vs. Word Walls</vt:lpstr>
      <vt:lpstr>Phonics: Sound-symbol correspondence</vt:lpstr>
      <vt:lpstr>Phonics: Heart Words</vt:lpstr>
      <vt:lpstr>Phonics: Decodables</vt:lpstr>
      <vt:lpstr>Conclusion/Final Thoughts</vt:lpstr>
      <vt:lpstr>Conclusion: Anticipation Guide </vt:lpstr>
      <vt:lpstr>Contact Information</vt:lpstr>
      <vt:lpstr>References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/f/’s: Phonemic awareness, phonics, and facing facts about how we learn to read.</dc:title>
  <dc:creator>Timothy Nuthall</dc:creator>
  <cp:lastModifiedBy>Nogueras, Jill (DOE)</cp:lastModifiedBy>
  <cp:revision>2</cp:revision>
  <dcterms:created xsi:type="dcterms:W3CDTF">2020-06-29T15:52:04Z</dcterms:created>
  <dcterms:modified xsi:type="dcterms:W3CDTF">2021-08-04T18:21:12Z</dcterms:modified>
</cp:coreProperties>
</file>