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2.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Roboto Medium" panose="020B0604020202020204" charset="0"/>
      <p:regular r:id="rId31"/>
      <p:bold r:id="rId32"/>
      <p:italic r:id="rId33"/>
      <p:boldItalic r:id="rId34"/>
    </p:embeddedFont>
    <p:embeddedFont>
      <p:font typeface="Century Gothic" panose="020B0502020202020204" pitchFamily="34" charset="0"/>
      <p:regular r:id="rId35"/>
      <p:bold r:id="rId36"/>
      <p:italic r:id="rId37"/>
      <p:boldItalic r:id="rId38"/>
    </p:embeddedFont>
    <p:embeddedFont>
      <p:font typeface="Verdana" panose="020B0604030504040204" pitchFamily="34" charset="0"/>
      <p:regular r:id="rId39"/>
      <p:bold r:id="rId40"/>
      <p:italic r:id="rId41"/>
      <p:boldItalic r:id="rId42"/>
    </p:embeddedFont>
    <p:embeddedFont>
      <p:font typeface="Roboto" panose="020B0604020202020204" charset="0"/>
      <p:regular r:id="rId43"/>
      <p:bold r:id="rId44"/>
      <p:italic r:id="rId45"/>
      <p:boldItalic r:id="rId46"/>
    </p:embeddedFont>
    <p:embeddedFont>
      <p:font typeface="Georgia" panose="02040502050405020303" pitchFamily="18" charset="0"/>
      <p:regular r:id="rId47"/>
      <p:bold r:id="rId48"/>
      <p:italic r:id="rId49"/>
      <p:boldItalic r:id="rId50"/>
    </p:embeddedFont>
    <p:embeddedFont>
      <p:font typeface="Trebuchet MS" panose="020B060302020202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ie Leestma" initials="" lastIdx="2" clrIdx="0"/>
  <p:cmAuthor id="1" name="Carrie" initials="C" lastIdx="1" clrIdx="1">
    <p:extLst>
      <p:ext uri="{19B8F6BF-5375-455C-9EA6-DF929625EA0E}">
        <p15:presenceInfo xmlns:p15="http://schemas.microsoft.com/office/powerpoint/2012/main" userId="Carr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227" autoAdjust="0"/>
  </p:normalViewPr>
  <p:slideViewPr>
    <p:cSldViewPr snapToGrid="0">
      <p:cViewPr varScale="1">
        <p:scale>
          <a:sx n="55" d="100"/>
          <a:sy n="55" d="100"/>
        </p:scale>
        <p:origin x="318" y="54"/>
      </p:cViewPr>
      <p:guideLst>
        <p:guide orient="horz" pos="1620"/>
        <p:guide pos="2880"/>
      </p:guideLst>
    </p:cSldViewPr>
  </p:slideViewPr>
  <p:outlineViewPr>
    <p:cViewPr>
      <p:scale>
        <a:sx n="33" d="100"/>
        <a:sy n="33" d="100"/>
      </p:scale>
      <p:origin x="0" y="-61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54"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02T15:51:31.942" idx="1">
    <p:pos x="2733" y="1016"/>
    <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1-05-20T03:02:51.846" idx="1">
    <p:pos x="396" y="172"/>
    <p:text>Maybe we can structure the explicit examples in this structure.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understood.org/en/school-learning/for-educators/universal-design-for-learning/what-is-explicit-instructio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faculty.virginia.edu/ReadingFirst/prof_dev/phonemic_awareness/rhy_alliter.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d9460a744d_1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9460a744d_1_10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It is much easier to work with the bigger pieces of language and words before moving to the smaller pieces.  For example, it is much easier to work with a word like rainbow then it is to work with onset and rime such as /r/ ain</a:t>
            </a:r>
            <a:endParaRPr/>
          </a:p>
          <a:p>
            <a:pPr marL="0" lvl="0" indent="0" algn="l" rtl="0">
              <a:lnSpc>
                <a:spcPct val="115000"/>
              </a:lnSpc>
              <a:spcBef>
                <a:spcPts val="0"/>
              </a:spcBef>
              <a:spcAft>
                <a:spcPts val="0"/>
              </a:spcAft>
              <a:buClr>
                <a:schemeClr val="dk1"/>
              </a:buClr>
              <a:buSzPts val="1100"/>
              <a:buFont typeface="Arial"/>
              <a:buNone/>
            </a:pPr>
            <a:r>
              <a:rPr lang="en"/>
              <a:t>Children also are more likely to hear beginning sounds before ending sounds and these before medial.  Keep these progressions in mind as you teach.</a:t>
            </a:r>
            <a:endParaRPr/>
          </a:p>
          <a:p>
            <a:pPr marL="0" lvl="0" indent="0" algn="l" rtl="0">
              <a:spcBef>
                <a:spcPts val="0"/>
              </a:spcBef>
              <a:spcAft>
                <a:spcPts val="0"/>
              </a:spcAft>
              <a:buNone/>
            </a:pPr>
            <a:endParaRPr/>
          </a:p>
        </p:txBody>
      </p:sp>
      <p:sp>
        <p:nvSpPr>
          <p:cNvPr id="187" name="Google Shape;187;gd9460a744d_1_1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7b3fc0d8bc_0_8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7b3fc0d8bc_0_8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d9460a744d_0_5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d9460a744d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d30a49330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d30a49330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d30a493301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d30a493301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d30a493301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d30a49330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7b3fc0d8bc_0_8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7b3fc0d8bc_0_8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From </a:t>
            </a:r>
            <a:r>
              <a:rPr lang="en" u="sng">
                <a:solidFill>
                  <a:srgbClr val="1155CC"/>
                </a:solidFill>
                <a:hlinkClick r:id="rId3">
                  <a:extLst>
                    <a:ext uri="{A12FA001-AC4F-418D-AE19-62706E023703}">
                      <ahyp:hlinkClr xmlns="" xmlns:ahyp="http://schemas.microsoft.com/office/drawing/2018/hyperlinkcolor" val="tx"/>
                    </a:ext>
                  </a:extLst>
                </a:hlinkClick>
              </a:rPr>
              <a:t>Explicit Instruction: What you need to know</a:t>
            </a:r>
            <a:r>
              <a:rPr lang="en">
                <a:solidFill>
                  <a:schemeClr val="dk1"/>
                </a:solidFill>
              </a:rPr>
              <a:t> by Kim Green from the website www.Understood.org</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d9460a744d_0_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d9460a744d_0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d9460a744d_0_5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d9460a744d_0_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d30a493301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d30a49330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d30a49330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d30a4933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dcffb93766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dcffb9376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d30a493301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d30a49330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d9460a744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d9460a744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d30a493301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d30a493301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 in our rhyming throughout the day card</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d9460a744d_0_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d9460a744d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d9460a744d_0_5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d9460a744d_0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d9460a744d_0_5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d9460a744d_0_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d9460a744d_0_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d9460a744d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e55dad483f_7_1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6" name="Google Shape;926;ge55dad483f_7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2025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d9460a744d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d9460a744d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9460a744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d9460a744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**Share a game card**</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Let’s play a game before we get started.  Explain the game first and the have the participants use their mic or the chat box to share their new name.  Play a manipulation game with our names (sub with the /v/ sound).  I am Vicole Vall and this is Varrie Veestma, use the chat box and type your new name.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d9460a744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d9460a74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b3fc0d8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b3fc0d8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50">
                <a:solidFill>
                  <a:schemeClr val="dk1"/>
                </a:solidFill>
                <a:highlight>
                  <a:srgbClr val="FFFFFF"/>
                </a:highlight>
                <a:latin typeface="Verdana"/>
                <a:ea typeface="Verdana"/>
                <a:cs typeface="Verdana"/>
                <a:sym typeface="Verdana"/>
              </a:rPr>
              <a:t>Ball &amp; Blachman, 1991; Blachman, Ball, Black, &amp; Tangel, 1994; Bradley &amp; Bryant, 1983; Byrne &amp; Fielding-Barnsley, 1991, 1993, 1995; Caslte, Riach, &amp; Nicholson, 1994; Cunninghman, 1990; Lundberg et al., 1988; Wallahc &amp; Wallach, 1979; Williams, 1980</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d30a49330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d30a49330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Talk about the differences and how this is not phonics.  Give a few examples of what makes each portion.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dd1375cf2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dd1375cf2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d30a49330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d30a49330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start with the largest pieces of language and move to smaller pieces, just as we did in our Nutty Names game.  We were manipulating a small portion of a word. We are working first on large pieces of language such as sentences, then we move to words and then to parts of words such as syllables.  Even within syllables, there are larger more meaningful pieces that you may want to work with first, such as compound words.</a:t>
            </a:r>
            <a:endParaRPr/>
          </a:p>
          <a:p>
            <a:pPr marL="0" lvl="0" indent="0" algn="l" rtl="0">
              <a:spcBef>
                <a:spcPts val="0"/>
              </a:spcBef>
              <a:spcAft>
                <a:spcPts val="0"/>
              </a:spcAft>
              <a:buNone/>
            </a:pPr>
            <a:endParaRPr/>
          </a:p>
          <a:p>
            <a:pPr marL="0" lvl="0" indent="0" algn="l" rtl="0">
              <a:spcBef>
                <a:spcPts val="0"/>
              </a:spcBef>
              <a:spcAft>
                <a:spcPts val="0"/>
              </a:spcAft>
              <a:buNone/>
            </a:pPr>
            <a:r>
              <a:rPr lang="en"/>
              <a:t>Adapted from: </a:t>
            </a:r>
            <a:r>
              <a:rPr lang="en" sz="1097" u="sng">
                <a:solidFill>
                  <a:schemeClr val="hlink"/>
                </a:solidFill>
                <a:latin typeface="Georgia"/>
                <a:ea typeface="Georgia"/>
                <a:cs typeface="Georgia"/>
                <a:sym typeface="Georgia"/>
                <a:hlinkClick r:id="rId3"/>
              </a:rPr>
              <a:t>https://faculty.virginia.edu/ReadingFirst/prof_dev/phonemic_awareness/rhy_alliter.html</a:t>
            </a:r>
            <a:endParaRPr sz="1097">
              <a:solidFill>
                <a:schemeClr val="dk1"/>
              </a:solidFill>
              <a:latin typeface="Georgia"/>
              <a:ea typeface="Georgia"/>
              <a:cs typeface="Georgia"/>
              <a:sym typeface="Georgia"/>
            </a:endParaRPr>
          </a:p>
          <a:p>
            <a:pPr marL="0" lvl="0" indent="0" algn="l" rtl="0">
              <a:spcBef>
                <a:spcPts val="0"/>
              </a:spcBef>
              <a:spcAft>
                <a:spcPts val="0"/>
              </a:spcAft>
              <a:buNone/>
            </a:pPr>
            <a:endParaRPr sz="1097">
              <a:solidFill>
                <a:schemeClr val="dk1"/>
              </a:solidFill>
              <a:latin typeface="Georgia"/>
              <a:ea typeface="Georgia"/>
              <a:cs typeface="Georgia"/>
              <a:sym typeface="Georgia"/>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 name="Google Shape;14;p2"/>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5" name="Google Shape;15;p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 name="Google Shape;16;p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p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pic>
        <p:nvPicPr>
          <p:cNvPr id="18" name="Google Shape;18;p2" descr="VDOE LOGO"/>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 name="Google Shape;86;p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 name="Google Shape;87;p1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pic>
        <p:nvPicPr>
          <p:cNvPr id="88" name="Google Shape;88;p11" descr="Virginia Department of Education"/>
          <p:cNvPicPr preferRelativeResize="0"/>
          <p:nvPr/>
        </p:nvPicPr>
        <p:blipFill rotWithShape="1">
          <a:blip r:embed="rId2">
            <a:alphaModFix/>
          </a:blip>
          <a:srcRect/>
          <a:stretch/>
        </p:blipFill>
        <p:spPr>
          <a:xfrm rot="-5400000">
            <a:off x="-2270564" y="2417512"/>
            <a:ext cx="4998453" cy="285873"/>
          </a:xfrm>
          <a:prstGeom prst="rect">
            <a:avLst/>
          </a:prstGeom>
          <a:noFill/>
          <a:ln>
            <a:noFill/>
          </a:ln>
        </p:spPr>
      </p:pic>
      <p:pic>
        <p:nvPicPr>
          <p:cNvPr id="89" name="Google Shape;89;p11"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0"/>
        <p:cNvGrpSpPr/>
        <p:nvPr/>
      </p:nvGrpSpPr>
      <p:grpSpPr>
        <a:xfrm>
          <a:off x="0" y="0"/>
          <a:ext cx="0" cy="0"/>
          <a:chOff x="0" y="0"/>
          <a:chExt cx="0" cy="0"/>
        </a:xfrm>
      </p:grpSpPr>
      <p:sp>
        <p:nvSpPr>
          <p:cNvPr id="91" name="Google Shape;91;p12"/>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 name="Google Shape;92;p1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accent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accent1"/>
              </a:buClr>
              <a:buSzPts val="1800"/>
              <a:buChar char="•"/>
              <a:defRPr sz="1800"/>
            </a:lvl3pPr>
            <a:lvl4pPr marL="1828800" lvl="3" indent="-323850" algn="l">
              <a:lnSpc>
                <a:spcPct val="90000"/>
              </a:lnSpc>
              <a:spcBef>
                <a:spcPts val="400"/>
              </a:spcBef>
              <a:spcAft>
                <a:spcPts val="0"/>
              </a:spcAft>
              <a:buClr>
                <a:srgbClr val="3F3F3F"/>
              </a:buClr>
              <a:buSzPts val="1500"/>
              <a:buChar char="•"/>
              <a:defRPr sz="1500"/>
            </a:lvl4pPr>
            <a:lvl5pPr marL="2286000" lvl="4" indent="-323850" algn="l">
              <a:lnSpc>
                <a:spcPct val="90000"/>
              </a:lnSpc>
              <a:spcBef>
                <a:spcPts val="400"/>
              </a:spcBef>
              <a:spcAft>
                <a:spcPts val="0"/>
              </a:spcAft>
              <a:buClr>
                <a:srgbClr val="C22536"/>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93" name="Google Shape;93;p12"/>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accent1"/>
              </a:buClr>
              <a:buSzPts val="900"/>
              <a:buNone/>
              <a:defRPr sz="900"/>
            </a:lvl3pPr>
            <a:lvl4pPr marL="1828800" lvl="3" indent="-228600" algn="l">
              <a:lnSpc>
                <a:spcPct val="90000"/>
              </a:lnSpc>
              <a:spcBef>
                <a:spcPts val="400"/>
              </a:spcBef>
              <a:spcAft>
                <a:spcPts val="0"/>
              </a:spcAft>
              <a:buClr>
                <a:srgbClr val="3F3F3F"/>
              </a:buClr>
              <a:buSzPts val="800"/>
              <a:buNone/>
              <a:defRPr sz="800"/>
            </a:lvl4pPr>
            <a:lvl5pPr marL="2286000" lvl="4" indent="-228600" algn="l">
              <a:lnSpc>
                <a:spcPct val="90000"/>
              </a:lnSpc>
              <a:spcBef>
                <a:spcPts val="400"/>
              </a:spcBef>
              <a:spcAft>
                <a:spcPts val="0"/>
              </a:spcAft>
              <a:buClr>
                <a:srgbClr val="C22536"/>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94" name="Google Shape;94;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5" name="Google Shape;95;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6" name="Google Shape;96;p1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pic>
        <p:nvPicPr>
          <p:cNvPr id="97" name="Google Shape;97;p12" descr="Virginia Department of Education"/>
          <p:cNvPicPr preferRelativeResize="0"/>
          <p:nvPr/>
        </p:nvPicPr>
        <p:blipFill rotWithShape="1">
          <a:blip r:embed="rId2">
            <a:alphaModFix/>
          </a:blip>
          <a:srcRect/>
          <a:stretch/>
        </p:blipFill>
        <p:spPr>
          <a:xfrm rot="-5400000">
            <a:off x="-2270564" y="2417512"/>
            <a:ext cx="4998453" cy="285873"/>
          </a:xfrm>
          <a:prstGeom prst="rect">
            <a:avLst/>
          </a:prstGeom>
          <a:noFill/>
          <a:ln>
            <a:noFill/>
          </a:ln>
        </p:spPr>
      </p:pic>
      <p:pic>
        <p:nvPicPr>
          <p:cNvPr id="98" name="Google Shape;98;p12"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9"/>
        <p:cNvGrpSpPr/>
        <p:nvPr/>
      </p:nvGrpSpPr>
      <p:grpSpPr>
        <a:xfrm>
          <a:off x="0" y="0"/>
          <a:ext cx="0" cy="0"/>
          <a:chOff x="0" y="0"/>
          <a:chExt cx="0" cy="0"/>
        </a:xfrm>
      </p:grpSpPr>
      <p:sp>
        <p:nvSpPr>
          <p:cNvPr id="100" name="Google Shape;100;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1" name="Google Shape;101;p1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accent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accent1"/>
              </a:buClr>
              <a:buSzPts val="1400"/>
              <a:buChar char="•"/>
              <a:defRPr/>
            </a:lvl3pPr>
            <a:lvl4pPr marL="1828800" lvl="3" indent="-317500" algn="l">
              <a:lnSpc>
                <a:spcPct val="90000"/>
              </a:lnSpc>
              <a:spcBef>
                <a:spcPts val="400"/>
              </a:spcBef>
              <a:spcAft>
                <a:spcPts val="0"/>
              </a:spcAft>
              <a:buClr>
                <a:srgbClr val="3F3F3F"/>
              </a:buClr>
              <a:buSzPts val="1400"/>
              <a:buChar char="•"/>
              <a:defRPr/>
            </a:lvl4pPr>
            <a:lvl5pPr marL="2286000" lvl="4" indent="-317500" algn="l">
              <a:lnSpc>
                <a:spcPct val="90000"/>
              </a:lnSpc>
              <a:spcBef>
                <a:spcPts val="400"/>
              </a:spcBef>
              <a:spcAft>
                <a:spcPts val="0"/>
              </a:spcAft>
              <a:buClr>
                <a:srgbClr val="C22536"/>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2" name="Google Shape;102;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 name="Google Shape;103;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4" name="Google Shape;104;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pic>
        <p:nvPicPr>
          <p:cNvPr id="105" name="Google Shape;105;p13" descr="Virginia Department of Education"/>
          <p:cNvPicPr preferRelativeResize="0"/>
          <p:nvPr/>
        </p:nvPicPr>
        <p:blipFill rotWithShape="1">
          <a:blip r:embed="rId2">
            <a:alphaModFix/>
          </a:blip>
          <a:srcRect/>
          <a:stretch/>
        </p:blipFill>
        <p:spPr>
          <a:xfrm rot="-5400000">
            <a:off x="-2270564" y="2417512"/>
            <a:ext cx="4998453" cy="285873"/>
          </a:xfrm>
          <a:prstGeom prst="rect">
            <a:avLst/>
          </a:prstGeom>
          <a:noFill/>
          <a:ln>
            <a:noFill/>
          </a:ln>
        </p:spPr>
      </p:pic>
      <p:pic>
        <p:nvPicPr>
          <p:cNvPr id="106" name="Google Shape;106;p13"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7"/>
        <p:cNvGrpSpPr/>
        <p:nvPr/>
      </p:nvGrpSpPr>
      <p:grpSpPr>
        <a:xfrm>
          <a:off x="0" y="0"/>
          <a:ext cx="0" cy="0"/>
          <a:chOff x="0" y="0"/>
          <a:chExt cx="0" cy="0"/>
        </a:xfrm>
      </p:grpSpPr>
      <p:sp>
        <p:nvSpPr>
          <p:cNvPr id="108" name="Google Shape;108;p1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9" name="Google Shape;109;p1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accent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accent1"/>
              </a:buClr>
              <a:buSzPts val="1400"/>
              <a:buChar char="•"/>
              <a:defRPr/>
            </a:lvl3pPr>
            <a:lvl4pPr marL="1828800" lvl="3" indent="-317500" algn="l">
              <a:lnSpc>
                <a:spcPct val="90000"/>
              </a:lnSpc>
              <a:spcBef>
                <a:spcPts val="400"/>
              </a:spcBef>
              <a:spcAft>
                <a:spcPts val="0"/>
              </a:spcAft>
              <a:buClr>
                <a:srgbClr val="3F3F3F"/>
              </a:buClr>
              <a:buSzPts val="1400"/>
              <a:buChar char="•"/>
              <a:defRPr/>
            </a:lvl4pPr>
            <a:lvl5pPr marL="2286000" lvl="4" indent="-317500" algn="l">
              <a:lnSpc>
                <a:spcPct val="90000"/>
              </a:lnSpc>
              <a:spcBef>
                <a:spcPts val="400"/>
              </a:spcBef>
              <a:spcAft>
                <a:spcPts val="0"/>
              </a:spcAft>
              <a:buClr>
                <a:srgbClr val="C22536"/>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0" name="Google Shape;110;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 name="Google Shape;112;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pic>
        <p:nvPicPr>
          <p:cNvPr id="113" name="Google Shape;113;p14" descr="Virginia Department of Education"/>
          <p:cNvPicPr preferRelativeResize="0"/>
          <p:nvPr/>
        </p:nvPicPr>
        <p:blipFill rotWithShape="1">
          <a:blip r:embed="rId2">
            <a:alphaModFix/>
          </a:blip>
          <a:srcRect/>
          <a:stretch/>
        </p:blipFill>
        <p:spPr>
          <a:xfrm rot="-5400000">
            <a:off x="-2270564" y="2417512"/>
            <a:ext cx="4998453" cy="285873"/>
          </a:xfrm>
          <a:prstGeom prst="rect">
            <a:avLst/>
          </a:prstGeom>
          <a:noFill/>
          <a:ln>
            <a:noFill/>
          </a:ln>
        </p:spPr>
      </p:pic>
      <p:pic>
        <p:nvPicPr>
          <p:cNvPr id="114" name="Google Shape;114;p14"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5"/>
        <p:cNvGrpSpPr/>
        <p:nvPr/>
      </p:nvGrpSpPr>
      <p:grpSpPr>
        <a:xfrm>
          <a:off x="0" y="0"/>
          <a:ext cx="0" cy="0"/>
          <a:chOff x="0" y="0"/>
          <a:chExt cx="0" cy="0"/>
        </a:xfrm>
      </p:grpSpPr>
      <p:sp>
        <p:nvSpPr>
          <p:cNvPr id="116" name="Google Shape;116;p15"/>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7" name="Google Shape;117;p15"/>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61950" rtl="0">
              <a:spcBef>
                <a:spcPts val="800"/>
              </a:spcBef>
              <a:spcAft>
                <a:spcPts val="0"/>
              </a:spcAft>
              <a:buSzPts val="2100"/>
              <a:buChar char="•"/>
              <a:defRPr/>
            </a:lvl1pPr>
            <a:lvl2pPr marL="914400" lvl="1" indent="-342900" rtl="0">
              <a:spcBef>
                <a:spcPts val="400"/>
              </a:spcBef>
              <a:spcAft>
                <a:spcPts val="0"/>
              </a:spcAft>
              <a:buSzPts val="1800"/>
              <a:buChar char="•"/>
              <a:defRPr/>
            </a:lvl2pPr>
            <a:lvl3pPr marL="1371600" lvl="2" indent="-323850" rtl="0">
              <a:spcBef>
                <a:spcPts val="4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118" name="Google Shape;118;p15"/>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119"/>
        <p:cNvGrpSpPr/>
        <p:nvPr/>
      </p:nvGrpSpPr>
      <p:grpSpPr>
        <a:xfrm>
          <a:off x="0" y="0"/>
          <a:ext cx="0" cy="0"/>
          <a:chOff x="0" y="0"/>
          <a:chExt cx="0" cy="0"/>
        </a:xfrm>
      </p:grpSpPr>
      <p:sp>
        <p:nvSpPr>
          <p:cNvPr id="120" name="Google Shape;120;p16"/>
          <p:cNvSpPr txBox="1">
            <a:spLocks noGrp="1"/>
          </p:cNvSpPr>
          <p:nvPr>
            <p:ph type="title"/>
          </p:nvPr>
        </p:nvSpPr>
        <p:spPr>
          <a:xfrm>
            <a:off x="311700" y="2150850"/>
            <a:ext cx="8520600" cy="841800"/>
          </a:xfrm>
          <a:prstGeom prst="rect">
            <a:avLst/>
          </a:prstGeom>
        </p:spPr>
        <p:txBody>
          <a:bodyPr spcFirstLastPara="1" wrap="square" lIns="68575" tIns="34275" rIns="68575" bIns="3427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1" name="Google Shape;121;p16"/>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accent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accent1"/>
              </a:buClr>
              <a:buSzPts val="1400"/>
              <a:buChar char="•"/>
              <a:defRPr/>
            </a:lvl3pPr>
            <a:lvl4pPr marL="1828800" lvl="3" indent="-317500" algn="l">
              <a:lnSpc>
                <a:spcPct val="90000"/>
              </a:lnSpc>
              <a:spcBef>
                <a:spcPts val="400"/>
              </a:spcBef>
              <a:spcAft>
                <a:spcPts val="0"/>
              </a:spcAft>
              <a:buClr>
                <a:srgbClr val="3F3F3F"/>
              </a:buClr>
              <a:buSzPts val="1400"/>
              <a:buChar char="•"/>
              <a:defRPr/>
            </a:lvl4pPr>
            <a:lvl5pPr marL="2286000" lvl="4" indent="-317500" algn="l">
              <a:lnSpc>
                <a:spcPct val="90000"/>
              </a:lnSpc>
              <a:spcBef>
                <a:spcPts val="400"/>
              </a:spcBef>
              <a:spcAft>
                <a:spcPts val="0"/>
              </a:spcAft>
              <a:buClr>
                <a:srgbClr val="C22536"/>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 name="Google Shape;22;p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p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 name="Google Shape;24;p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3" descr="Virginia Department of Education"/>
          <p:cNvPicPr preferRelativeResize="0"/>
          <p:nvPr/>
        </p:nvPicPr>
        <p:blipFill rotWithShape="1">
          <a:blip r:embed="rId2">
            <a:alphaModFix/>
          </a:blip>
          <a:srcRect/>
          <a:stretch/>
        </p:blipFill>
        <p:spPr>
          <a:xfrm rot="-5400000">
            <a:off x="-2270564" y="2417512"/>
            <a:ext cx="4998453" cy="285873"/>
          </a:xfrm>
          <a:prstGeom prst="rect">
            <a:avLst/>
          </a:prstGeom>
          <a:noFill/>
          <a:ln>
            <a:noFill/>
          </a:ln>
        </p:spPr>
      </p:pic>
      <p:pic>
        <p:nvPicPr>
          <p:cNvPr id="26" name="Google Shape;26;p3" descr="VDOE Logo&#10;"/>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18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accent1"/>
              </a:buClr>
              <a:buSzPts val="1400"/>
              <a:buNone/>
              <a:defRPr sz="1400"/>
            </a:lvl3pPr>
            <a:lvl4pPr lvl="3" algn="ctr">
              <a:lnSpc>
                <a:spcPct val="90000"/>
              </a:lnSpc>
              <a:spcBef>
                <a:spcPts val="400"/>
              </a:spcBef>
              <a:spcAft>
                <a:spcPts val="0"/>
              </a:spcAft>
              <a:buClr>
                <a:srgbClr val="3F3F3F"/>
              </a:buClr>
              <a:buSzPts val="1200"/>
              <a:buNone/>
              <a:defRPr sz="1200"/>
            </a:lvl4pPr>
            <a:lvl5pPr lvl="4" algn="ctr">
              <a:lnSpc>
                <a:spcPct val="90000"/>
              </a:lnSpc>
              <a:spcBef>
                <a:spcPts val="400"/>
              </a:spcBef>
              <a:spcAft>
                <a:spcPts val="0"/>
              </a:spcAft>
              <a:buClr>
                <a:srgbClr val="C22536"/>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0" name="Google Shape;30;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 name="Google Shape;31;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 name="Google Shape;32;p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 name="Google Shape;35;p5"/>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accent1"/>
              </a:buClr>
              <a:buSzPts val="2400"/>
              <a:buFont typeface="Arial"/>
              <a:buNone/>
              <a:defRPr sz="2400" b="0" i="0" u="none" strike="noStrike" cap="none">
                <a:solidFill>
                  <a:schemeClr val="accent1"/>
                </a:solidFill>
                <a:latin typeface="Trebuchet MS"/>
                <a:ea typeface="Trebuchet MS"/>
                <a:cs typeface="Trebuchet MS"/>
                <a:sym typeface="Trebuchet MS"/>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Trebuchet MS"/>
                <a:ea typeface="Trebuchet MS"/>
                <a:cs typeface="Trebuchet MS"/>
                <a:sym typeface="Trebuchet MS"/>
              </a:defRPr>
            </a:lvl2pPr>
            <a:lvl3pPr marR="0" lvl="2" algn="l" rtl="0">
              <a:lnSpc>
                <a:spcPct val="90000"/>
              </a:lnSpc>
              <a:spcBef>
                <a:spcPts val="400"/>
              </a:spcBef>
              <a:spcAft>
                <a:spcPts val="0"/>
              </a:spcAft>
              <a:buClr>
                <a:schemeClr val="accent1"/>
              </a:buClr>
              <a:buSzPts val="1800"/>
              <a:buFont typeface="Arial"/>
              <a:buNone/>
              <a:defRPr sz="1800" b="1" i="0" u="none" strike="noStrike" cap="none">
                <a:solidFill>
                  <a:schemeClr val="accent1"/>
                </a:solidFill>
                <a:latin typeface="Trebuchet MS"/>
                <a:ea typeface="Trebuchet MS"/>
                <a:cs typeface="Trebuchet MS"/>
                <a:sym typeface="Trebuchet MS"/>
              </a:defRPr>
            </a:lvl3pPr>
            <a:lvl4pPr marR="0" lvl="3" algn="l" rtl="0">
              <a:lnSpc>
                <a:spcPct val="90000"/>
              </a:lnSpc>
              <a:spcBef>
                <a:spcPts val="400"/>
              </a:spcBef>
              <a:spcAft>
                <a:spcPts val="0"/>
              </a:spcAft>
              <a:buClr>
                <a:srgbClr val="3F3F3F"/>
              </a:buClr>
              <a:buSzPts val="1500"/>
              <a:buFont typeface="Arial"/>
              <a:buNone/>
              <a:defRPr sz="1500" b="1" i="0" u="none" strike="noStrike" cap="none">
                <a:solidFill>
                  <a:srgbClr val="3F3F3F"/>
                </a:solidFill>
                <a:latin typeface="Times New Roman"/>
                <a:ea typeface="Times New Roman"/>
                <a:cs typeface="Times New Roman"/>
                <a:sym typeface="Times New Roman"/>
              </a:defRPr>
            </a:lvl4pPr>
            <a:lvl5pPr marR="0" lvl="4" algn="l" rtl="0">
              <a:lnSpc>
                <a:spcPct val="90000"/>
              </a:lnSpc>
              <a:spcBef>
                <a:spcPts val="400"/>
              </a:spcBef>
              <a:spcAft>
                <a:spcPts val="0"/>
              </a:spcAft>
              <a:buClr>
                <a:srgbClr val="C22536"/>
              </a:buClr>
              <a:buSzPts val="1500"/>
              <a:buFont typeface="Arial"/>
              <a:buNone/>
              <a:defRPr sz="1500" b="0" i="1" u="none" strike="noStrike" cap="none">
                <a:solidFill>
                  <a:srgbClr val="C22536"/>
                </a:solidFill>
                <a:latin typeface="Trebuchet MS"/>
                <a:ea typeface="Trebuchet MS"/>
                <a:cs typeface="Trebuchet MS"/>
                <a:sym typeface="Trebuchet M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imes New Roman"/>
                <a:ea typeface="Times New Roman"/>
                <a:cs typeface="Times New Roman"/>
                <a:sym typeface="Times New Roman"/>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imes New Roman"/>
                <a:ea typeface="Times New Roman"/>
                <a:cs typeface="Times New Roman"/>
                <a:sym typeface="Times New Roman"/>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imes New Roman"/>
                <a:ea typeface="Times New Roman"/>
                <a:cs typeface="Times New Roman"/>
                <a:sym typeface="Times New Roman"/>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imes New Roman"/>
                <a:ea typeface="Times New Roman"/>
                <a:cs typeface="Times New Roman"/>
                <a:sym typeface="Times New Roman"/>
              </a:defRPr>
            </a:lvl9pPr>
          </a:lstStyle>
          <a:p>
            <a:endParaRPr/>
          </a:p>
        </p:txBody>
      </p:sp>
      <p:sp>
        <p:nvSpPr>
          <p:cNvPr id="36" name="Google Shape;36;p5"/>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accent1"/>
              </a:buClr>
              <a:buSzPts val="900"/>
              <a:buNone/>
              <a:defRPr sz="900"/>
            </a:lvl3pPr>
            <a:lvl4pPr marL="1828800" lvl="3" indent="-228600" algn="l">
              <a:lnSpc>
                <a:spcPct val="90000"/>
              </a:lnSpc>
              <a:spcBef>
                <a:spcPts val="400"/>
              </a:spcBef>
              <a:spcAft>
                <a:spcPts val="0"/>
              </a:spcAft>
              <a:buClr>
                <a:srgbClr val="3F3F3F"/>
              </a:buClr>
              <a:buSzPts val="800"/>
              <a:buNone/>
              <a:defRPr sz="800"/>
            </a:lvl4pPr>
            <a:lvl5pPr marL="2286000" lvl="4" indent="-228600" algn="l">
              <a:lnSpc>
                <a:spcPct val="90000"/>
              </a:lnSpc>
              <a:spcBef>
                <a:spcPts val="400"/>
              </a:spcBef>
              <a:spcAft>
                <a:spcPts val="0"/>
              </a:spcAft>
              <a:buClr>
                <a:srgbClr val="C22536"/>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37" name="Google Shape;37;p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 name="Google Shape;38;p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 name="Google Shape;39;p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pic>
        <p:nvPicPr>
          <p:cNvPr id="40" name="Google Shape;40;p5" descr="Virginia Department of Education"/>
          <p:cNvPicPr preferRelativeResize="0"/>
          <p:nvPr/>
        </p:nvPicPr>
        <p:blipFill rotWithShape="1">
          <a:blip r:embed="rId2">
            <a:alphaModFix/>
          </a:blip>
          <a:srcRect/>
          <a:stretch/>
        </p:blipFill>
        <p:spPr>
          <a:xfrm rot="-5400000">
            <a:off x="-2270564" y="2417512"/>
            <a:ext cx="4998453" cy="285873"/>
          </a:xfrm>
          <a:prstGeom prst="rect">
            <a:avLst/>
          </a:prstGeom>
          <a:noFill/>
          <a:ln>
            <a:noFill/>
          </a:ln>
        </p:spPr>
      </p:pic>
      <p:pic>
        <p:nvPicPr>
          <p:cNvPr id="41" name="Google Shape;41;p5"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2"/>
        <p:cNvGrpSpPr/>
        <p:nvPr/>
      </p:nvGrpSpPr>
      <p:grpSpPr>
        <a:xfrm>
          <a:off x="0" y="0"/>
          <a:ext cx="0" cy="0"/>
          <a:chOff x="0" y="0"/>
          <a:chExt cx="0" cy="0"/>
        </a:xfrm>
      </p:grpSpPr>
      <p:pic>
        <p:nvPicPr>
          <p:cNvPr id="43" name="Google Shape;43;p6" descr="A picture containing photo, newspaper, different, many&#10;&#10;Description automatically generated"/>
          <p:cNvPicPr preferRelativeResize="0"/>
          <p:nvPr/>
        </p:nvPicPr>
        <p:blipFill rotWithShape="1">
          <a:blip r:embed="rId2">
            <a:alphaModFix amt="20000"/>
          </a:blip>
          <a:srcRect/>
          <a:stretch/>
        </p:blipFill>
        <p:spPr>
          <a:xfrm>
            <a:off x="0" y="1255"/>
            <a:ext cx="9144001" cy="5140990"/>
          </a:xfrm>
          <a:prstGeom prst="rect">
            <a:avLst/>
          </a:prstGeom>
          <a:noFill/>
          <a:ln>
            <a:noFill/>
          </a:ln>
        </p:spPr>
      </p:pic>
      <p:sp>
        <p:nvSpPr>
          <p:cNvPr id="44" name="Google Shape;44;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 name="Google Shape;45;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 name="Google Shape;46;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
        <p:nvSpPr>
          <p:cNvPr id="47" name="Google Shape;47;p6"/>
          <p:cNvSpPr txBox="1">
            <a:spLocks noGrp="1"/>
          </p:cNvSpPr>
          <p:nvPr>
            <p:ph type="ctrTitle"/>
          </p:nvPr>
        </p:nvSpPr>
        <p:spPr>
          <a:xfrm>
            <a:off x="1143000" y="1676399"/>
            <a:ext cx="6858000" cy="1790700"/>
          </a:xfrm>
          <a:prstGeom prst="rect">
            <a:avLst/>
          </a:prstGeom>
          <a:solidFill>
            <a:schemeClr val="lt1">
              <a:alpha val="62352"/>
            </a:schemeClr>
          </a:solidFill>
          <a:ln w="79375" cap="rnd" cmpd="sng">
            <a:solidFill>
              <a:srgbClr val="C00000">
                <a:alpha val="78431"/>
              </a:srgbClr>
            </a:solidFill>
            <a:prstDash val="solid"/>
            <a:round/>
            <a:headEnd type="none" w="sm" len="sm"/>
            <a:tailEnd type="none" w="sm" len="sm"/>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accent1"/>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 name="Google Shape;48;p6"/>
          <p:cNvSpPr txBox="1">
            <a:spLocks noGrp="1"/>
          </p:cNvSpPr>
          <p:nvPr>
            <p:ph type="subTitle" idx="1"/>
          </p:nvPr>
        </p:nvSpPr>
        <p:spPr>
          <a:xfrm>
            <a:off x="1084006" y="3536156"/>
            <a:ext cx="6858000" cy="771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accent1"/>
              </a:buClr>
              <a:buSzPts val="1400"/>
              <a:buNone/>
              <a:defRPr sz="1400"/>
            </a:lvl3pPr>
            <a:lvl4pPr lvl="3" algn="ctr">
              <a:lnSpc>
                <a:spcPct val="90000"/>
              </a:lnSpc>
              <a:spcBef>
                <a:spcPts val="400"/>
              </a:spcBef>
              <a:spcAft>
                <a:spcPts val="0"/>
              </a:spcAft>
              <a:buClr>
                <a:srgbClr val="3F3F3F"/>
              </a:buClr>
              <a:buSzPts val="1200"/>
              <a:buNone/>
              <a:defRPr sz="1200"/>
            </a:lvl4pPr>
            <a:lvl5pPr lvl="4" algn="ctr">
              <a:lnSpc>
                <a:spcPct val="90000"/>
              </a:lnSpc>
              <a:spcBef>
                <a:spcPts val="400"/>
              </a:spcBef>
              <a:spcAft>
                <a:spcPts val="0"/>
              </a:spcAft>
              <a:buClr>
                <a:srgbClr val="C22536"/>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 name="Google Shape;51;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7" descr="Virginia Department of Education"/>
          <p:cNvPicPr preferRelativeResize="0"/>
          <p:nvPr/>
        </p:nvPicPr>
        <p:blipFill rotWithShape="1">
          <a:blip r:embed="rId2">
            <a:alphaModFix/>
          </a:blip>
          <a:srcRect/>
          <a:stretch/>
        </p:blipFill>
        <p:spPr>
          <a:xfrm rot="-5400000">
            <a:off x="-2270564" y="2417512"/>
            <a:ext cx="4998453" cy="285873"/>
          </a:xfrm>
          <a:prstGeom prst="rect">
            <a:avLst/>
          </a:prstGeom>
          <a:noFill/>
          <a:ln>
            <a:noFill/>
          </a:ln>
        </p:spPr>
      </p:pic>
      <p:pic>
        <p:nvPicPr>
          <p:cNvPr id="55" name="Google Shape;55;p7"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lide with Picture">
  <p:cSld name="1_Title Slide with Picture">
    <p:spTree>
      <p:nvGrpSpPr>
        <p:cNvPr id="1" name="Shape 56"/>
        <p:cNvGrpSpPr/>
        <p:nvPr/>
      </p:nvGrpSpPr>
      <p:grpSpPr>
        <a:xfrm>
          <a:off x="0" y="0"/>
          <a:ext cx="0" cy="0"/>
          <a:chOff x="0" y="0"/>
          <a:chExt cx="0" cy="0"/>
        </a:xfrm>
      </p:grpSpPr>
      <p:sp>
        <p:nvSpPr>
          <p:cNvPr id="57" name="Google Shape;57;p8"/>
          <p:cNvSpPr/>
          <p:nvPr/>
        </p:nvSpPr>
        <p:spPr>
          <a:xfrm>
            <a:off x="0" y="769841"/>
            <a:ext cx="9144000" cy="3683400"/>
          </a:xfrm>
          <a:prstGeom prst="rect">
            <a:avLst/>
          </a:prstGeom>
          <a:solidFill>
            <a:schemeClr val="lt1">
              <a:alpha val="94117"/>
            </a:schemeClr>
          </a:solidFill>
          <a:ln>
            <a:noFill/>
          </a:ln>
          <a:effectLst>
            <a:outerShdw blurRad="50800" dist="38100" dir="9000000" algn="tl" rotWithShape="0">
              <a:srgbClr val="000000">
                <a:alpha val="17254"/>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 sz="1400" b="0" i="0" u="none" strike="noStrike" cap="none">
                <a:solidFill>
                  <a:schemeClr val="dk1"/>
                </a:solidFill>
                <a:latin typeface="Arial"/>
                <a:ea typeface="Arial"/>
                <a:cs typeface="Arial"/>
                <a:sym typeface="Arial"/>
              </a:rPr>
              <a:t/>
            </a:r>
            <a:br>
              <a:rPr lang="en" sz="1400" b="0" i="0" u="none" strike="noStrike" cap="none">
                <a:solidFill>
                  <a:schemeClr val="dk1"/>
                </a:solidFill>
                <a:latin typeface="Arial"/>
                <a:ea typeface="Arial"/>
                <a:cs typeface="Arial"/>
                <a:sym typeface="Arial"/>
              </a:rPr>
            </a:br>
            <a:r>
              <a:rPr lang="en" sz="1400" b="0" i="0" u="none" strike="noStrike" cap="none">
                <a:solidFill>
                  <a:schemeClr val="dk1"/>
                </a:solidFill>
                <a:latin typeface="Arial"/>
                <a:ea typeface="Arial"/>
                <a:cs typeface="Arial"/>
                <a:sym typeface="Arial"/>
              </a:rPr>
              <a:t/>
            </a:r>
            <a:br>
              <a:rPr lang="en"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pic>
        <p:nvPicPr>
          <p:cNvPr id="58" name="Google Shape;58;p8" descr="HS_Students"/>
          <p:cNvPicPr preferRelativeResize="0"/>
          <p:nvPr/>
        </p:nvPicPr>
        <p:blipFill rotWithShape="1">
          <a:blip r:embed="rId2">
            <a:alphaModFix/>
          </a:blip>
          <a:srcRect/>
          <a:stretch/>
        </p:blipFill>
        <p:spPr>
          <a:xfrm>
            <a:off x="0" y="-1234368"/>
            <a:ext cx="9144000" cy="5693255"/>
          </a:xfrm>
          <a:prstGeom prst="rect">
            <a:avLst/>
          </a:prstGeom>
          <a:noFill/>
          <a:ln>
            <a:noFill/>
          </a:ln>
        </p:spPr>
      </p:pic>
      <p:sp>
        <p:nvSpPr>
          <p:cNvPr id="59" name="Google Shape;59;p8"/>
          <p:cNvSpPr/>
          <p:nvPr/>
        </p:nvSpPr>
        <p:spPr>
          <a:xfrm>
            <a:off x="0" y="-1170153"/>
            <a:ext cx="9382500" cy="5623200"/>
          </a:xfrm>
          <a:prstGeom prst="rect">
            <a:avLst/>
          </a:prstGeom>
          <a:solidFill>
            <a:schemeClr val="lt1">
              <a:alpha val="76078"/>
            </a:schemeClr>
          </a:solidFill>
          <a:ln>
            <a:noFill/>
          </a:ln>
          <a:effectLst>
            <a:outerShdw blurRad="50800" dist="38100" dir="9000000" algn="tl" rotWithShape="0">
              <a:srgbClr val="000000">
                <a:alpha val="17254"/>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 sz="1400" b="0" i="0" u="none" strike="noStrike" cap="none">
                <a:solidFill>
                  <a:schemeClr val="dk1"/>
                </a:solidFill>
                <a:latin typeface="Arial"/>
                <a:ea typeface="Arial"/>
                <a:cs typeface="Arial"/>
                <a:sym typeface="Arial"/>
              </a:rPr>
              <a:t/>
            </a:r>
            <a:br>
              <a:rPr lang="en"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60" name="Google Shape;60;p8"/>
          <p:cNvSpPr txBox="1">
            <a:spLocks noGrp="1"/>
          </p:cNvSpPr>
          <p:nvPr>
            <p:ph type="body" idx="1"/>
          </p:nvPr>
        </p:nvSpPr>
        <p:spPr>
          <a:xfrm>
            <a:off x="224698" y="278605"/>
            <a:ext cx="8675100" cy="1399200"/>
          </a:xfrm>
          <a:prstGeom prst="rect">
            <a:avLst/>
          </a:prstGeom>
          <a:noFill/>
          <a:ln>
            <a:noFill/>
          </a:ln>
        </p:spPr>
        <p:txBody>
          <a:bodyPr spcFirstLastPara="1" wrap="square" lIns="68575" tIns="34275" rIns="68575" bIns="34275" anchor="t" anchorCtr="0">
            <a:normAutofit/>
          </a:bodyPr>
          <a:lstStyle>
            <a:lvl1pPr marL="457200" marR="0" lvl="0" indent="-228600" algn="l">
              <a:lnSpc>
                <a:spcPct val="90000"/>
              </a:lnSpc>
              <a:spcBef>
                <a:spcPts val="2000"/>
              </a:spcBef>
              <a:spcAft>
                <a:spcPts val="0"/>
              </a:spcAft>
              <a:buClr>
                <a:schemeClr val="accent1"/>
              </a:buClr>
              <a:buSzPts val="1800"/>
              <a:buFont typeface="Arial"/>
              <a:buNone/>
              <a:defRPr sz="2400">
                <a:solidFill>
                  <a:schemeClr val="dk1"/>
                </a:solidFill>
                <a:latin typeface="Arial"/>
                <a:ea typeface="Arial"/>
                <a:cs typeface="Arial"/>
                <a:sym typeface="Arial"/>
              </a:defRPr>
            </a:lvl1pPr>
            <a:lvl2pPr marL="914400" marR="0" lvl="1" indent="-342900" algn="l">
              <a:lnSpc>
                <a:spcPct val="90000"/>
              </a:lnSpc>
              <a:spcBef>
                <a:spcPts val="1200"/>
              </a:spcBef>
              <a:spcAft>
                <a:spcPts val="0"/>
              </a:spcAft>
              <a:buClr>
                <a:srgbClr val="6E6E6E"/>
              </a:buClr>
              <a:buSzPts val="1800"/>
              <a:buFont typeface="Noto Sans Symbols"/>
              <a:buChar char="🞑"/>
              <a:defRPr sz="2400" b="0" i="0" u="none" strike="noStrike" cap="none">
                <a:solidFill>
                  <a:srgbClr val="595959"/>
                </a:solidFill>
                <a:latin typeface="Arial"/>
                <a:ea typeface="Arial"/>
                <a:cs typeface="Arial"/>
                <a:sym typeface="Arial"/>
              </a:defRPr>
            </a:lvl2pPr>
            <a:lvl3pPr marL="1371600" marR="0" lvl="2" indent="-342900" algn="l">
              <a:lnSpc>
                <a:spcPct val="90000"/>
              </a:lnSpc>
              <a:spcBef>
                <a:spcPts val="1200"/>
              </a:spcBef>
              <a:spcAft>
                <a:spcPts val="0"/>
              </a:spcAft>
              <a:buClr>
                <a:schemeClr val="accent1"/>
              </a:buClr>
              <a:buSzPts val="1800"/>
              <a:buFont typeface="Noto Sans Symbols"/>
              <a:buChar char="🞑"/>
              <a:defRPr sz="2400" b="0" i="0" u="none" strike="noStrike" cap="none">
                <a:solidFill>
                  <a:srgbClr val="595959"/>
                </a:solidFill>
                <a:latin typeface="Arial"/>
                <a:ea typeface="Arial"/>
                <a:cs typeface="Arial"/>
                <a:sym typeface="Arial"/>
              </a:defRPr>
            </a:lvl3pPr>
            <a:lvl4pPr marL="1828800" marR="0" lvl="3" indent="-342900" algn="l">
              <a:lnSpc>
                <a:spcPct val="90000"/>
              </a:lnSpc>
              <a:spcBef>
                <a:spcPts val="1200"/>
              </a:spcBef>
              <a:spcAft>
                <a:spcPts val="0"/>
              </a:spcAft>
              <a:buClr>
                <a:srgbClr val="6E6E6E"/>
              </a:buClr>
              <a:buSzPts val="1800"/>
              <a:buFont typeface="Courier New"/>
              <a:buChar char="o"/>
              <a:defRPr sz="2400" b="0" i="0" u="none" strike="noStrike" cap="none">
                <a:solidFill>
                  <a:srgbClr val="595959"/>
                </a:solidFill>
                <a:latin typeface="Arial"/>
                <a:ea typeface="Arial"/>
                <a:cs typeface="Arial"/>
                <a:sym typeface="Arial"/>
              </a:defRPr>
            </a:lvl4pPr>
            <a:lvl5pPr marL="2286000" marR="0" lvl="4" indent="-342900" algn="l">
              <a:lnSpc>
                <a:spcPct val="90000"/>
              </a:lnSpc>
              <a:spcBef>
                <a:spcPts val="1200"/>
              </a:spcBef>
              <a:spcAft>
                <a:spcPts val="0"/>
              </a:spcAft>
              <a:buClr>
                <a:schemeClr val="accent1"/>
              </a:buClr>
              <a:buSzPts val="1800"/>
              <a:buFont typeface="Noto Sans Symbols"/>
              <a:buChar char="🞑"/>
              <a:defRPr sz="2400" b="0" i="0" u="none" strike="noStrike" cap="none">
                <a:solidFill>
                  <a:srgbClr val="595959"/>
                </a:solidFill>
                <a:latin typeface="Arial"/>
                <a:ea typeface="Arial"/>
                <a:cs typeface="Arial"/>
                <a:sym typeface="Arial"/>
              </a:defRPr>
            </a:lvl5pPr>
            <a:lvl6pPr marL="2743200" marR="0" lvl="5" indent="-285750" algn="l">
              <a:lnSpc>
                <a:spcPct val="90000"/>
              </a:lnSpc>
              <a:spcBef>
                <a:spcPts val="1200"/>
              </a:spcBef>
              <a:spcAft>
                <a:spcPts val="0"/>
              </a:spcAft>
              <a:buClr>
                <a:srgbClr val="6E6E6E"/>
              </a:buClr>
              <a:buSzPts val="900"/>
              <a:buFont typeface="Noto Sans Symbols"/>
              <a:buChar char="🞑"/>
              <a:defRPr sz="1200" b="0" i="0" u="none" strike="noStrike" cap="none">
                <a:solidFill>
                  <a:srgbClr val="595959"/>
                </a:solidFill>
                <a:latin typeface="Arial"/>
                <a:ea typeface="Arial"/>
                <a:cs typeface="Arial"/>
                <a:sym typeface="Arial"/>
              </a:defRPr>
            </a:lvl6pPr>
            <a:lvl7pPr marL="3200400" marR="0" lvl="6" indent="-285750" algn="l">
              <a:lnSpc>
                <a:spcPct val="90000"/>
              </a:lnSpc>
              <a:spcBef>
                <a:spcPts val="1200"/>
              </a:spcBef>
              <a:spcAft>
                <a:spcPts val="0"/>
              </a:spcAft>
              <a:buClr>
                <a:schemeClr val="accent1"/>
              </a:buClr>
              <a:buSzPts val="900"/>
              <a:buFont typeface="Noto Sans Symbols"/>
              <a:buChar char="🞑"/>
              <a:defRPr sz="1200" b="0" i="0" u="none" strike="noStrike" cap="none">
                <a:solidFill>
                  <a:srgbClr val="595959"/>
                </a:solidFill>
                <a:latin typeface="Arial"/>
                <a:ea typeface="Arial"/>
                <a:cs typeface="Arial"/>
                <a:sym typeface="Arial"/>
              </a:defRPr>
            </a:lvl7pPr>
            <a:lvl8pPr marL="3657600" marR="0" lvl="7" indent="-285750" algn="l">
              <a:lnSpc>
                <a:spcPct val="90000"/>
              </a:lnSpc>
              <a:spcBef>
                <a:spcPts val="1200"/>
              </a:spcBef>
              <a:spcAft>
                <a:spcPts val="0"/>
              </a:spcAft>
              <a:buClr>
                <a:srgbClr val="6E6E6E"/>
              </a:buClr>
              <a:buSzPts val="900"/>
              <a:buFont typeface="Noto Sans Symbols"/>
              <a:buChar char="🞑"/>
              <a:defRPr sz="1200" b="0" i="0" u="none" strike="noStrike" cap="none">
                <a:solidFill>
                  <a:srgbClr val="595959"/>
                </a:solidFill>
                <a:latin typeface="Arial"/>
                <a:ea typeface="Arial"/>
                <a:cs typeface="Arial"/>
                <a:sym typeface="Arial"/>
              </a:defRPr>
            </a:lvl8pPr>
            <a:lvl9pPr marL="4114800" marR="0" lvl="8" indent="-285750" algn="l">
              <a:lnSpc>
                <a:spcPct val="90000"/>
              </a:lnSpc>
              <a:spcBef>
                <a:spcPts val="1200"/>
              </a:spcBef>
              <a:spcAft>
                <a:spcPts val="1200"/>
              </a:spcAft>
              <a:buClr>
                <a:schemeClr val="accent1"/>
              </a:buClr>
              <a:buSzPts val="900"/>
              <a:buFont typeface="Noto Sans Symbols"/>
              <a:buChar char="🞑"/>
              <a:defRPr sz="1200" b="0" i="0" u="none" strike="noStrike" cap="none">
                <a:solidFill>
                  <a:srgbClr val="595959"/>
                </a:solidFill>
                <a:latin typeface="Arial"/>
                <a:ea typeface="Arial"/>
                <a:cs typeface="Arial"/>
                <a:sym typeface="Arial"/>
              </a:defRPr>
            </a:lvl9pPr>
          </a:lstStyle>
          <a:p>
            <a:endParaRPr/>
          </a:p>
        </p:txBody>
      </p:sp>
      <p:sp>
        <p:nvSpPr>
          <p:cNvPr id="61" name="Google Shape;61;p8"/>
          <p:cNvSpPr txBox="1">
            <a:spLocks noGrp="1"/>
          </p:cNvSpPr>
          <p:nvPr>
            <p:ph type="body" idx="2"/>
          </p:nvPr>
        </p:nvSpPr>
        <p:spPr>
          <a:xfrm>
            <a:off x="224698" y="1782480"/>
            <a:ext cx="4357200" cy="2523300"/>
          </a:xfrm>
          <a:prstGeom prst="rect">
            <a:avLst/>
          </a:prstGeom>
          <a:noFill/>
          <a:ln>
            <a:noFill/>
          </a:ln>
        </p:spPr>
        <p:txBody>
          <a:bodyPr spcFirstLastPara="1" wrap="square" lIns="68575" tIns="34275" rIns="68575" bIns="34275" anchor="t" anchorCtr="0">
            <a:normAutofit/>
          </a:bodyPr>
          <a:lstStyle>
            <a:lvl1pPr marL="457200" marR="0" lvl="0" indent="-228600" algn="l">
              <a:lnSpc>
                <a:spcPct val="90000"/>
              </a:lnSpc>
              <a:spcBef>
                <a:spcPts val="2000"/>
              </a:spcBef>
              <a:spcAft>
                <a:spcPts val="0"/>
              </a:spcAft>
              <a:buClr>
                <a:schemeClr val="accent1"/>
              </a:buClr>
              <a:buSzPts val="2400"/>
              <a:buFont typeface="Arial"/>
              <a:buNone/>
              <a:defRPr sz="3200">
                <a:solidFill>
                  <a:schemeClr val="dk1"/>
                </a:solidFill>
                <a:latin typeface="Arial"/>
                <a:ea typeface="Arial"/>
                <a:cs typeface="Arial"/>
                <a:sym typeface="Arial"/>
              </a:defRPr>
            </a:lvl1pPr>
            <a:lvl2pPr marL="914400" marR="0" lvl="1" indent="-361950" algn="l">
              <a:lnSpc>
                <a:spcPct val="90000"/>
              </a:lnSpc>
              <a:spcBef>
                <a:spcPts val="1200"/>
              </a:spcBef>
              <a:spcAft>
                <a:spcPts val="0"/>
              </a:spcAft>
              <a:buClr>
                <a:srgbClr val="6E6E6E"/>
              </a:buClr>
              <a:buSzPts val="2100"/>
              <a:buFont typeface="Noto Sans Symbols"/>
              <a:buChar char="🞑"/>
              <a:defRPr sz="2800" b="0" i="0" u="none" strike="noStrike" cap="none">
                <a:solidFill>
                  <a:schemeClr val="dk1"/>
                </a:solidFill>
                <a:latin typeface="Arial"/>
                <a:ea typeface="Arial"/>
                <a:cs typeface="Arial"/>
                <a:sym typeface="Arial"/>
              </a:defRPr>
            </a:lvl2pPr>
            <a:lvl3pPr marL="1371600" marR="0" lvl="2" indent="-342900" algn="l">
              <a:lnSpc>
                <a:spcPct val="90000"/>
              </a:lnSpc>
              <a:spcBef>
                <a:spcPts val="1200"/>
              </a:spcBef>
              <a:spcAft>
                <a:spcPts val="0"/>
              </a:spcAft>
              <a:buClr>
                <a:schemeClr val="accent1"/>
              </a:buClr>
              <a:buSzPts val="1800"/>
              <a:buFont typeface="Noto Sans Symbols"/>
              <a:buChar char="🞑"/>
              <a:defRPr sz="2400" b="0" i="0" u="none" strike="noStrike" cap="none">
                <a:solidFill>
                  <a:schemeClr val="dk1"/>
                </a:solidFill>
                <a:latin typeface="Arial"/>
                <a:ea typeface="Arial"/>
                <a:cs typeface="Arial"/>
                <a:sym typeface="Arial"/>
              </a:defRPr>
            </a:lvl3pPr>
            <a:lvl4pPr marL="1828800" marR="0" lvl="3" indent="-323850" algn="l">
              <a:lnSpc>
                <a:spcPct val="90000"/>
              </a:lnSpc>
              <a:spcBef>
                <a:spcPts val="1200"/>
              </a:spcBef>
              <a:spcAft>
                <a:spcPts val="0"/>
              </a:spcAft>
              <a:buClr>
                <a:srgbClr val="6E6E6E"/>
              </a:buClr>
              <a:buSzPts val="1500"/>
              <a:buFont typeface="Courier New"/>
              <a:buChar char="o"/>
              <a:defRPr sz="2000" b="0" i="0" u="none" strike="noStrike" cap="none">
                <a:solidFill>
                  <a:schemeClr val="dk1"/>
                </a:solidFill>
                <a:latin typeface="Arial"/>
                <a:ea typeface="Arial"/>
                <a:cs typeface="Arial"/>
                <a:sym typeface="Arial"/>
              </a:defRPr>
            </a:lvl4pPr>
            <a:lvl5pPr marL="2286000" marR="0" lvl="4" indent="-323850" algn="l">
              <a:lnSpc>
                <a:spcPct val="90000"/>
              </a:lnSpc>
              <a:spcBef>
                <a:spcPts val="12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5pPr>
            <a:lvl6pPr marL="2743200" marR="0" lvl="5" indent="-323850" algn="l">
              <a:lnSpc>
                <a:spcPct val="90000"/>
              </a:lnSpc>
              <a:spcBef>
                <a:spcPts val="1200"/>
              </a:spcBef>
              <a:spcAft>
                <a:spcPts val="0"/>
              </a:spcAft>
              <a:buClr>
                <a:srgbClr val="6E6E6E"/>
              </a:buClr>
              <a:buSzPts val="1500"/>
              <a:buFont typeface="Noto Sans Symbols"/>
              <a:buChar char="🞑"/>
              <a:defRPr sz="2000" b="0" i="0" u="none" strike="noStrike" cap="none">
                <a:solidFill>
                  <a:srgbClr val="595959"/>
                </a:solidFill>
                <a:latin typeface="Arial"/>
                <a:ea typeface="Arial"/>
                <a:cs typeface="Arial"/>
                <a:sym typeface="Arial"/>
              </a:defRPr>
            </a:lvl6pPr>
            <a:lvl7pPr marL="3200400" marR="0" lvl="6" indent="-323850" algn="l">
              <a:lnSpc>
                <a:spcPct val="90000"/>
              </a:lnSpc>
              <a:spcBef>
                <a:spcPts val="1200"/>
              </a:spcBef>
              <a:spcAft>
                <a:spcPts val="0"/>
              </a:spcAft>
              <a:buClr>
                <a:schemeClr val="accent1"/>
              </a:buClr>
              <a:buSzPts val="1500"/>
              <a:buFont typeface="Noto Sans Symbols"/>
              <a:buChar char="🞑"/>
              <a:defRPr sz="2000" b="0" i="0" u="none" strike="noStrike" cap="none">
                <a:solidFill>
                  <a:srgbClr val="595959"/>
                </a:solidFill>
                <a:latin typeface="Arial"/>
                <a:ea typeface="Arial"/>
                <a:cs typeface="Arial"/>
                <a:sym typeface="Arial"/>
              </a:defRPr>
            </a:lvl7pPr>
            <a:lvl8pPr marL="3657600" marR="0" lvl="7" indent="-323850" algn="l">
              <a:lnSpc>
                <a:spcPct val="90000"/>
              </a:lnSpc>
              <a:spcBef>
                <a:spcPts val="1200"/>
              </a:spcBef>
              <a:spcAft>
                <a:spcPts val="0"/>
              </a:spcAft>
              <a:buClr>
                <a:srgbClr val="6E6E6E"/>
              </a:buClr>
              <a:buSzPts val="1500"/>
              <a:buFont typeface="Noto Sans Symbols"/>
              <a:buChar char="🞑"/>
              <a:defRPr sz="2000" b="0" i="0" u="none" strike="noStrike" cap="none">
                <a:solidFill>
                  <a:srgbClr val="595959"/>
                </a:solidFill>
                <a:latin typeface="Arial"/>
                <a:ea typeface="Arial"/>
                <a:cs typeface="Arial"/>
                <a:sym typeface="Arial"/>
              </a:defRPr>
            </a:lvl8pPr>
            <a:lvl9pPr marL="4114800" marR="0" lvl="8" indent="-323850" algn="l">
              <a:lnSpc>
                <a:spcPct val="90000"/>
              </a:lnSpc>
              <a:spcBef>
                <a:spcPts val="1200"/>
              </a:spcBef>
              <a:spcAft>
                <a:spcPts val="1200"/>
              </a:spcAft>
              <a:buClr>
                <a:schemeClr val="accent1"/>
              </a:buClr>
              <a:buSzPts val="1500"/>
              <a:buFont typeface="Noto Sans Symbols"/>
              <a:buChar char="🞑"/>
              <a:defRPr sz="2000" b="0" i="0" u="none" strike="noStrike" cap="none">
                <a:solidFill>
                  <a:srgbClr val="595959"/>
                </a:solidFill>
                <a:latin typeface="Arial"/>
                <a:ea typeface="Arial"/>
                <a:cs typeface="Arial"/>
                <a:sym typeface="Arial"/>
              </a:defRPr>
            </a:lvl9pPr>
          </a:lstStyle>
          <a:p>
            <a:endParaRPr/>
          </a:p>
        </p:txBody>
      </p:sp>
      <p:sp>
        <p:nvSpPr>
          <p:cNvPr id="62" name="Google Shape;62;p8"/>
          <p:cNvSpPr>
            <a:spLocks noGrp="1"/>
          </p:cNvSpPr>
          <p:nvPr>
            <p:ph type="pic" idx="3"/>
          </p:nvPr>
        </p:nvSpPr>
        <p:spPr>
          <a:xfrm>
            <a:off x="4875528" y="1782482"/>
            <a:ext cx="4024200" cy="2523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2000"/>
              </a:spcBef>
              <a:spcAft>
                <a:spcPts val="0"/>
              </a:spcAft>
              <a:buClr>
                <a:schemeClr val="accent1"/>
              </a:buClr>
              <a:buSzPts val="2400"/>
              <a:buFont typeface="Arial"/>
              <a:buNone/>
              <a:defRPr sz="3200" b="0" i="0" u="none" strike="noStrike" cap="none">
                <a:solidFill>
                  <a:srgbClr val="595959"/>
                </a:solidFill>
                <a:latin typeface="Arial"/>
                <a:ea typeface="Arial"/>
                <a:cs typeface="Arial"/>
                <a:sym typeface="Arial"/>
              </a:defRPr>
            </a:lvl1pPr>
            <a:lvl2pPr marR="0" lvl="1" algn="l" rtl="0">
              <a:lnSpc>
                <a:spcPct val="90000"/>
              </a:lnSpc>
              <a:spcBef>
                <a:spcPts val="600"/>
              </a:spcBef>
              <a:spcAft>
                <a:spcPts val="0"/>
              </a:spcAft>
              <a:buClr>
                <a:srgbClr val="6E6E6E"/>
              </a:buClr>
              <a:buSzPts val="2100"/>
              <a:buFont typeface="Noto Sans Symbols"/>
              <a:buNone/>
              <a:defRPr sz="2800" b="0" i="0" u="none" strike="noStrike" cap="none">
                <a:solidFill>
                  <a:srgbClr val="595959"/>
                </a:solidFill>
                <a:latin typeface="Arial"/>
                <a:ea typeface="Arial"/>
                <a:cs typeface="Arial"/>
                <a:sym typeface="Arial"/>
              </a:defRPr>
            </a:lvl2pPr>
            <a:lvl3pPr marR="0" lvl="2" algn="l" rtl="0">
              <a:lnSpc>
                <a:spcPct val="90000"/>
              </a:lnSpc>
              <a:spcBef>
                <a:spcPts val="600"/>
              </a:spcBef>
              <a:spcAft>
                <a:spcPts val="0"/>
              </a:spcAft>
              <a:buClr>
                <a:schemeClr val="accent1"/>
              </a:buClr>
              <a:buSzPts val="1800"/>
              <a:buFont typeface="Noto Sans Symbols"/>
              <a:buNone/>
              <a:defRPr sz="2400" b="0" i="0" u="none" strike="noStrike" cap="none">
                <a:solidFill>
                  <a:srgbClr val="595959"/>
                </a:solidFill>
                <a:latin typeface="Arial"/>
                <a:ea typeface="Arial"/>
                <a:cs typeface="Arial"/>
                <a:sym typeface="Arial"/>
              </a:defRPr>
            </a:lvl3pPr>
            <a:lvl4pPr marR="0" lvl="3" algn="l" rtl="0">
              <a:lnSpc>
                <a:spcPct val="90000"/>
              </a:lnSpc>
              <a:spcBef>
                <a:spcPts val="600"/>
              </a:spcBef>
              <a:spcAft>
                <a:spcPts val="0"/>
              </a:spcAft>
              <a:buClr>
                <a:srgbClr val="6E6E6E"/>
              </a:buClr>
              <a:buSzPts val="1500"/>
              <a:buFont typeface="Courier New"/>
              <a:buNone/>
              <a:defRPr sz="2000" b="0" i="0" u="none" strike="noStrike" cap="none">
                <a:solidFill>
                  <a:srgbClr val="595959"/>
                </a:solidFill>
                <a:latin typeface="Arial"/>
                <a:ea typeface="Arial"/>
                <a:cs typeface="Arial"/>
                <a:sym typeface="Arial"/>
              </a:defRPr>
            </a:lvl4pPr>
            <a:lvl5pPr marR="0" lvl="4" algn="l" rtl="0">
              <a:lnSpc>
                <a:spcPct val="90000"/>
              </a:lnSpc>
              <a:spcBef>
                <a:spcPts val="600"/>
              </a:spcBef>
              <a:spcAft>
                <a:spcPts val="0"/>
              </a:spcAft>
              <a:buClr>
                <a:schemeClr val="accent1"/>
              </a:buClr>
              <a:buSzPts val="1500"/>
              <a:buFont typeface="Noto Sans Symbols"/>
              <a:buNone/>
              <a:defRPr sz="2000" b="0" i="0" u="none" strike="noStrike" cap="none">
                <a:solidFill>
                  <a:srgbClr val="595959"/>
                </a:solidFill>
                <a:latin typeface="Arial"/>
                <a:ea typeface="Arial"/>
                <a:cs typeface="Arial"/>
                <a:sym typeface="Arial"/>
              </a:defRPr>
            </a:lvl5pPr>
            <a:lvl6pPr marR="0" lvl="5" algn="l" rtl="0">
              <a:lnSpc>
                <a:spcPct val="90000"/>
              </a:lnSpc>
              <a:spcBef>
                <a:spcPts val="400"/>
              </a:spcBef>
              <a:spcAft>
                <a:spcPts val="0"/>
              </a:spcAft>
              <a:buClr>
                <a:srgbClr val="6E6E6E"/>
              </a:buClr>
              <a:buSzPts val="1500"/>
              <a:buFont typeface="Noto Sans Symbols"/>
              <a:buNone/>
              <a:defRPr sz="2000" b="0" i="0" u="none" strike="noStrike" cap="none">
                <a:solidFill>
                  <a:srgbClr val="595959"/>
                </a:solidFill>
                <a:latin typeface="Arial"/>
                <a:ea typeface="Arial"/>
                <a:cs typeface="Arial"/>
                <a:sym typeface="Arial"/>
              </a:defRPr>
            </a:lvl6pPr>
            <a:lvl7pPr marR="0" lvl="6" algn="l" rtl="0">
              <a:lnSpc>
                <a:spcPct val="90000"/>
              </a:lnSpc>
              <a:spcBef>
                <a:spcPts val="400"/>
              </a:spcBef>
              <a:spcAft>
                <a:spcPts val="0"/>
              </a:spcAft>
              <a:buClr>
                <a:schemeClr val="accent1"/>
              </a:buClr>
              <a:buSzPts val="1500"/>
              <a:buFont typeface="Noto Sans Symbols"/>
              <a:buNone/>
              <a:defRPr sz="2000" b="0" i="0" u="none" strike="noStrike" cap="none">
                <a:solidFill>
                  <a:srgbClr val="595959"/>
                </a:solidFill>
                <a:latin typeface="Arial"/>
                <a:ea typeface="Arial"/>
                <a:cs typeface="Arial"/>
                <a:sym typeface="Arial"/>
              </a:defRPr>
            </a:lvl7pPr>
            <a:lvl8pPr marR="0" lvl="7" algn="l" rtl="0">
              <a:lnSpc>
                <a:spcPct val="90000"/>
              </a:lnSpc>
              <a:spcBef>
                <a:spcPts val="400"/>
              </a:spcBef>
              <a:spcAft>
                <a:spcPts val="0"/>
              </a:spcAft>
              <a:buClr>
                <a:srgbClr val="6E6E6E"/>
              </a:buClr>
              <a:buSzPts val="1500"/>
              <a:buFont typeface="Noto Sans Symbols"/>
              <a:buNone/>
              <a:defRPr sz="2000" b="0" i="0" u="none" strike="noStrike" cap="none">
                <a:solidFill>
                  <a:srgbClr val="595959"/>
                </a:solidFill>
                <a:latin typeface="Arial"/>
                <a:ea typeface="Arial"/>
                <a:cs typeface="Arial"/>
                <a:sym typeface="Arial"/>
              </a:defRPr>
            </a:lvl8pPr>
            <a:lvl9pPr marR="0" lvl="8" algn="l" rtl="0">
              <a:lnSpc>
                <a:spcPct val="90000"/>
              </a:lnSpc>
              <a:spcBef>
                <a:spcPts val="400"/>
              </a:spcBef>
              <a:spcAft>
                <a:spcPts val="0"/>
              </a:spcAft>
              <a:buClr>
                <a:schemeClr val="accent1"/>
              </a:buClr>
              <a:buSzPts val="1500"/>
              <a:buFont typeface="Noto Sans Symbols"/>
              <a:buNone/>
              <a:defRPr sz="2000" b="0" i="0" u="none" strike="noStrike" cap="none">
                <a:solidFill>
                  <a:srgbClr val="595959"/>
                </a:solidFill>
                <a:latin typeface="Arial"/>
                <a:ea typeface="Arial"/>
                <a:cs typeface="Arial"/>
                <a:sym typeface="Arial"/>
              </a:defRPr>
            </a:lvl9pPr>
          </a:lstStyle>
          <a:p>
            <a:endParaRPr/>
          </a:p>
        </p:txBody>
      </p:sp>
      <p:pic>
        <p:nvPicPr>
          <p:cNvPr id="63" name="Google Shape;63;p8" descr="VDOE_v_blk_State.png"/>
          <p:cNvPicPr preferRelativeResize="0"/>
          <p:nvPr/>
        </p:nvPicPr>
        <p:blipFill rotWithShape="1">
          <a:blip r:embed="rId3">
            <a:alphaModFix/>
          </a:blip>
          <a:srcRect/>
          <a:stretch/>
        </p:blipFill>
        <p:spPr>
          <a:xfrm>
            <a:off x="7562773" y="3826778"/>
            <a:ext cx="1517012" cy="6548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accent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accent1"/>
              </a:buClr>
              <a:buSzPts val="1400"/>
              <a:buChar char="•"/>
              <a:defRPr/>
            </a:lvl3pPr>
            <a:lvl4pPr marL="1828800" lvl="3" indent="-317500" algn="l">
              <a:lnSpc>
                <a:spcPct val="90000"/>
              </a:lnSpc>
              <a:spcBef>
                <a:spcPts val="400"/>
              </a:spcBef>
              <a:spcAft>
                <a:spcPts val="0"/>
              </a:spcAft>
              <a:buClr>
                <a:srgbClr val="3F3F3F"/>
              </a:buClr>
              <a:buSzPts val="1400"/>
              <a:buChar char="•"/>
              <a:defRPr/>
            </a:lvl4pPr>
            <a:lvl5pPr marL="2286000" lvl="4" indent="-317500" algn="l">
              <a:lnSpc>
                <a:spcPct val="90000"/>
              </a:lnSpc>
              <a:spcBef>
                <a:spcPts val="400"/>
              </a:spcBef>
              <a:spcAft>
                <a:spcPts val="0"/>
              </a:spcAft>
              <a:buClr>
                <a:srgbClr val="C22536"/>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 name="Google Shape;67;p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accent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accent1"/>
              </a:buClr>
              <a:buSzPts val="1400"/>
              <a:buChar char="•"/>
              <a:defRPr/>
            </a:lvl3pPr>
            <a:lvl4pPr marL="1828800" lvl="3" indent="-317500" algn="l">
              <a:lnSpc>
                <a:spcPct val="90000"/>
              </a:lnSpc>
              <a:spcBef>
                <a:spcPts val="400"/>
              </a:spcBef>
              <a:spcAft>
                <a:spcPts val="0"/>
              </a:spcAft>
              <a:buClr>
                <a:srgbClr val="3F3F3F"/>
              </a:buClr>
              <a:buSzPts val="1400"/>
              <a:buChar char="•"/>
              <a:defRPr/>
            </a:lvl4pPr>
            <a:lvl5pPr marL="2286000" lvl="4" indent="-317500" algn="l">
              <a:lnSpc>
                <a:spcPct val="90000"/>
              </a:lnSpc>
              <a:spcBef>
                <a:spcPts val="400"/>
              </a:spcBef>
              <a:spcAft>
                <a:spcPts val="0"/>
              </a:spcAft>
              <a:buClr>
                <a:srgbClr val="C22536"/>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 name="Google Shape;68;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pic>
        <p:nvPicPr>
          <p:cNvPr id="71" name="Google Shape;71;p9" descr="Virginia Department of Education"/>
          <p:cNvPicPr preferRelativeResize="0"/>
          <p:nvPr/>
        </p:nvPicPr>
        <p:blipFill rotWithShape="1">
          <a:blip r:embed="rId2">
            <a:alphaModFix/>
          </a:blip>
          <a:srcRect/>
          <a:stretch/>
        </p:blipFill>
        <p:spPr>
          <a:xfrm rot="-5400000">
            <a:off x="-2270564" y="2417512"/>
            <a:ext cx="4998453" cy="285873"/>
          </a:xfrm>
          <a:prstGeom prst="rect">
            <a:avLst/>
          </a:prstGeom>
          <a:noFill/>
          <a:ln>
            <a:noFill/>
          </a:ln>
        </p:spPr>
      </p:pic>
      <p:pic>
        <p:nvPicPr>
          <p:cNvPr id="72" name="Google Shape;72;p9"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5" name="Google Shape;75;p10"/>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accent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accent1"/>
              </a:buClr>
              <a:buSzPts val="1400"/>
              <a:buNone/>
              <a:defRPr sz="1400" b="1"/>
            </a:lvl3pPr>
            <a:lvl4pPr marL="1828800" lvl="3" indent="-228600" algn="l">
              <a:lnSpc>
                <a:spcPct val="90000"/>
              </a:lnSpc>
              <a:spcBef>
                <a:spcPts val="400"/>
              </a:spcBef>
              <a:spcAft>
                <a:spcPts val="0"/>
              </a:spcAft>
              <a:buClr>
                <a:srgbClr val="3F3F3F"/>
              </a:buClr>
              <a:buSzPts val="1200"/>
              <a:buNone/>
              <a:defRPr sz="1200" b="1"/>
            </a:lvl4pPr>
            <a:lvl5pPr marL="2286000" lvl="4" indent="-228600" algn="l">
              <a:lnSpc>
                <a:spcPct val="90000"/>
              </a:lnSpc>
              <a:spcBef>
                <a:spcPts val="400"/>
              </a:spcBef>
              <a:spcAft>
                <a:spcPts val="0"/>
              </a:spcAft>
              <a:buClr>
                <a:srgbClr val="C22536"/>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76" name="Google Shape;76;p10"/>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accent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accent1"/>
              </a:buClr>
              <a:buSzPts val="1400"/>
              <a:buChar char="•"/>
              <a:defRPr/>
            </a:lvl3pPr>
            <a:lvl4pPr marL="1828800" lvl="3" indent="-317500" algn="l">
              <a:lnSpc>
                <a:spcPct val="90000"/>
              </a:lnSpc>
              <a:spcBef>
                <a:spcPts val="400"/>
              </a:spcBef>
              <a:spcAft>
                <a:spcPts val="0"/>
              </a:spcAft>
              <a:buClr>
                <a:srgbClr val="3F3F3F"/>
              </a:buClr>
              <a:buSzPts val="1400"/>
              <a:buChar char="•"/>
              <a:defRPr/>
            </a:lvl4pPr>
            <a:lvl5pPr marL="2286000" lvl="4" indent="-317500" algn="l">
              <a:lnSpc>
                <a:spcPct val="90000"/>
              </a:lnSpc>
              <a:spcBef>
                <a:spcPts val="400"/>
              </a:spcBef>
              <a:spcAft>
                <a:spcPts val="0"/>
              </a:spcAft>
              <a:buClr>
                <a:srgbClr val="C22536"/>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10"/>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accent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accent1"/>
              </a:buClr>
              <a:buSzPts val="1400"/>
              <a:buNone/>
              <a:defRPr sz="1400" b="1"/>
            </a:lvl3pPr>
            <a:lvl4pPr marL="1828800" lvl="3" indent="-228600" algn="l">
              <a:lnSpc>
                <a:spcPct val="90000"/>
              </a:lnSpc>
              <a:spcBef>
                <a:spcPts val="400"/>
              </a:spcBef>
              <a:spcAft>
                <a:spcPts val="0"/>
              </a:spcAft>
              <a:buClr>
                <a:srgbClr val="3F3F3F"/>
              </a:buClr>
              <a:buSzPts val="1200"/>
              <a:buNone/>
              <a:defRPr sz="1200" b="1"/>
            </a:lvl4pPr>
            <a:lvl5pPr marL="2286000" lvl="4" indent="-228600" algn="l">
              <a:lnSpc>
                <a:spcPct val="90000"/>
              </a:lnSpc>
              <a:spcBef>
                <a:spcPts val="400"/>
              </a:spcBef>
              <a:spcAft>
                <a:spcPts val="0"/>
              </a:spcAft>
              <a:buClr>
                <a:srgbClr val="C22536"/>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78" name="Google Shape;78;p10"/>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accent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accent1"/>
              </a:buClr>
              <a:buSzPts val="1400"/>
              <a:buChar char="•"/>
              <a:defRPr/>
            </a:lvl3pPr>
            <a:lvl4pPr marL="1828800" lvl="3" indent="-317500" algn="l">
              <a:lnSpc>
                <a:spcPct val="90000"/>
              </a:lnSpc>
              <a:spcBef>
                <a:spcPts val="400"/>
              </a:spcBef>
              <a:spcAft>
                <a:spcPts val="0"/>
              </a:spcAft>
              <a:buClr>
                <a:srgbClr val="3F3F3F"/>
              </a:buClr>
              <a:buSzPts val="1400"/>
              <a:buChar char="•"/>
              <a:defRPr/>
            </a:lvl4pPr>
            <a:lvl5pPr marL="2286000" lvl="4" indent="-317500" algn="l">
              <a:lnSpc>
                <a:spcPct val="90000"/>
              </a:lnSpc>
              <a:spcBef>
                <a:spcPts val="400"/>
              </a:spcBef>
              <a:spcAft>
                <a:spcPts val="0"/>
              </a:spcAft>
              <a:buClr>
                <a:srgbClr val="C22536"/>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9" name="Google Shape;79;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1" name="Google Shape;81;p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pic>
        <p:nvPicPr>
          <p:cNvPr id="82" name="Google Shape;82;p10" descr="Virginia Department of Education"/>
          <p:cNvPicPr preferRelativeResize="0"/>
          <p:nvPr/>
        </p:nvPicPr>
        <p:blipFill rotWithShape="1">
          <a:blip r:embed="rId2">
            <a:alphaModFix/>
          </a:blip>
          <a:srcRect/>
          <a:stretch/>
        </p:blipFill>
        <p:spPr>
          <a:xfrm rot="-5400000">
            <a:off x="-2270564" y="2417512"/>
            <a:ext cx="4998453" cy="285873"/>
          </a:xfrm>
          <a:prstGeom prst="rect">
            <a:avLst/>
          </a:prstGeom>
          <a:noFill/>
          <a:ln>
            <a:noFill/>
          </a:ln>
        </p:spPr>
      </p:pic>
      <p:pic>
        <p:nvPicPr>
          <p:cNvPr id="83" name="Google Shape;83;p10"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7">
            <a:alphaModFix/>
          </a:blip>
          <a:srcRect/>
          <a:stretch/>
        </p:blipFill>
        <p:spPr>
          <a:xfrm>
            <a:off x="0" y="0"/>
            <a:ext cx="9144000" cy="5143500"/>
          </a:xfrm>
          <a:prstGeom prst="rect">
            <a:avLst/>
          </a:prstGeom>
          <a:noFill/>
          <a:ln>
            <a:noFill/>
          </a:ln>
        </p:spPr>
      </p:pic>
      <p:sp>
        <p:nvSpPr>
          <p:cNvPr id="7" name="Google Shape;7;p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accent1"/>
              </a:buClr>
              <a:buSzPts val="3300"/>
              <a:buFont typeface="Trebuchet MS"/>
              <a:buNone/>
              <a:defRPr sz="33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accent1"/>
              </a:buClr>
              <a:buSzPts val="2100"/>
              <a:buFont typeface="Arial"/>
              <a:buChar char="•"/>
              <a:defRPr sz="2100" b="0" i="0" u="none" strike="noStrike" cap="none">
                <a:solidFill>
                  <a:schemeClr val="accent1"/>
                </a:solidFill>
                <a:latin typeface="Trebuchet MS"/>
                <a:ea typeface="Trebuchet MS"/>
                <a:cs typeface="Trebuchet MS"/>
                <a:sym typeface="Trebuchet M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2pPr>
            <a:lvl3pPr marL="1371600" marR="0" lvl="2" indent="-323850" algn="l" rtl="0">
              <a:lnSpc>
                <a:spcPct val="90000"/>
              </a:lnSpc>
              <a:spcBef>
                <a:spcPts val="400"/>
              </a:spcBef>
              <a:spcAft>
                <a:spcPts val="0"/>
              </a:spcAft>
              <a:buClr>
                <a:schemeClr val="accent1"/>
              </a:buClr>
              <a:buSzPts val="1500"/>
              <a:buFont typeface="Arial"/>
              <a:buChar char="•"/>
              <a:defRPr sz="1500" b="1" i="0" u="none" strike="noStrike" cap="none">
                <a:solidFill>
                  <a:schemeClr val="accent1"/>
                </a:solidFill>
                <a:latin typeface="Trebuchet MS"/>
                <a:ea typeface="Trebuchet MS"/>
                <a:cs typeface="Trebuchet MS"/>
                <a:sym typeface="Trebuchet MS"/>
              </a:defRPr>
            </a:lvl3pPr>
            <a:lvl4pPr marL="1828800" marR="0" lvl="3" indent="-317500" algn="l" rtl="0">
              <a:lnSpc>
                <a:spcPct val="90000"/>
              </a:lnSpc>
              <a:spcBef>
                <a:spcPts val="400"/>
              </a:spcBef>
              <a:spcAft>
                <a:spcPts val="0"/>
              </a:spcAft>
              <a:buClr>
                <a:srgbClr val="3F3F3F"/>
              </a:buClr>
              <a:buSzPts val="1400"/>
              <a:buFont typeface="Arial"/>
              <a:buChar char="•"/>
              <a:defRPr sz="1400" b="1" i="0" u="none" strike="noStrike" cap="none">
                <a:solidFill>
                  <a:srgbClr val="3F3F3F"/>
                </a:solidFill>
                <a:latin typeface="Times New Roman"/>
                <a:ea typeface="Times New Roman"/>
                <a:cs typeface="Times New Roman"/>
                <a:sym typeface="Times New Roman"/>
              </a:defRPr>
            </a:lvl4pPr>
            <a:lvl5pPr marL="2286000" marR="0" lvl="4" indent="-317500" algn="l" rtl="0">
              <a:lnSpc>
                <a:spcPct val="90000"/>
              </a:lnSpc>
              <a:spcBef>
                <a:spcPts val="400"/>
              </a:spcBef>
              <a:spcAft>
                <a:spcPts val="0"/>
              </a:spcAft>
              <a:buClr>
                <a:srgbClr val="C22536"/>
              </a:buClr>
              <a:buSzPts val="1400"/>
              <a:buFont typeface="Arial"/>
              <a:buChar char="•"/>
              <a:defRPr sz="1400" b="0" i="1" u="none" strike="noStrike" cap="none">
                <a:solidFill>
                  <a:srgbClr val="C22536"/>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9" name="Google Shape;9;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10" name="Google Shape;10;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nmball@fcps.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csleestma@fcps.ed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literacyworldwide.org/docs/default-source/where-we-stand/9457_Phonological_Awareness_1-2020_Final.pdf"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 Id="rId5" Type="http://schemas.openxmlformats.org/officeDocument/2006/relationships/hyperlink" Target="https://www.google.com/url?q=https://www.understood.org/en/school-learning/for-educators/universal-design-for-learning/what-is-explicit-instruction&amp;sa=D&amp;source=editors&amp;ust=1622073826324000&amp;usg=AOvVaw27CCPTWi23C5jBZ4VFBGu4&amp;safe=active&amp;surl=1" TargetMode="External"/><Relationship Id="rId4" Type="http://schemas.openxmlformats.org/officeDocument/2006/relationships/hyperlink" Target="https://www.readingrockets.org/article/development-phonological-skill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txBox="1">
            <a:spLocks noGrp="1"/>
          </p:cNvSpPr>
          <p:nvPr>
            <p:ph type="ctrTitle"/>
          </p:nvPr>
        </p:nvSpPr>
        <p:spPr>
          <a:xfrm>
            <a:off x="1143000" y="1676399"/>
            <a:ext cx="6858000" cy="17907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dirty="0">
                <a:latin typeface="Georgia"/>
                <a:ea typeface="Georgia"/>
                <a:cs typeface="Georgia"/>
                <a:sym typeface="Georgia"/>
              </a:rPr>
              <a:t>It’s All Fun and Games-Phonemic Awareness</a:t>
            </a:r>
            <a:endParaRPr dirty="0">
              <a:latin typeface="Georgia"/>
              <a:ea typeface="Georgia"/>
              <a:cs typeface="Georgia"/>
              <a:sym typeface="Georgia"/>
            </a:endParaRPr>
          </a:p>
        </p:txBody>
      </p:sp>
      <p:sp>
        <p:nvSpPr>
          <p:cNvPr id="127" name="Google Shape;127;p17"/>
          <p:cNvSpPr txBox="1">
            <a:spLocks noGrp="1"/>
          </p:cNvSpPr>
          <p:nvPr>
            <p:ph type="subTitle" idx="1"/>
          </p:nvPr>
        </p:nvSpPr>
        <p:spPr>
          <a:xfrm>
            <a:off x="1084006" y="3536156"/>
            <a:ext cx="6858000" cy="7716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a:latin typeface="Georgia"/>
                <a:ea typeface="Georgia"/>
                <a:cs typeface="Georgia"/>
                <a:sym typeface="Georgia"/>
              </a:rPr>
              <a:t>Nicole Ball and Carrie Leestma</a:t>
            </a:r>
            <a:endParaRPr>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6"/>
          <p:cNvSpPr txBox="1">
            <a:spLocks noGrp="1"/>
          </p:cNvSpPr>
          <p:nvPr>
            <p:ph type="title"/>
          </p:nvPr>
        </p:nvSpPr>
        <p:spPr>
          <a:xfrm>
            <a:off x="600075" y="361450"/>
            <a:ext cx="8001900" cy="771600"/>
          </a:xfrm>
          <a:prstGeom prst="rect">
            <a:avLst/>
          </a:prstGeom>
          <a:ln w="19050" cap="flat" cmpd="sng">
            <a:solidFill>
              <a:schemeClr val="accent5"/>
            </a:solidFill>
            <a:prstDash val="solid"/>
            <a:round/>
            <a:headEnd type="none" w="sm" len="sm"/>
            <a:tailEnd type="none" w="sm" len="sm"/>
          </a:ln>
        </p:spPr>
        <p:txBody>
          <a:bodyPr spcFirstLastPara="1" wrap="square" lIns="68575" tIns="34275" rIns="68575" bIns="34275" anchor="ctr" anchorCtr="0">
            <a:normAutofit/>
          </a:bodyPr>
          <a:lstStyle/>
          <a:p>
            <a:pPr marL="0" lvl="0" indent="0" algn="l" rtl="0">
              <a:lnSpc>
                <a:spcPct val="100000"/>
              </a:lnSpc>
              <a:spcBef>
                <a:spcPts val="0"/>
              </a:spcBef>
              <a:spcAft>
                <a:spcPts val="0"/>
              </a:spcAft>
              <a:buClr>
                <a:schemeClr val="dk1"/>
              </a:buClr>
              <a:buSzPts val="1100"/>
              <a:buFont typeface="Arial"/>
              <a:buNone/>
            </a:pPr>
            <a:r>
              <a:rPr lang="en" sz="2500" b="1">
                <a:latin typeface="Georgia"/>
                <a:ea typeface="Georgia"/>
                <a:cs typeface="Georgia"/>
                <a:sym typeface="Georgia"/>
              </a:rPr>
              <a:t>Large Pieces to Small Pieces</a:t>
            </a:r>
            <a:endParaRPr sz="2500" b="1">
              <a:latin typeface="Georgia"/>
              <a:ea typeface="Georgia"/>
              <a:cs typeface="Georgia"/>
              <a:sym typeface="Georgia"/>
            </a:endParaRPr>
          </a:p>
        </p:txBody>
      </p:sp>
      <p:sp>
        <p:nvSpPr>
          <p:cNvPr id="190" name="Google Shape;190;p26"/>
          <p:cNvSpPr txBox="1">
            <a:spLocks noGrp="1"/>
          </p:cNvSpPr>
          <p:nvPr>
            <p:ph type="body" idx="1"/>
          </p:nvPr>
        </p:nvSpPr>
        <p:spPr>
          <a:xfrm>
            <a:off x="600075" y="1183005"/>
            <a:ext cx="5658000" cy="2165400"/>
          </a:xfrm>
          <a:prstGeom prst="rect">
            <a:avLst/>
          </a:prstGeom>
        </p:spPr>
        <p:txBody>
          <a:bodyPr spcFirstLastPara="1" wrap="square" lIns="68575" tIns="34275" rIns="68575" bIns="34275" anchor="t" anchorCtr="0">
            <a:normAutofit/>
          </a:bodyPr>
          <a:lstStyle/>
          <a:p>
            <a:pPr marL="342900" lvl="0" indent="-330200" algn="l" rtl="0">
              <a:spcBef>
                <a:spcPts val="800"/>
              </a:spcBef>
              <a:spcAft>
                <a:spcPts val="0"/>
              </a:spcAft>
              <a:buSzPts val="2600"/>
              <a:buFont typeface="Georgia"/>
              <a:buChar char="•"/>
            </a:pPr>
            <a:r>
              <a:rPr lang="en" sz="2400">
                <a:latin typeface="Georgia"/>
                <a:ea typeface="Georgia"/>
                <a:cs typeface="Georgia"/>
                <a:sym typeface="Georgia"/>
              </a:rPr>
              <a:t>Large to small pieces of language and words</a:t>
            </a:r>
            <a:endParaRPr sz="2400">
              <a:latin typeface="Georgia"/>
              <a:ea typeface="Georgia"/>
              <a:cs typeface="Georgia"/>
              <a:sym typeface="Georgia"/>
            </a:endParaRPr>
          </a:p>
          <a:p>
            <a:pPr marL="342900" lvl="0" indent="-330200" algn="l" rtl="0">
              <a:spcBef>
                <a:spcPts val="0"/>
              </a:spcBef>
              <a:spcAft>
                <a:spcPts val="0"/>
              </a:spcAft>
              <a:buSzPts val="2600"/>
              <a:buFont typeface="Georgia"/>
              <a:buChar char="•"/>
            </a:pPr>
            <a:r>
              <a:rPr lang="en" sz="2400">
                <a:latin typeface="Georgia"/>
                <a:ea typeface="Georgia"/>
                <a:cs typeface="Georgia"/>
                <a:sym typeface="Georgia"/>
              </a:rPr>
              <a:t>Initial, Final, Medial</a:t>
            </a:r>
            <a:endParaRPr sz="2400">
              <a:latin typeface="Georgia"/>
              <a:ea typeface="Georgia"/>
              <a:cs typeface="Georgia"/>
              <a:sym typeface="Georgia"/>
            </a:endParaRPr>
          </a:p>
        </p:txBody>
      </p:sp>
      <p:pic>
        <p:nvPicPr>
          <p:cNvPr id="191" name="Google Shape;191;p26" descr="Clip art of fish">
            <a:extLst>
              <a:ext uri="{C183D7F6-B498-43B3-948B-1728B52AA6E4}">
                <adec:decorative xmlns="" xmlns:adec="http://schemas.microsoft.com/office/drawing/2017/decorative" val="1"/>
              </a:ext>
            </a:extLst>
          </p:cNvPr>
          <p:cNvPicPr preferRelativeResize="0"/>
          <p:nvPr/>
        </p:nvPicPr>
        <p:blipFill>
          <a:blip r:embed="rId3">
            <a:alphaModFix/>
          </a:blip>
          <a:stretch>
            <a:fillRect/>
          </a:stretch>
        </p:blipFill>
        <p:spPr>
          <a:xfrm>
            <a:off x="4373552" y="2009325"/>
            <a:ext cx="3409375" cy="1704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2" name="Title 1">
            <a:extLst>
              <a:ext uri="{FF2B5EF4-FFF2-40B4-BE49-F238E27FC236}">
                <a16:creationId xmlns:a16="http://schemas.microsoft.com/office/drawing/2014/main" id="{D8DD480E-36DD-4084-94B2-69A040FE5490}"/>
              </a:ext>
            </a:extLst>
          </p:cNvPr>
          <p:cNvSpPr>
            <a:spLocks noGrp="1"/>
          </p:cNvSpPr>
          <p:nvPr>
            <p:ph type="title"/>
          </p:nvPr>
        </p:nvSpPr>
        <p:spPr>
          <a:xfrm>
            <a:off x="628650" y="-994200"/>
            <a:ext cx="7886700" cy="994200"/>
          </a:xfrm>
        </p:spPr>
        <p:txBody>
          <a:bodyPr spcFirstLastPara="1" wrap="square" lIns="68575" tIns="34275" rIns="68575" bIns="34275" anchor="b" anchorCtr="0">
            <a:normAutofit/>
          </a:bodyPr>
          <a:lstStyle/>
          <a:p>
            <a:r>
              <a:rPr lang="en-US" dirty="0"/>
              <a:t>Parts of Words</a:t>
            </a:r>
          </a:p>
        </p:txBody>
      </p:sp>
      <p:grpSp>
        <p:nvGrpSpPr>
          <p:cNvPr id="196" name="Google Shape;196;p27" descr="Compound Words .  Example cupcake"/>
          <p:cNvGrpSpPr/>
          <p:nvPr/>
        </p:nvGrpSpPr>
        <p:grpSpPr>
          <a:xfrm>
            <a:off x="444196" y="778950"/>
            <a:ext cx="7899692" cy="731700"/>
            <a:chOff x="-4472126" y="880977"/>
            <a:chExt cx="12483711" cy="731700"/>
          </a:xfrm>
        </p:grpSpPr>
        <p:sp>
          <p:nvSpPr>
            <p:cNvPr id="197" name="Google Shape;197;p27"/>
            <p:cNvSpPr txBox="1"/>
            <p:nvPr/>
          </p:nvSpPr>
          <p:spPr>
            <a:xfrm>
              <a:off x="-4472126" y="931177"/>
              <a:ext cx="71874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4200" dirty="0">
                  <a:solidFill>
                    <a:srgbClr val="085631"/>
                  </a:solidFill>
                  <a:latin typeface="Roboto Medium"/>
                  <a:ea typeface="Roboto Medium"/>
                  <a:cs typeface="Roboto Medium"/>
                  <a:sym typeface="Roboto Medium"/>
                </a:rPr>
                <a:t>Compound Words </a:t>
              </a:r>
              <a:endParaRPr sz="4200" dirty="0">
                <a:solidFill>
                  <a:srgbClr val="085631"/>
                </a:solidFill>
                <a:latin typeface="Roboto Medium"/>
                <a:ea typeface="Roboto Medium"/>
                <a:cs typeface="Roboto Medium"/>
                <a:sym typeface="Roboto Medium"/>
              </a:endParaRPr>
            </a:p>
          </p:txBody>
        </p:sp>
        <p:sp>
          <p:nvSpPr>
            <p:cNvPr id="198" name="Google Shape;198;p27"/>
            <p:cNvSpPr/>
            <p:nvPr/>
          </p:nvSpPr>
          <p:spPr>
            <a:xfrm>
              <a:off x="2789785" y="880977"/>
              <a:ext cx="5221800" cy="731700"/>
            </a:xfrm>
            <a:prstGeom prst="rect">
              <a:avLst/>
            </a:prstGeom>
            <a:solidFill>
              <a:srgbClr val="08563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99" name="Google Shape;199;p27"/>
            <p:cNvSpPr txBox="1"/>
            <p:nvPr/>
          </p:nvSpPr>
          <p:spPr>
            <a:xfrm>
              <a:off x="2914389" y="965253"/>
              <a:ext cx="4765800" cy="5754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None/>
              </a:pPr>
              <a:r>
                <a:rPr lang="en" sz="2400" dirty="0">
                  <a:solidFill>
                    <a:srgbClr val="FFFFFF"/>
                  </a:solidFill>
                  <a:latin typeface="Roboto"/>
                  <a:ea typeface="Roboto"/>
                  <a:cs typeface="Roboto"/>
                  <a:sym typeface="Roboto"/>
                </a:rPr>
                <a:t>cupcake</a:t>
              </a:r>
              <a:endParaRPr sz="2400" dirty="0">
                <a:solidFill>
                  <a:srgbClr val="FFFFFF"/>
                </a:solidFill>
                <a:latin typeface="Roboto"/>
                <a:ea typeface="Roboto"/>
                <a:cs typeface="Roboto"/>
                <a:sym typeface="Roboto"/>
              </a:endParaRPr>
            </a:p>
          </p:txBody>
        </p:sp>
      </p:grpSp>
      <p:grpSp>
        <p:nvGrpSpPr>
          <p:cNvPr id="200" name="Google Shape;200;p27" descr="Syllables.  but.  ter.   fly."/>
          <p:cNvGrpSpPr/>
          <p:nvPr/>
        </p:nvGrpSpPr>
        <p:grpSpPr>
          <a:xfrm>
            <a:off x="1722848" y="1712700"/>
            <a:ext cx="6035482" cy="731700"/>
            <a:chOff x="1722848" y="1712700"/>
            <a:chExt cx="6035482" cy="731700"/>
          </a:xfrm>
        </p:grpSpPr>
        <p:sp>
          <p:nvSpPr>
            <p:cNvPr id="201" name="Google Shape;201;p27"/>
            <p:cNvSpPr txBox="1"/>
            <p:nvPr/>
          </p:nvSpPr>
          <p:spPr>
            <a:xfrm>
              <a:off x="1722848" y="1763700"/>
              <a:ext cx="32052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4200" dirty="0">
                  <a:solidFill>
                    <a:srgbClr val="0B7140"/>
                  </a:solidFill>
                  <a:latin typeface="Roboto Medium"/>
                  <a:ea typeface="Roboto Medium"/>
                  <a:cs typeface="Roboto Medium"/>
                  <a:sym typeface="Roboto Medium"/>
                </a:rPr>
                <a:t>Syllables</a:t>
              </a:r>
              <a:endParaRPr sz="4200" dirty="0">
                <a:solidFill>
                  <a:srgbClr val="0B7140"/>
                </a:solidFill>
                <a:latin typeface="Roboto Medium"/>
                <a:ea typeface="Roboto Medium"/>
                <a:cs typeface="Roboto Medium"/>
                <a:sym typeface="Roboto Medium"/>
              </a:endParaRPr>
            </a:p>
          </p:txBody>
        </p:sp>
        <p:sp>
          <p:nvSpPr>
            <p:cNvPr id="202" name="Google Shape;202;p27"/>
            <p:cNvSpPr/>
            <p:nvPr/>
          </p:nvSpPr>
          <p:spPr>
            <a:xfrm>
              <a:off x="5059831" y="1712700"/>
              <a:ext cx="2698500" cy="731700"/>
            </a:xfrm>
            <a:prstGeom prst="rect">
              <a:avLst/>
            </a:prstGeom>
            <a:solidFill>
              <a:srgbClr val="0B7140"/>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03" name="Google Shape;203;p27"/>
            <p:cNvSpPr txBox="1"/>
            <p:nvPr/>
          </p:nvSpPr>
          <p:spPr>
            <a:xfrm>
              <a:off x="5287182" y="1971900"/>
              <a:ext cx="20004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2400">
                  <a:solidFill>
                    <a:srgbClr val="FFFFFF"/>
                  </a:solidFill>
                  <a:latin typeface="Roboto"/>
                  <a:ea typeface="Roboto"/>
                  <a:cs typeface="Roboto"/>
                  <a:sym typeface="Roboto"/>
                </a:rPr>
                <a:t>but-ter-fly</a:t>
              </a:r>
              <a:endParaRPr sz="2400">
                <a:solidFill>
                  <a:srgbClr val="FFFFFF"/>
                </a:solidFill>
                <a:latin typeface="Roboto"/>
                <a:ea typeface="Roboto"/>
                <a:cs typeface="Roboto"/>
                <a:sym typeface="Roboto"/>
              </a:endParaRPr>
            </a:p>
          </p:txBody>
        </p:sp>
      </p:grpSp>
      <p:grpSp>
        <p:nvGrpSpPr>
          <p:cNvPr id="204" name="Google Shape;204;p27" descr="Onset. Rime.  St. ar. "/>
          <p:cNvGrpSpPr/>
          <p:nvPr/>
        </p:nvGrpSpPr>
        <p:grpSpPr>
          <a:xfrm>
            <a:off x="1048246" y="2646450"/>
            <a:ext cx="6238985" cy="731700"/>
            <a:chOff x="1048246" y="2646450"/>
            <a:chExt cx="6238985" cy="731700"/>
          </a:xfrm>
        </p:grpSpPr>
        <p:sp>
          <p:nvSpPr>
            <p:cNvPr id="205" name="Google Shape;205;p27"/>
            <p:cNvSpPr txBox="1"/>
            <p:nvPr/>
          </p:nvSpPr>
          <p:spPr>
            <a:xfrm>
              <a:off x="1048246" y="2696625"/>
              <a:ext cx="37791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4200" dirty="0">
                  <a:solidFill>
                    <a:srgbClr val="0B7743"/>
                  </a:solidFill>
                  <a:latin typeface="Roboto Medium"/>
                  <a:ea typeface="Roboto Medium"/>
                  <a:cs typeface="Roboto Medium"/>
                  <a:sym typeface="Roboto Medium"/>
                </a:rPr>
                <a:t>Onset-Rime</a:t>
              </a:r>
              <a:endParaRPr sz="4200" dirty="0">
                <a:solidFill>
                  <a:srgbClr val="0B7743"/>
                </a:solidFill>
                <a:latin typeface="Roboto Medium"/>
                <a:ea typeface="Roboto Medium"/>
                <a:cs typeface="Roboto Medium"/>
                <a:sym typeface="Roboto Medium"/>
              </a:endParaRPr>
            </a:p>
          </p:txBody>
        </p:sp>
        <p:sp>
          <p:nvSpPr>
            <p:cNvPr id="206" name="Google Shape;206;p27"/>
            <p:cNvSpPr/>
            <p:nvPr/>
          </p:nvSpPr>
          <p:spPr>
            <a:xfrm>
              <a:off x="5042931" y="2646450"/>
              <a:ext cx="2244300" cy="731700"/>
            </a:xfrm>
            <a:prstGeom prst="rect">
              <a:avLst/>
            </a:prstGeom>
            <a:solidFill>
              <a:srgbClr val="0B774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07" name="Google Shape;207;p27"/>
            <p:cNvSpPr txBox="1"/>
            <p:nvPr/>
          </p:nvSpPr>
          <p:spPr>
            <a:xfrm>
              <a:off x="5097493" y="2853000"/>
              <a:ext cx="1666800" cy="3306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None/>
              </a:pPr>
              <a:r>
                <a:rPr lang="en" sz="2400">
                  <a:solidFill>
                    <a:srgbClr val="FFFFFF"/>
                  </a:solidFill>
                  <a:latin typeface="Roboto"/>
                  <a:ea typeface="Roboto"/>
                  <a:cs typeface="Roboto"/>
                  <a:sym typeface="Roboto"/>
                </a:rPr>
                <a:t>st-ar</a:t>
              </a:r>
              <a:endParaRPr sz="2400">
                <a:solidFill>
                  <a:srgbClr val="FFFFFF"/>
                </a:solidFill>
                <a:latin typeface="Roboto"/>
                <a:ea typeface="Roboto"/>
                <a:cs typeface="Roboto"/>
                <a:sym typeface="Roboto"/>
              </a:endParaRPr>
            </a:p>
          </p:txBody>
        </p:sp>
      </p:grpSp>
      <p:grpSp>
        <p:nvGrpSpPr>
          <p:cNvPr id="208" name="Google Shape;208;p27" descr="Phonemes b. u. g."/>
          <p:cNvGrpSpPr/>
          <p:nvPr/>
        </p:nvGrpSpPr>
        <p:grpSpPr>
          <a:xfrm>
            <a:off x="1722866" y="3580200"/>
            <a:ext cx="5317248" cy="731700"/>
            <a:chOff x="2164653" y="3580188"/>
            <a:chExt cx="10130022" cy="731700"/>
          </a:xfrm>
        </p:grpSpPr>
        <p:sp>
          <p:nvSpPr>
            <p:cNvPr id="209" name="Google Shape;209;p27"/>
            <p:cNvSpPr txBox="1"/>
            <p:nvPr/>
          </p:nvSpPr>
          <p:spPr>
            <a:xfrm>
              <a:off x="2164653" y="3580188"/>
              <a:ext cx="55335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4200">
                  <a:solidFill>
                    <a:srgbClr val="0C8148"/>
                  </a:solidFill>
                  <a:latin typeface="Roboto Medium"/>
                  <a:ea typeface="Roboto Medium"/>
                  <a:cs typeface="Roboto Medium"/>
                  <a:sym typeface="Roboto Medium"/>
                </a:rPr>
                <a:t>Phonemes</a:t>
              </a:r>
              <a:endParaRPr sz="4200">
                <a:solidFill>
                  <a:srgbClr val="0C8148"/>
                </a:solidFill>
                <a:latin typeface="Roboto Medium"/>
                <a:ea typeface="Roboto Medium"/>
                <a:cs typeface="Roboto Medium"/>
                <a:sym typeface="Roboto Medium"/>
              </a:endParaRPr>
            </a:p>
          </p:txBody>
        </p:sp>
        <p:sp>
          <p:nvSpPr>
            <p:cNvPr id="210" name="Google Shape;210;p27"/>
            <p:cNvSpPr/>
            <p:nvPr/>
          </p:nvSpPr>
          <p:spPr>
            <a:xfrm>
              <a:off x="8599275" y="3580188"/>
              <a:ext cx="3695400" cy="731700"/>
            </a:xfrm>
            <a:prstGeom prst="rect">
              <a:avLst/>
            </a:prstGeom>
            <a:solidFill>
              <a:srgbClr val="0C8148"/>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11" name="Google Shape;211;p27"/>
            <p:cNvSpPr txBox="1"/>
            <p:nvPr/>
          </p:nvSpPr>
          <p:spPr>
            <a:xfrm>
              <a:off x="8746654" y="3780738"/>
              <a:ext cx="32079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2400">
                  <a:solidFill>
                    <a:srgbClr val="FFFFFF"/>
                  </a:solidFill>
                  <a:latin typeface="Roboto"/>
                  <a:ea typeface="Roboto"/>
                  <a:cs typeface="Roboto"/>
                  <a:sym typeface="Roboto"/>
                </a:rPr>
                <a:t>/b/ /ǔ/ /g/</a:t>
              </a:r>
              <a:endParaRPr sz="2400">
                <a:solidFill>
                  <a:srgbClr val="FFFFFF"/>
                </a:solidFill>
                <a:latin typeface="Roboto"/>
                <a:ea typeface="Roboto"/>
                <a:cs typeface="Roboto"/>
                <a:sym typeface="Roboto"/>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8"/>
          <p:cNvSpPr txBox="1">
            <a:spLocks noGrp="1"/>
          </p:cNvSpPr>
          <p:nvPr>
            <p:ph type="title"/>
          </p:nvPr>
        </p:nvSpPr>
        <p:spPr>
          <a:xfrm>
            <a:off x="628650" y="273844"/>
            <a:ext cx="7886700" cy="994200"/>
          </a:xfrm>
          <a:prstGeom prst="rect">
            <a:avLst/>
          </a:prstGeom>
          <a:ln w="19050" cap="flat" cmpd="sng">
            <a:solidFill>
              <a:schemeClr val="accent5"/>
            </a:solidFill>
            <a:prstDash val="solid"/>
            <a:round/>
            <a:headEnd type="none" w="sm" len="sm"/>
            <a:tailEnd type="none" w="sm" len="sm"/>
          </a:ln>
        </p:spPr>
        <p:txBody>
          <a:bodyPr spcFirstLastPara="1" wrap="square" lIns="68575" tIns="34275" rIns="68575" bIns="34275" anchor="ctr" anchorCtr="0">
            <a:normAutofit/>
          </a:bodyPr>
          <a:lstStyle/>
          <a:p>
            <a:pPr marL="0" lvl="0" indent="0" algn="l" rtl="0">
              <a:spcBef>
                <a:spcPts val="0"/>
              </a:spcBef>
              <a:spcAft>
                <a:spcPts val="0"/>
              </a:spcAft>
              <a:buNone/>
            </a:pPr>
            <a:r>
              <a:rPr lang="en" b="1">
                <a:latin typeface="Georgia"/>
                <a:ea typeface="Georgia"/>
                <a:cs typeface="Georgia"/>
                <a:sym typeface="Georgia"/>
              </a:rPr>
              <a:t>Let’s Play a Game-Noisemakers</a:t>
            </a:r>
            <a:endParaRPr b="1">
              <a:latin typeface="Georgia"/>
              <a:ea typeface="Georgia"/>
              <a:cs typeface="Georgia"/>
              <a:sym typeface="Georgia"/>
            </a:endParaRPr>
          </a:p>
        </p:txBody>
      </p:sp>
      <p:sp>
        <p:nvSpPr>
          <p:cNvPr id="217" name="Google Shape;217;p28"/>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457200" lvl="0" indent="0" algn="l" rtl="0">
              <a:spcBef>
                <a:spcPts val="800"/>
              </a:spcBef>
              <a:spcAft>
                <a:spcPts val="0"/>
              </a:spcAft>
              <a:buClr>
                <a:schemeClr val="dk1"/>
              </a:buClr>
              <a:buSzPts val="1100"/>
              <a:buFont typeface="Arial"/>
              <a:buNone/>
            </a:pPr>
            <a:r>
              <a:rPr lang="en" b="1" i="1">
                <a:solidFill>
                  <a:srgbClr val="085631"/>
                </a:solidFill>
                <a:latin typeface="Georgia"/>
                <a:ea typeface="Georgia"/>
                <a:cs typeface="Georgia"/>
                <a:sym typeface="Georgia"/>
              </a:rPr>
              <a:t>This game works on listening attentively</a:t>
            </a:r>
            <a:endParaRPr b="1" i="1">
              <a:solidFill>
                <a:srgbClr val="085631"/>
              </a:solidFill>
              <a:latin typeface="Georgia"/>
              <a:ea typeface="Georgia"/>
              <a:cs typeface="Georgia"/>
              <a:sym typeface="Georgia"/>
            </a:endParaRPr>
          </a:p>
          <a:p>
            <a:pPr marL="457200" lvl="0" indent="-317500" algn="l" rtl="0">
              <a:spcBef>
                <a:spcPts val="800"/>
              </a:spcBef>
              <a:spcAft>
                <a:spcPts val="0"/>
              </a:spcAft>
              <a:buSzPts val="1400"/>
              <a:buFont typeface="Georgia"/>
              <a:buAutoNum type="arabicPeriod"/>
            </a:pPr>
            <a:r>
              <a:rPr lang="en">
                <a:latin typeface="Georgia"/>
                <a:ea typeface="Georgia"/>
                <a:cs typeface="Georgia"/>
                <a:sym typeface="Georgia"/>
              </a:rPr>
              <a:t>Pull a picture card that includes an action such as clapping, or patting knees</a:t>
            </a:r>
            <a:endParaRPr>
              <a:latin typeface="Georgia"/>
              <a:ea typeface="Georgia"/>
              <a:cs typeface="Georgia"/>
              <a:sym typeface="Georgia"/>
            </a:endParaRPr>
          </a:p>
          <a:p>
            <a:pPr marL="457200" lvl="0" indent="-317500" algn="l" rtl="0">
              <a:spcBef>
                <a:spcPts val="800"/>
              </a:spcBef>
              <a:spcAft>
                <a:spcPts val="0"/>
              </a:spcAft>
              <a:buSzPts val="1400"/>
              <a:buFont typeface="Georgia"/>
              <a:buAutoNum type="arabicPeriod"/>
            </a:pPr>
            <a:r>
              <a:rPr lang="en">
                <a:latin typeface="Georgia"/>
                <a:ea typeface="Georgia"/>
                <a:cs typeface="Georgia"/>
                <a:sym typeface="Georgia"/>
              </a:rPr>
              <a:t>Tell students that you will show an action the students can perform when you say, “Noisemakers on.”</a:t>
            </a:r>
            <a:endParaRPr>
              <a:latin typeface="Georgia"/>
              <a:ea typeface="Georgia"/>
              <a:cs typeface="Georgia"/>
              <a:sym typeface="Georgia"/>
            </a:endParaRPr>
          </a:p>
          <a:p>
            <a:pPr marL="457200" lvl="0" indent="-317500" algn="l" rtl="0">
              <a:spcBef>
                <a:spcPts val="800"/>
              </a:spcBef>
              <a:spcAft>
                <a:spcPts val="0"/>
              </a:spcAft>
              <a:buSzPts val="1400"/>
              <a:buFont typeface="Georgia"/>
              <a:buAutoNum type="arabicPeriod"/>
            </a:pPr>
            <a:r>
              <a:rPr lang="en">
                <a:latin typeface="Georgia"/>
                <a:ea typeface="Georgia"/>
                <a:cs typeface="Georgia"/>
                <a:sym typeface="Georgia"/>
              </a:rPr>
              <a:t>Tell students that when you say, “Noisemakers off” they must stop the action.</a:t>
            </a:r>
            <a:endParaRPr>
              <a:latin typeface="Georgia"/>
              <a:ea typeface="Georgia"/>
              <a:cs typeface="Georgia"/>
              <a:sym typeface="Georgia"/>
            </a:endParaRPr>
          </a:p>
          <a:p>
            <a:pPr marL="457200" lvl="0" indent="-317500" algn="l" rtl="0">
              <a:spcBef>
                <a:spcPts val="800"/>
              </a:spcBef>
              <a:spcAft>
                <a:spcPts val="0"/>
              </a:spcAft>
              <a:buSzPts val="1400"/>
              <a:buFont typeface="Georgia"/>
              <a:buAutoNum type="arabicPeriod"/>
            </a:pPr>
            <a:r>
              <a:rPr lang="en">
                <a:latin typeface="Georgia"/>
                <a:ea typeface="Georgia"/>
                <a:cs typeface="Georgia"/>
                <a:sym typeface="Georgia"/>
              </a:rPr>
              <a:t>Model this one or two times</a:t>
            </a:r>
            <a:endParaRPr>
              <a:latin typeface="Georgia"/>
              <a:ea typeface="Georgia"/>
              <a:cs typeface="Georgia"/>
              <a:sym typeface="Georgia"/>
            </a:endParaRPr>
          </a:p>
          <a:p>
            <a:pPr marL="0" lvl="0" indent="0" algn="l" rtl="0">
              <a:spcBef>
                <a:spcPts val="800"/>
              </a:spcBef>
              <a:spcAft>
                <a:spcPts val="0"/>
              </a:spcAft>
              <a:buNone/>
            </a:pPr>
            <a:endParaRPr>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9"/>
          <p:cNvSpPr txBox="1">
            <a:spLocks noGrp="1"/>
          </p:cNvSpPr>
          <p:nvPr>
            <p:ph type="title"/>
          </p:nvPr>
        </p:nvSpPr>
        <p:spPr>
          <a:xfrm>
            <a:off x="311700" y="702000"/>
            <a:ext cx="8520600" cy="16221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latin typeface="Georgia"/>
                <a:ea typeface="Georgia"/>
                <a:cs typeface="Georgia"/>
                <a:sym typeface="Georgia"/>
              </a:rPr>
              <a:t>It All begins with Exposure</a:t>
            </a:r>
            <a:endParaRPr>
              <a:latin typeface="Georgia"/>
              <a:ea typeface="Georgia"/>
              <a:cs typeface="Georgia"/>
              <a:sym typeface="Georgia"/>
            </a:endParaRPr>
          </a:p>
        </p:txBody>
      </p:sp>
      <p:pic>
        <p:nvPicPr>
          <p:cNvPr id="223" name="Google Shape;223;p29" descr="Pocket chart with sentence strips"/>
          <p:cNvPicPr preferRelativeResize="0"/>
          <p:nvPr/>
        </p:nvPicPr>
        <p:blipFill>
          <a:blip r:embed="rId3">
            <a:alphaModFix/>
          </a:blip>
          <a:stretch>
            <a:fillRect/>
          </a:stretch>
        </p:blipFill>
        <p:spPr>
          <a:xfrm rot="5400000">
            <a:off x="2974062" y="2096838"/>
            <a:ext cx="2937826" cy="2890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0"/>
          <p:cNvSpPr txBox="1">
            <a:spLocks noGrp="1"/>
          </p:cNvSpPr>
          <p:nvPr>
            <p:ph type="title"/>
          </p:nvPr>
        </p:nvSpPr>
        <p:spPr>
          <a:xfrm>
            <a:off x="628650" y="266769"/>
            <a:ext cx="7886700" cy="994200"/>
          </a:xfrm>
          <a:prstGeom prst="rect">
            <a:avLst/>
          </a:prstGeom>
          <a:ln w="19050" cap="flat" cmpd="sng">
            <a:solidFill>
              <a:schemeClr val="accent5"/>
            </a:solidFill>
            <a:prstDash val="solid"/>
            <a:round/>
            <a:headEnd type="none" w="sm" len="sm"/>
            <a:tailEnd type="none" w="sm" len="sm"/>
          </a:ln>
        </p:spPr>
        <p:txBody>
          <a:bodyPr spcFirstLastPara="1" wrap="square" lIns="68575" tIns="34275" rIns="68575" bIns="34275" anchor="ctr" anchorCtr="0">
            <a:normAutofit/>
          </a:bodyPr>
          <a:lstStyle/>
          <a:p>
            <a:pPr marL="0" lvl="0" indent="0" algn="l" rtl="0">
              <a:spcBef>
                <a:spcPts val="0"/>
              </a:spcBef>
              <a:spcAft>
                <a:spcPts val="0"/>
              </a:spcAft>
              <a:buNone/>
            </a:pPr>
            <a:r>
              <a:rPr lang="en" b="1" dirty="0">
                <a:latin typeface="Georgia"/>
                <a:ea typeface="Georgia"/>
                <a:cs typeface="Georgia"/>
                <a:sym typeface="Georgia"/>
              </a:rPr>
              <a:t>Progression</a:t>
            </a:r>
            <a:endParaRPr b="1" dirty="0">
              <a:latin typeface="Georgia"/>
              <a:ea typeface="Georgia"/>
              <a:cs typeface="Georgia"/>
              <a:sym typeface="Georgia"/>
            </a:endParaRPr>
          </a:p>
        </p:txBody>
      </p:sp>
      <p:sp>
        <p:nvSpPr>
          <p:cNvPr id="229" name="Google Shape;229;p30"/>
          <p:cNvSpPr/>
          <p:nvPr/>
        </p:nvSpPr>
        <p:spPr>
          <a:xfrm>
            <a:off x="5845875" y="2318900"/>
            <a:ext cx="3212400" cy="669000"/>
          </a:xfrm>
          <a:prstGeom prst="chevron">
            <a:avLst>
              <a:gd name="adj" fmla="val 50000"/>
            </a:avLst>
          </a:prstGeom>
          <a:solidFill>
            <a:srgbClr val="3876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dk1"/>
                </a:solidFill>
                <a:latin typeface="Georgia"/>
                <a:ea typeface="Georgia"/>
                <a:cs typeface="Georgia"/>
                <a:sym typeface="Georgia"/>
              </a:rPr>
              <a:t>Production</a:t>
            </a:r>
            <a:endParaRPr sz="1600" b="1">
              <a:solidFill>
                <a:schemeClr val="dk1"/>
              </a:solidFill>
              <a:latin typeface="Georgia"/>
              <a:ea typeface="Georgia"/>
              <a:cs typeface="Georgia"/>
              <a:sym typeface="Georgia"/>
            </a:endParaRPr>
          </a:p>
        </p:txBody>
      </p:sp>
      <p:sp>
        <p:nvSpPr>
          <p:cNvPr id="230" name="Google Shape;230;p30"/>
          <p:cNvSpPr/>
          <p:nvPr/>
        </p:nvSpPr>
        <p:spPr>
          <a:xfrm>
            <a:off x="451550" y="2318900"/>
            <a:ext cx="2716500" cy="669000"/>
          </a:xfrm>
          <a:prstGeom prst="homePlate">
            <a:avLst>
              <a:gd name="adj" fmla="val 50000"/>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dk1"/>
                </a:solidFill>
                <a:latin typeface="Georgia"/>
                <a:ea typeface="Georgia"/>
                <a:cs typeface="Georgia"/>
                <a:sym typeface="Georgia"/>
              </a:rPr>
              <a:t>Exposure</a:t>
            </a:r>
            <a:endParaRPr sz="1600" b="1">
              <a:solidFill>
                <a:schemeClr val="dk1"/>
              </a:solidFill>
              <a:latin typeface="Georgia"/>
              <a:ea typeface="Georgia"/>
              <a:cs typeface="Georgia"/>
              <a:sym typeface="Georgia"/>
            </a:endParaRPr>
          </a:p>
        </p:txBody>
      </p:sp>
      <p:sp>
        <p:nvSpPr>
          <p:cNvPr id="231" name="Google Shape;231;p30"/>
          <p:cNvSpPr/>
          <p:nvPr/>
        </p:nvSpPr>
        <p:spPr>
          <a:xfrm>
            <a:off x="2822225" y="2318900"/>
            <a:ext cx="3358500" cy="669000"/>
          </a:xfrm>
          <a:prstGeom prst="chevron">
            <a:avLst>
              <a:gd name="adj" fmla="val 50000"/>
            </a:avLst>
          </a:prstGeom>
          <a:solidFill>
            <a:srgbClr val="FFD9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chemeClr val="dk1"/>
                </a:solidFill>
                <a:latin typeface="Georgia"/>
                <a:ea typeface="Georgia"/>
                <a:cs typeface="Georgia"/>
                <a:sym typeface="Georgia"/>
              </a:rPr>
              <a:t>Recognition</a:t>
            </a:r>
            <a:endParaRPr sz="1600" b="1" dirty="0">
              <a:solidFill>
                <a:schemeClr val="dk1"/>
              </a:solidFill>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animBg="1"/>
      <p:bldP spid="229" grpId="0" animBg="1"/>
      <p:bldP spid="230" grpId="0" animBg="1"/>
      <p:bldP spid="2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1"/>
          <p:cNvSpPr txBox="1">
            <a:spLocks noGrp="1"/>
          </p:cNvSpPr>
          <p:nvPr>
            <p:ph type="title"/>
          </p:nvPr>
        </p:nvSpPr>
        <p:spPr>
          <a:xfrm>
            <a:off x="311700" y="2150850"/>
            <a:ext cx="8520600" cy="8418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latin typeface="Georgia"/>
                <a:ea typeface="Georgia"/>
                <a:cs typeface="Georgia"/>
                <a:sym typeface="Georgia"/>
              </a:rPr>
              <a:t>Explicit Language and a Gradual Release</a:t>
            </a:r>
            <a:endParaRPr>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2"/>
          <p:cNvSpPr txBox="1">
            <a:spLocks noGrp="1"/>
          </p:cNvSpPr>
          <p:nvPr>
            <p:ph type="title"/>
          </p:nvPr>
        </p:nvSpPr>
        <p:spPr>
          <a:xfrm>
            <a:off x="628650" y="273844"/>
            <a:ext cx="7886700" cy="994200"/>
          </a:xfrm>
          <a:prstGeom prst="rect">
            <a:avLst/>
          </a:prstGeom>
          <a:ln w="19050" cap="flat" cmpd="sng">
            <a:solidFill>
              <a:schemeClr val="accent5"/>
            </a:solidFill>
            <a:prstDash val="solid"/>
            <a:round/>
            <a:headEnd type="none" w="sm" len="sm"/>
            <a:tailEnd type="none" w="sm" len="sm"/>
          </a:ln>
        </p:spPr>
        <p:txBody>
          <a:bodyPr spcFirstLastPara="1" wrap="square" lIns="68575" tIns="34275" rIns="68575" bIns="34275" anchor="ctr" anchorCtr="0">
            <a:normAutofit/>
          </a:bodyPr>
          <a:lstStyle/>
          <a:p>
            <a:pPr marL="0" lvl="0" indent="0" algn="l" rtl="0">
              <a:spcBef>
                <a:spcPts val="0"/>
              </a:spcBef>
              <a:spcAft>
                <a:spcPts val="0"/>
              </a:spcAft>
              <a:buNone/>
            </a:pPr>
            <a:r>
              <a:rPr lang="en" b="1">
                <a:latin typeface="Georgia"/>
                <a:ea typeface="Georgia"/>
                <a:cs typeface="Georgia"/>
                <a:sym typeface="Georgia"/>
              </a:rPr>
              <a:t>What is Explicit Instruction?</a:t>
            </a:r>
            <a:r>
              <a:rPr lang="en" b="1">
                <a:latin typeface="Century Gothic"/>
                <a:ea typeface="Century Gothic"/>
                <a:cs typeface="Century Gothic"/>
                <a:sym typeface="Century Gothic"/>
              </a:rPr>
              <a:t> </a:t>
            </a:r>
            <a:endParaRPr b="1">
              <a:latin typeface="Century Gothic"/>
              <a:ea typeface="Century Gothic"/>
              <a:cs typeface="Century Gothic"/>
              <a:sym typeface="Century Gothic"/>
            </a:endParaRPr>
          </a:p>
        </p:txBody>
      </p:sp>
      <p:sp>
        <p:nvSpPr>
          <p:cNvPr id="242" name="Google Shape;242;p32"/>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solidFill>
                  <a:schemeClr val="dk1"/>
                </a:solidFill>
                <a:latin typeface="Georgia"/>
                <a:ea typeface="Georgia"/>
                <a:cs typeface="Georgia"/>
                <a:sym typeface="Georgia"/>
              </a:rPr>
              <a:t>1-</a:t>
            </a:r>
            <a:r>
              <a:rPr lang="en">
                <a:solidFill>
                  <a:schemeClr val="dk1"/>
                </a:solidFill>
              </a:rPr>
              <a:t> </a:t>
            </a:r>
            <a:r>
              <a:rPr lang="en">
                <a:solidFill>
                  <a:schemeClr val="dk1"/>
                </a:solidFill>
                <a:latin typeface="Georgia"/>
                <a:ea typeface="Georgia"/>
                <a:cs typeface="Georgia"/>
                <a:sym typeface="Georgia"/>
              </a:rPr>
              <a:t>State the learning objective</a:t>
            </a:r>
            <a:endParaRPr>
              <a:solidFill>
                <a:schemeClr val="dk1"/>
              </a:solidFill>
              <a:latin typeface="Georgia"/>
              <a:ea typeface="Georgia"/>
              <a:cs typeface="Georgia"/>
              <a:sym typeface="Georgia"/>
            </a:endParaRPr>
          </a:p>
          <a:p>
            <a:pPr marL="0" lvl="0" indent="0" algn="l" rtl="0">
              <a:spcBef>
                <a:spcPts val="800"/>
              </a:spcBef>
              <a:spcAft>
                <a:spcPts val="0"/>
              </a:spcAft>
              <a:buNone/>
            </a:pPr>
            <a:r>
              <a:rPr lang="en">
                <a:solidFill>
                  <a:schemeClr val="dk1"/>
                </a:solidFill>
                <a:latin typeface="Georgia"/>
                <a:ea typeface="Georgia"/>
                <a:cs typeface="Georgia"/>
                <a:sym typeface="Georgia"/>
              </a:rPr>
              <a:t>2- Break the learning into chunks</a:t>
            </a:r>
            <a:endParaRPr>
              <a:solidFill>
                <a:schemeClr val="dk1"/>
              </a:solidFill>
              <a:latin typeface="Georgia"/>
              <a:ea typeface="Georgia"/>
              <a:cs typeface="Georgia"/>
              <a:sym typeface="Georgia"/>
            </a:endParaRPr>
          </a:p>
          <a:p>
            <a:pPr marL="0" lvl="0" indent="0" algn="l" rtl="0">
              <a:spcBef>
                <a:spcPts val="800"/>
              </a:spcBef>
              <a:spcAft>
                <a:spcPts val="0"/>
              </a:spcAft>
              <a:buNone/>
            </a:pPr>
            <a:r>
              <a:rPr lang="en">
                <a:solidFill>
                  <a:schemeClr val="dk1"/>
                </a:solidFill>
                <a:latin typeface="Georgia"/>
                <a:ea typeface="Georgia"/>
                <a:cs typeface="Georgia"/>
                <a:sym typeface="Georgia"/>
              </a:rPr>
              <a:t>3- Model the concept</a:t>
            </a:r>
            <a:endParaRPr>
              <a:solidFill>
                <a:schemeClr val="dk1"/>
              </a:solidFill>
              <a:latin typeface="Georgia"/>
              <a:ea typeface="Georgia"/>
              <a:cs typeface="Georgia"/>
              <a:sym typeface="Georgia"/>
            </a:endParaRPr>
          </a:p>
          <a:p>
            <a:pPr marL="0" lvl="0" indent="0" algn="l" rtl="0">
              <a:spcBef>
                <a:spcPts val="800"/>
              </a:spcBef>
              <a:spcAft>
                <a:spcPts val="0"/>
              </a:spcAft>
              <a:buNone/>
            </a:pPr>
            <a:r>
              <a:rPr lang="en">
                <a:solidFill>
                  <a:schemeClr val="dk1"/>
                </a:solidFill>
                <a:latin typeface="Georgia"/>
                <a:ea typeface="Georgia"/>
                <a:cs typeface="Georgia"/>
                <a:sym typeface="Georgia"/>
              </a:rPr>
              <a:t>4- Think aloud your process</a:t>
            </a:r>
            <a:endParaRPr>
              <a:solidFill>
                <a:schemeClr val="dk1"/>
              </a:solidFill>
              <a:latin typeface="Georgia"/>
              <a:ea typeface="Georgia"/>
              <a:cs typeface="Georgia"/>
              <a:sym typeface="Georgia"/>
            </a:endParaRPr>
          </a:p>
          <a:p>
            <a:pPr marL="0" lvl="0" indent="0" algn="l" rtl="0">
              <a:spcBef>
                <a:spcPts val="800"/>
              </a:spcBef>
              <a:spcAft>
                <a:spcPts val="0"/>
              </a:spcAft>
              <a:buNone/>
            </a:pPr>
            <a:r>
              <a:rPr lang="en">
                <a:solidFill>
                  <a:schemeClr val="dk1"/>
                </a:solidFill>
                <a:latin typeface="Georgia"/>
                <a:ea typeface="Georgia"/>
                <a:cs typeface="Georgia"/>
                <a:sym typeface="Georgia"/>
              </a:rPr>
              <a:t>5- Provide opportunities for practice</a:t>
            </a:r>
            <a:endParaRPr>
              <a:solidFill>
                <a:schemeClr val="dk1"/>
              </a:solidFill>
              <a:latin typeface="Georgia"/>
              <a:ea typeface="Georgia"/>
              <a:cs typeface="Georgia"/>
              <a:sym typeface="Georgia"/>
            </a:endParaRPr>
          </a:p>
          <a:p>
            <a:pPr marL="0" lvl="0" indent="0" algn="l" rtl="0">
              <a:spcBef>
                <a:spcPts val="800"/>
              </a:spcBef>
              <a:spcAft>
                <a:spcPts val="0"/>
              </a:spcAft>
              <a:buNone/>
            </a:pPr>
            <a:r>
              <a:rPr lang="en">
                <a:solidFill>
                  <a:schemeClr val="dk1"/>
                </a:solidFill>
                <a:latin typeface="Georgia"/>
                <a:ea typeface="Georgia"/>
                <a:cs typeface="Georgia"/>
                <a:sym typeface="Georgia"/>
              </a:rPr>
              <a:t>6- Feedback</a:t>
            </a:r>
            <a:endParaRPr>
              <a:solidFill>
                <a:schemeClr val="dk1"/>
              </a:solidFill>
              <a:latin typeface="Georgia"/>
              <a:ea typeface="Georgia"/>
              <a:cs typeface="Georgia"/>
              <a:sym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3"/>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fontScale="92500"/>
          </a:bodyPr>
          <a:lstStyle/>
          <a:p>
            <a:pPr marL="0" lvl="0" indent="0" algn="l" rtl="0">
              <a:spcBef>
                <a:spcPts val="800"/>
              </a:spcBef>
              <a:spcAft>
                <a:spcPts val="0"/>
              </a:spcAft>
              <a:buNone/>
            </a:pPr>
            <a:r>
              <a:rPr lang="en" dirty="0">
                <a:solidFill>
                  <a:schemeClr val="dk1"/>
                </a:solidFill>
                <a:latin typeface="Georgia"/>
                <a:ea typeface="Georgia"/>
                <a:cs typeface="Georgia"/>
                <a:sym typeface="Georgia"/>
              </a:rPr>
              <a:t>“Rhyming words sound the same in the middle and at the end of a word, listen to these two words: cat and rat.  Can you hear how they sound the same in the middle and at the end?”</a:t>
            </a:r>
            <a:endParaRPr dirty="0">
              <a:solidFill>
                <a:schemeClr val="dk1"/>
              </a:solidFill>
              <a:latin typeface="Georgia"/>
              <a:ea typeface="Georgia"/>
              <a:cs typeface="Georgia"/>
              <a:sym typeface="Georgia"/>
            </a:endParaRPr>
          </a:p>
          <a:p>
            <a:pPr marL="0" lvl="0" indent="0" algn="l" rtl="0">
              <a:spcBef>
                <a:spcPts val="800"/>
              </a:spcBef>
              <a:spcAft>
                <a:spcPts val="0"/>
              </a:spcAft>
              <a:buNone/>
            </a:pPr>
            <a:endParaRPr dirty="0">
              <a:solidFill>
                <a:schemeClr val="dk1"/>
              </a:solidFill>
              <a:latin typeface="Georgia"/>
              <a:ea typeface="Georgia"/>
              <a:cs typeface="Georgia"/>
              <a:sym typeface="Georgia"/>
            </a:endParaRPr>
          </a:p>
          <a:p>
            <a:pPr marL="0" lvl="0" indent="0" algn="l" rtl="0">
              <a:spcBef>
                <a:spcPts val="800"/>
              </a:spcBef>
              <a:spcAft>
                <a:spcPts val="0"/>
              </a:spcAft>
              <a:buNone/>
            </a:pPr>
            <a:r>
              <a:rPr lang="en" dirty="0">
                <a:solidFill>
                  <a:schemeClr val="dk1"/>
                </a:solidFill>
                <a:latin typeface="Georgia"/>
                <a:ea typeface="Georgia"/>
                <a:cs typeface="Georgia"/>
                <a:sym typeface="Georgia"/>
              </a:rPr>
              <a:t>“We can listen carefully to the beginning of a word to hear the first sound, listen carefully to the words mouse and map.  Can you hear how they sound the same at the beginning?”</a:t>
            </a:r>
            <a:endParaRPr dirty="0">
              <a:solidFill>
                <a:schemeClr val="dk1"/>
              </a:solidFill>
              <a:latin typeface="Georgia"/>
              <a:ea typeface="Georgia"/>
              <a:cs typeface="Georgia"/>
              <a:sym typeface="Georgia"/>
            </a:endParaRPr>
          </a:p>
          <a:p>
            <a:pPr marL="0" lvl="0" indent="0" algn="l" rtl="0">
              <a:spcBef>
                <a:spcPts val="800"/>
              </a:spcBef>
              <a:spcAft>
                <a:spcPts val="0"/>
              </a:spcAft>
              <a:buNone/>
            </a:pPr>
            <a:endParaRPr dirty="0">
              <a:solidFill>
                <a:schemeClr val="dk1"/>
              </a:solidFill>
              <a:latin typeface="Georgia"/>
              <a:ea typeface="Georgia"/>
              <a:cs typeface="Georgia"/>
              <a:sym typeface="Georgia"/>
            </a:endParaRPr>
          </a:p>
          <a:p>
            <a:pPr marL="0" lvl="0" indent="0" algn="l" rtl="0">
              <a:spcBef>
                <a:spcPts val="800"/>
              </a:spcBef>
              <a:spcAft>
                <a:spcPts val="0"/>
              </a:spcAft>
              <a:buNone/>
            </a:pPr>
            <a:r>
              <a:rPr lang="en" dirty="0">
                <a:solidFill>
                  <a:schemeClr val="dk1"/>
                </a:solidFill>
                <a:latin typeface="Georgia"/>
                <a:ea typeface="Georgia"/>
                <a:cs typeface="Georgia"/>
                <a:sym typeface="Georgia"/>
              </a:rPr>
              <a:t>“Words have parts called syllables, and we can put our hand under our chin to feel the parts of a word, watch and listen as I show you.”</a:t>
            </a:r>
            <a:endParaRPr dirty="0">
              <a:solidFill>
                <a:schemeClr val="dk1"/>
              </a:solidFill>
              <a:latin typeface="Georgia"/>
              <a:ea typeface="Georgia"/>
              <a:cs typeface="Georgia"/>
              <a:sym typeface="Georgia"/>
            </a:endParaRPr>
          </a:p>
        </p:txBody>
      </p:sp>
      <p:sp>
        <p:nvSpPr>
          <p:cNvPr id="248" name="Google Shape;248;p33"/>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dirty="0">
                <a:latin typeface="Georgia"/>
                <a:ea typeface="Georgia"/>
                <a:cs typeface="Georgia"/>
                <a:sym typeface="Georgia"/>
              </a:rPr>
              <a:t>Explicit Language Sounds Like...</a:t>
            </a:r>
            <a:endParaRPr dirty="0">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build="p"/>
      <p:bldP spid="2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4"/>
          <p:cNvSpPr txBox="1">
            <a:spLocks noGrp="1"/>
          </p:cNvSpPr>
          <p:nvPr>
            <p:ph type="title"/>
          </p:nvPr>
        </p:nvSpPr>
        <p:spPr>
          <a:xfrm>
            <a:off x="628650" y="273844"/>
            <a:ext cx="7886700" cy="994200"/>
          </a:xfrm>
          <a:prstGeom prst="rect">
            <a:avLst/>
          </a:prstGeom>
          <a:ln w="19050" cap="flat" cmpd="sng">
            <a:solidFill>
              <a:schemeClr val="accent5"/>
            </a:solidFill>
            <a:prstDash val="solid"/>
            <a:round/>
            <a:headEnd type="none" w="sm" len="sm"/>
            <a:tailEnd type="none" w="sm" len="sm"/>
          </a:ln>
        </p:spPr>
        <p:txBody>
          <a:bodyPr spcFirstLastPara="1" wrap="square" lIns="68575" tIns="34275" rIns="68575" bIns="34275" anchor="ctr" anchorCtr="0">
            <a:normAutofit/>
          </a:bodyPr>
          <a:lstStyle/>
          <a:p>
            <a:pPr marL="0" lvl="0" indent="0" algn="l" rtl="0">
              <a:spcBef>
                <a:spcPts val="0"/>
              </a:spcBef>
              <a:spcAft>
                <a:spcPts val="0"/>
              </a:spcAft>
              <a:buNone/>
            </a:pPr>
            <a:r>
              <a:rPr lang="en" sz="3100" b="1" dirty="0">
                <a:latin typeface="Georgia"/>
                <a:ea typeface="Georgia"/>
                <a:cs typeface="Georgia"/>
                <a:sym typeface="Georgia"/>
              </a:rPr>
              <a:t>Let’s Play a Game-Let’s Go Shopping...</a:t>
            </a:r>
            <a:endParaRPr sz="3100" b="1" dirty="0">
              <a:latin typeface="Georgia"/>
              <a:ea typeface="Georgia"/>
              <a:cs typeface="Georgia"/>
              <a:sym typeface="Georgia"/>
            </a:endParaRPr>
          </a:p>
        </p:txBody>
      </p:sp>
      <p:sp>
        <p:nvSpPr>
          <p:cNvPr id="254" name="Google Shape;254;p34"/>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457200" lvl="0" indent="0" algn="l" rtl="0">
              <a:lnSpc>
                <a:spcPct val="70000"/>
              </a:lnSpc>
              <a:spcBef>
                <a:spcPts val="800"/>
              </a:spcBef>
              <a:spcAft>
                <a:spcPts val="0"/>
              </a:spcAft>
              <a:buClr>
                <a:schemeClr val="dk1"/>
              </a:buClr>
              <a:buSzPts val="770"/>
              <a:buFont typeface="Arial"/>
              <a:buNone/>
            </a:pPr>
            <a:r>
              <a:rPr lang="en" sz="1670" b="1" i="1">
                <a:solidFill>
                  <a:srgbClr val="085631"/>
                </a:solidFill>
                <a:latin typeface="Georgia"/>
                <a:ea typeface="Georgia"/>
                <a:cs typeface="Georgia"/>
                <a:sym typeface="Georgia"/>
              </a:rPr>
              <a:t>This game works on building production of rhyme</a:t>
            </a:r>
            <a:endParaRPr sz="1670" b="1" i="1">
              <a:solidFill>
                <a:srgbClr val="085631"/>
              </a:solidFill>
              <a:latin typeface="Georgia"/>
              <a:ea typeface="Georgia"/>
              <a:cs typeface="Georgia"/>
              <a:sym typeface="Georgia"/>
            </a:endParaRPr>
          </a:p>
          <a:p>
            <a:pPr marL="457200" lvl="0" indent="0" algn="l" rtl="0">
              <a:lnSpc>
                <a:spcPct val="70000"/>
              </a:lnSpc>
              <a:spcBef>
                <a:spcPts val="800"/>
              </a:spcBef>
              <a:spcAft>
                <a:spcPts val="0"/>
              </a:spcAft>
              <a:buClr>
                <a:schemeClr val="dk1"/>
              </a:buClr>
              <a:buSzPts val="770"/>
              <a:buFont typeface="Arial"/>
              <a:buNone/>
            </a:pPr>
            <a:endParaRPr sz="1670" b="1" i="1">
              <a:solidFill>
                <a:srgbClr val="085631"/>
              </a:solidFill>
              <a:latin typeface="Georgia"/>
              <a:ea typeface="Georgia"/>
              <a:cs typeface="Georgia"/>
              <a:sym typeface="Georgia"/>
            </a:endParaRPr>
          </a:p>
          <a:p>
            <a:pPr marL="457200" lvl="0" indent="-303530" algn="l" rtl="0">
              <a:lnSpc>
                <a:spcPct val="70000"/>
              </a:lnSpc>
              <a:spcBef>
                <a:spcPts val="800"/>
              </a:spcBef>
              <a:spcAft>
                <a:spcPts val="0"/>
              </a:spcAft>
              <a:buSzPts val="1180"/>
              <a:buFont typeface="Georgia"/>
              <a:buAutoNum type="arabicPeriod"/>
            </a:pPr>
            <a:r>
              <a:rPr lang="en" sz="1670">
                <a:latin typeface="Georgia"/>
                <a:ea typeface="Georgia"/>
                <a:cs typeface="Georgia"/>
                <a:sym typeface="Georgia"/>
              </a:rPr>
              <a:t>Have students sit in a circle.  Begin with a sentence starter such as, “I am going shopping for cheese”.</a:t>
            </a:r>
            <a:endParaRPr sz="1670">
              <a:latin typeface="Georgia"/>
              <a:ea typeface="Georgia"/>
              <a:cs typeface="Georgia"/>
              <a:sym typeface="Georgia"/>
            </a:endParaRPr>
          </a:p>
          <a:p>
            <a:pPr marL="457200" lvl="0" indent="-303530" algn="l" rtl="0">
              <a:lnSpc>
                <a:spcPct val="70000"/>
              </a:lnSpc>
              <a:spcBef>
                <a:spcPts val="800"/>
              </a:spcBef>
              <a:spcAft>
                <a:spcPts val="0"/>
              </a:spcAft>
              <a:buSzPts val="1180"/>
              <a:buFont typeface="Georgia"/>
              <a:buAutoNum type="arabicPeriod"/>
            </a:pPr>
            <a:r>
              <a:rPr lang="en" sz="1670">
                <a:latin typeface="Georgia"/>
                <a:ea typeface="Georgia"/>
                <a:cs typeface="Georgia"/>
                <a:sym typeface="Georgia"/>
              </a:rPr>
              <a:t>Toss a ball to a student and they must repeat the sentence starter and produce a word that rhymes with the last word you gave (ex: Let’s go shopping for peas).</a:t>
            </a:r>
            <a:endParaRPr sz="1670">
              <a:latin typeface="Georgia"/>
              <a:ea typeface="Georgia"/>
              <a:cs typeface="Georgia"/>
              <a:sym typeface="Georgia"/>
            </a:endParaRPr>
          </a:p>
          <a:p>
            <a:pPr marL="457200" lvl="0" indent="-303530" algn="l" rtl="0">
              <a:lnSpc>
                <a:spcPct val="70000"/>
              </a:lnSpc>
              <a:spcBef>
                <a:spcPts val="800"/>
              </a:spcBef>
              <a:spcAft>
                <a:spcPts val="0"/>
              </a:spcAft>
              <a:buSzPts val="1180"/>
              <a:buFont typeface="Georgia"/>
              <a:buAutoNum type="arabicPeriod"/>
            </a:pPr>
            <a:r>
              <a:rPr lang="en" sz="1670">
                <a:latin typeface="Georgia"/>
                <a:ea typeface="Georgia"/>
                <a:cs typeface="Georgia"/>
                <a:sym typeface="Georgia"/>
              </a:rPr>
              <a:t>The student will then toss the ball back to the teacher and then the teacher will repeat the original rhyme and toss the ball to another student.  </a:t>
            </a:r>
            <a:endParaRPr sz="1670">
              <a:latin typeface="Georgia"/>
              <a:ea typeface="Georgia"/>
              <a:cs typeface="Georgia"/>
              <a:sym typeface="Georgia"/>
            </a:endParaRPr>
          </a:p>
          <a:p>
            <a:pPr marL="457200" lvl="0" indent="-303530" algn="l" rtl="0">
              <a:lnSpc>
                <a:spcPct val="70000"/>
              </a:lnSpc>
              <a:spcBef>
                <a:spcPts val="800"/>
              </a:spcBef>
              <a:spcAft>
                <a:spcPts val="0"/>
              </a:spcAft>
              <a:buSzPts val="1180"/>
              <a:buFont typeface="Georgia"/>
              <a:buAutoNum type="arabicPeriod"/>
            </a:pPr>
            <a:r>
              <a:rPr lang="en" sz="1670">
                <a:latin typeface="Georgia"/>
                <a:ea typeface="Georgia"/>
                <a:cs typeface="Georgia"/>
                <a:sym typeface="Georgia"/>
              </a:rPr>
              <a:t>Continue until students run out of rhymes and then create a new item to shop for (ex: Let’s go shopping for hats).</a:t>
            </a:r>
            <a:endParaRPr sz="1670">
              <a:latin typeface="Georgia"/>
              <a:ea typeface="Georgia"/>
              <a:cs typeface="Georgia"/>
              <a:sym typeface="Georgia"/>
            </a:endParaRPr>
          </a:p>
          <a:p>
            <a:pPr marL="457200" lvl="0" indent="0" algn="l" rtl="0">
              <a:lnSpc>
                <a:spcPct val="70000"/>
              </a:lnSpc>
              <a:spcBef>
                <a:spcPts val="800"/>
              </a:spcBef>
              <a:spcAft>
                <a:spcPts val="0"/>
              </a:spcAft>
              <a:buSzPts val="770"/>
              <a:buNone/>
            </a:pPr>
            <a:endParaRPr sz="1670">
              <a:latin typeface="Georgia"/>
              <a:ea typeface="Georgia"/>
              <a:cs typeface="Georgia"/>
              <a:sym typeface="Georgia"/>
            </a:endParaRPr>
          </a:p>
          <a:p>
            <a:pPr marL="0" lvl="0" indent="0" algn="ctr" rtl="0">
              <a:lnSpc>
                <a:spcPct val="70000"/>
              </a:lnSpc>
              <a:spcBef>
                <a:spcPts val="800"/>
              </a:spcBef>
              <a:spcAft>
                <a:spcPts val="0"/>
              </a:spcAft>
              <a:buSzPts val="770"/>
              <a:buNone/>
            </a:pPr>
            <a:r>
              <a:rPr lang="en" sz="1670">
                <a:solidFill>
                  <a:srgbClr val="0B7140"/>
                </a:solidFill>
                <a:latin typeface="Georgia"/>
                <a:ea typeface="Georgia"/>
                <a:cs typeface="Georgia"/>
                <a:sym typeface="Georgia"/>
              </a:rPr>
              <a:t>**You may also accept nonsense words from students or use picture cards to support students who need a scaffold**</a:t>
            </a:r>
            <a:endParaRPr sz="1670">
              <a:solidFill>
                <a:srgbClr val="0B7140"/>
              </a:solidFill>
              <a:latin typeface="Georgia"/>
              <a:ea typeface="Georgia"/>
              <a:cs typeface="Georgia"/>
              <a:sym typeface="Georgia"/>
            </a:endParaRPr>
          </a:p>
          <a:p>
            <a:pPr marL="0" lvl="0" indent="0" algn="ctr" rtl="0">
              <a:lnSpc>
                <a:spcPct val="70000"/>
              </a:lnSpc>
              <a:spcBef>
                <a:spcPts val="800"/>
              </a:spcBef>
              <a:spcAft>
                <a:spcPts val="0"/>
              </a:spcAft>
              <a:buSzPts val="770"/>
              <a:buNone/>
            </a:pPr>
            <a:endParaRPr sz="1470">
              <a:solidFill>
                <a:srgbClr val="0B7140"/>
              </a:solidFill>
              <a:latin typeface="Georgia"/>
              <a:ea typeface="Georgia"/>
              <a:cs typeface="Georgia"/>
              <a:sym typeface="Georgia"/>
            </a:endParaRPr>
          </a:p>
        </p:txBody>
      </p:sp>
      <p:sp>
        <p:nvSpPr>
          <p:cNvPr id="255" name="Google Shape;255;p34" descr="Clip art of Star">
            <a:extLst>
              <a:ext uri="{C183D7F6-B498-43B3-948B-1728B52AA6E4}">
                <adec:decorative xmlns="" xmlns:adec="http://schemas.microsoft.com/office/drawing/2017/decorative" val="1"/>
              </a:ext>
            </a:extLst>
          </p:cNvPr>
          <p:cNvSpPr/>
          <p:nvPr/>
        </p:nvSpPr>
        <p:spPr>
          <a:xfrm>
            <a:off x="8134950" y="378650"/>
            <a:ext cx="637500" cy="606000"/>
          </a:xfrm>
          <a:prstGeom prst="star5">
            <a:avLst>
              <a:gd name="adj" fmla="val 19098"/>
              <a:gd name="hf" fmla="val 105146"/>
              <a:gd name="vf" fmla="val 110557"/>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5"/>
          <p:cNvSpPr txBox="1">
            <a:spLocks noGrp="1"/>
          </p:cNvSpPr>
          <p:nvPr>
            <p:ph type="title"/>
          </p:nvPr>
        </p:nvSpPr>
        <p:spPr>
          <a:xfrm>
            <a:off x="628650" y="273844"/>
            <a:ext cx="7886700" cy="994200"/>
          </a:xfrm>
          <a:prstGeom prst="rect">
            <a:avLst/>
          </a:prstGeom>
          <a:ln w="19050" cap="flat" cmpd="sng">
            <a:solidFill>
              <a:schemeClr val="accent5"/>
            </a:solidFill>
            <a:prstDash val="solid"/>
            <a:round/>
            <a:headEnd type="none" w="sm" len="sm"/>
            <a:tailEnd type="none" w="sm" len="sm"/>
          </a:ln>
        </p:spPr>
        <p:txBody>
          <a:bodyPr spcFirstLastPara="1" wrap="square" lIns="68575" tIns="34275" rIns="68575" bIns="34275" anchor="ctr" anchorCtr="0">
            <a:normAutofit/>
          </a:bodyPr>
          <a:lstStyle/>
          <a:p>
            <a:pPr marL="0" lvl="0" indent="0" algn="l" rtl="0">
              <a:spcBef>
                <a:spcPts val="0"/>
              </a:spcBef>
              <a:spcAft>
                <a:spcPts val="0"/>
              </a:spcAft>
              <a:buNone/>
            </a:pPr>
            <a:r>
              <a:rPr lang="en" sz="3100" b="1">
                <a:latin typeface="Georgia"/>
                <a:ea typeface="Georgia"/>
                <a:cs typeface="Georgia"/>
                <a:sym typeface="Georgia"/>
              </a:rPr>
              <a:t>Assessment Leads to Instruction</a:t>
            </a:r>
            <a:endParaRPr sz="3100" b="1">
              <a:latin typeface="Georgia"/>
              <a:ea typeface="Georgia"/>
              <a:cs typeface="Georgia"/>
              <a:sym typeface="Georgia"/>
            </a:endParaRPr>
          </a:p>
        </p:txBody>
      </p:sp>
      <p:sp>
        <p:nvSpPr>
          <p:cNvPr id="261" name="Google Shape;261;p35"/>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457200" lvl="0" indent="-381000" algn="l" rtl="0">
              <a:spcBef>
                <a:spcPts val="800"/>
              </a:spcBef>
              <a:spcAft>
                <a:spcPts val="0"/>
              </a:spcAft>
              <a:buClr>
                <a:schemeClr val="dk1"/>
              </a:buClr>
              <a:buSzPts val="2400"/>
              <a:buFont typeface="Georgia"/>
              <a:buChar char="•"/>
            </a:pPr>
            <a:r>
              <a:rPr lang="en" sz="2400">
                <a:solidFill>
                  <a:schemeClr val="dk1"/>
                </a:solidFill>
                <a:latin typeface="Georgia"/>
                <a:ea typeface="Georgia"/>
                <a:cs typeface="Georgia"/>
                <a:sym typeface="Georgia"/>
              </a:rPr>
              <a:t>PALS</a:t>
            </a:r>
            <a:endParaRPr sz="2400">
              <a:solidFill>
                <a:schemeClr val="dk1"/>
              </a:solidFill>
              <a:latin typeface="Georgia"/>
              <a:ea typeface="Georgia"/>
              <a:cs typeface="Georgia"/>
              <a:sym typeface="Georgia"/>
            </a:endParaRPr>
          </a:p>
          <a:p>
            <a:pPr marL="457200" lvl="0" indent="-381000" algn="l" rtl="0">
              <a:spcBef>
                <a:spcPts val="800"/>
              </a:spcBef>
              <a:spcAft>
                <a:spcPts val="0"/>
              </a:spcAft>
              <a:buClr>
                <a:schemeClr val="dk1"/>
              </a:buClr>
              <a:buSzPts val="2400"/>
              <a:buFont typeface="Georgia"/>
              <a:buChar char="•"/>
            </a:pPr>
            <a:r>
              <a:rPr lang="en" sz="2400">
                <a:solidFill>
                  <a:schemeClr val="dk1"/>
                </a:solidFill>
                <a:latin typeface="Georgia"/>
                <a:ea typeface="Georgia"/>
                <a:cs typeface="Georgia"/>
                <a:sym typeface="Georgia"/>
              </a:rPr>
              <a:t>Informal assessment during games</a:t>
            </a:r>
            <a:endParaRPr sz="2400">
              <a:solidFill>
                <a:schemeClr val="dk1"/>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8"/>
          <p:cNvSpPr txBox="1">
            <a:spLocks noGrp="1"/>
          </p:cNvSpPr>
          <p:nvPr>
            <p:ph type="title"/>
          </p:nvPr>
        </p:nvSpPr>
        <p:spPr>
          <a:xfrm>
            <a:off x="628650" y="273844"/>
            <a:ext cx="7886700" cy="994200"/>
          </a:xfrm>
          <a:prstGeom prst="rect">
            <a:avLst/>
          </a:prstGeom>
          <a:ln w="19050" cap="flat" cmpd="sng">
            <a:solidFill>
              <a:schemeClr val="accent5"/>
            </a:solidFill>
            <a:prstDash val="solid"/>
            <a:round/>
            <a:headEnd type="none" w="sm" len="sm"/>
            <a:tailEnd type="none" w="sm" len="sm"/>
          </a:ln>
        </p:spPr>
        <p:txBody>
          <a:bodyPr spcFirstLastPara="1" wrap="square" lIns="68575" tIns="34275" rIns="68575" bIns="34275" anchor="ctr" anchorCtr="0">
            <a:normAutofit/>
          </a:bodyPr>
          <a:lstStyle/>
          <a:p>
            <a:pPr marL="0" lvl="0" indent="0" algn="l" rtl="0">
              <a:spcBef>
                <a:spcPts val="0"/>
              </a:spcBef>
              <a:spcAft>
                <a:spcPts val="0"/>
              </a:spcAft>
              <a:buNone/>
            </a:pPr>
            <a:r>
              <a:rPr lang="en" b="1">
                <a:latin typeface="Georgia"/>
                <a:ea typeface="Georgia"/>
                <a:cs typeface="Georgia"/>
                <a:sym typeface="Georgia"/>
              </a:rPr>
              <a:t>Welcome and Introductions</a:t>
            </a:r>
            <a:endParaRPr b="1">
              <a:latin typeface="Georgia"/>
              <a:ea typeface="Georgia"/>
              <a:cs typeface="Georgia"/>
              <a:sym typeface="Georgia"/>
            </a:endParaRPr>
          </a:p>
        </p:txBody>
      </p:sp>
      <p:sp>
        <p:nvSpPr>
          <p:cNvPr id="133" name="Google Shape;133;p18"/>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fontScale="77500" lnSpcReduction="20000"/>
          </a:bodyPr>
          <a:lstStyle/>
          <a:p>
            <a:pPr marL="457200" lvl="0" indent="-372526" algn="l" rtl="0">
              <a:spcBef>
                <a:spcPts val="800"/>
              </a:spcBef>
              <a:spcAft>
                <a:spcPts val="0"/>
              </a:spcAft>
              <a:buClr>
                <a:schemeClr val="dk1"/>
              </a:buClr>
              <a:buSzPct val="100000"/>
              <a:buFont typeface="Georgia"/>
              <a:buChar char="•"/>
            </a:pPr>
            <a:r>
              <a:rPr lang="en" sz="3237">
                <a:solidFill>
                  <a:schemeClr val="dk1"/>
                </a:solidFill>
                <a:latin typeface="Georgia"/>
                <a:ea typeface="Georgia"/>
                <a:cs typeface="Georgia"/>
                <a:sym typeface="Georgia"/>
              </a:rPr>
              <a:t>Nicole Ball-Educational Specialist, Early Childhood and Language Arts, Fairfax County Public Schools</a:t>
            </a:r>
            <a:endParaRPr sz="3237">
              <a:solidFill>
                <a:schemeClr val="dk1"/>
              </a:solidFill>
              <a:latin typeface="Georgia"/>
              <a:ea typeface="Georgia"/>
              <a:cs typeface="Georgia"/>
              <a:sym typeface="Georgia"/>
            </a:endParaRPr>
          </a:p>
          <a:p>
            <a:pPr marL="457200" lvl="0" indent="0" algn="l" rtl="0">
              <a:spcBef>
                <a:spcPts val="800"/>
              </a:spcBef>
              <a:spcAft>
                <a:spcPts val="0"/>
              </a:spcAft>
              <a:buNone/>
            </a:pPr>
            <a:r>
              <a:rPr lang="en" sz="3237" u="sng">
                <a:solidFill>
                  <a:schemeClr val="dk1"/>
                </a:solidFill>
                <a:latin typeface="Georgia"/>
                <a:ea typeface="Georgia"/>
                <a:cs typeface="Georgia"/>
                <a:sym typeface="Georgia"/>
                <a:hlinkClick r:id="rId3">
                  <a:extLst>
                    <a:ext uri="{A12FA001-AC4F-418D-AE19-62706E023703}">
                      <ahyp:hlinkClr xmlns="" xmlns:ahyp="http://schemas.microsoft.com/office/drawing/2018/hyperlinkcolor" val="tx"/>
                    </a:ext>
                  </a:extLst>
                </a:hlinkClick>
              </a:rPr>
              <a:t>nmball@fcps.edu</a:t>
            </a:r>
            <a:endParaRPr sz="3237">
              <a:solidFill>
                <a:schemeClr val="dk1"/>
              </a:solidFill>
              <a:latin typeface="Georgia"/>
              <a:ea typeface="Georgia"/>
              <a:cs typeface="Georgia"/>
              <a:sym typeface="Georgia"/>
            </a:endParaRPr>
          </a:p>
          <a:p>
            <a:pPr marL="457200" lvl="0" indent="0" algn="l" rtl="0">
              <a:spcBef>
                <a:spcPts val="800"/>
              </a:spcBef>
              <a:spcAft>
                <a:spcPts val="0"/>
              </a:spcAft>
              <a:buNone/>
            </a:pPr>
            <a:endParaRPr sz="3237">
              <a:solidFill>
                <a:schemeClr val="dk1"/>
              </a:solidFill>
              <a:latin typeface="Georgia"/>
              <a:ea typeface="Georgia"/>
              <a:cs typeface="Georgia"/>
              <a:sym typeface="Georgia"/>
            </a:endParaRPr>
          </a:p>
          <a:p>
            <a:pPr marL="457200" lvl="0" indent="-372526" algn="l" rtl="0">
              <a:spcBef>
                <a:spcPts val="800"/>
              </a:spcBef>
              <a:spcAft>
                <a:spcPts val="0"/>
              </a:spcAft>
              <a:buClr>
                <a:schemeClr val="dk1"/>
              </a:buClr>
              <a:buSzPct val="100000"/>
              <a:buFont typeface="Georgia"/>
              <a:buChar char="•"/>
            </a:pPr>
            <a:r>
              <a:rPr lang="en" sz="3237">
                <a:solidFill>
                  <a:schemeClr val="dk1"/>
                </a:solidFill>
                <a:latin typeface="Georgia"/>
                <a:ea typeface="Georgia"/>
                <a:cs typeface="Georgia"/>
                <a:sym typeface="Georgia"/>
              </a:rPr>
              <a:t>Carrie Leestma-Educational Specialist, Dyslexia and Language Arts, Fairfax County Public Schools</a:t>
            </a:r>
            <a:endParaRPr sz="3237">
              <a:solidFill>
                <a:schemeClr val="dk1"/>
              </a:solidFill>
              <a:latin typeface="Georgia"/>
              <a:ea typeface="Georgia"/>
              <a:cs typeface="Georgia"/>
              <a:sym typeface="Georgia"/>
            </a:endParaRPr>
          </a:p>
          <a:p>
            <a:pPr marL="457200" lvl="0" indent="0" algn="l" rtl="0">
              <a:spcBef>
                <a:spcPts val="800"/>
              </a:spcBef>
              <a:spcAft>
                <a:spcPts val="0"/>
              </a:spcAft>
              <a:buNone/>
            </a:pPr>
            <a:r>
              <a:rPr lang="en" sz="3237" u="sng">
                <a:solidFill>
                  <a:schemeClr val="dk1"/>
                </a:solidFill>
                <a:latin typeface="Georgia"/>
                <a:ea typeface="Georgia"/>
                <a:cs typeface="Georgia"/>
                <a:sym typeface="Georgia"/>
                <a:hlinkClick r:id="rId4">
                  <a:extLst>
                    <a:ext uri="{A12FA001-AC4F-418D-AE19-62706E023703}">
                      <ahyp:hlinkClr xmlns="" xmlns:ahyp="http://schemas.microsoft.com/office/drawing/2018/hyperlinkcolor" val="tx"/>
                    </a:ext>
                  </a:extLst>
                </a:hlinkClick>
              </a:rPr>
              <a:t>csleestma@fcps.edu</a:t>
            </a:r>
            <a:endParaRPr sz="3237">
              <a:solidFill>
                <a:schemeClr val="dk1"/>
              </a:solidFill>
              <a:latin typeface="Georgia"/>
              <a:ea typeface="Georgia"/>
              <a:cs typeface="Georgia"/>
              <a:sym typeface="Georgia"/>
            </a:endParaRPr>
          </a:p>
          <a:p>
            <a:pPr marL="457200" lvl="0" indent="0" algn="l" rtl="0">
              <a:spcBef>
                <a:spcPts val="800"/>
              </a:spcBef>
              <a:spcAft>
                <a:spcPts val="0"/>
              </a:spcAft>
              <a:buNone/>
            </a:pPr>
            <a:endParaRPr sz="3237">
              <a:latin typeface="Century Gothic"/>
              <a:ea typeface="Century Gothic"/>
              <a:cs typeface="Century Gothic"/>
              <a:sym typeface="Century Gothic"/>
            </a:endParaRPr>
          </a:p>
          <a:p>
            <a:pPr marL="457200" lvl="0" indent="0" algn="l" rtl="0">
              <a:spcBef>
                <a:spcPts val="800"/>
              </a:spcBef>
              <a:spcAft>
                <a:spcPts val="0"/>
              </a:spcAft>
              <a:buNone/>
            </a:pPr>
            <a:endParaRPr>
              <a:latin typeface="Century Gothic"/>
              <a:ea typeface="Century Gothic"/>
              <a:cs typeface="Century Gothic"/>
              <a:sym typeface="Century Gothic"/>
            </a:endParaRPr>
          </a:p>
          <a:p>
            <a:pPr marL="457200" lvl="0" indent="0" algn="l" rtl="0">
              <a:spcBef>
                <a:spcPts val="80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6"/>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latin typeface="Georgia"/>
                <a:ea typeface="Georgia"/>
                <a:cs typeface="Georgia"/>
                <a:sym typeface="Georgia"/>
              </a:rPr>
              <a:t>Games</a:t>
            </a:r>
            <a:endParaRPr>
              <a:latin typeface="Georgia"/>
              <a:ea typeface="Georgia"/>
              <a:cs typeface="Georgia"/>
              <a:sym typeface="Georgia"/>
            </a:endParaRPr>
          </a:p>
        </p:txBody>
      </p:sp>
      <p:sp>
        <p:nvSpPr>
          <p:cNvPr id="267" name="Google Shape;267;p36"/>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457200" lvl="0" indent="-336550" algn="l" rtl="0">
              <a:spcBef>
                <a:spcPts val="800"/>
              </a:spcBef>
              <a:spcAft>
                <a:spcPts val="0"/>
              </a:spcAft>
              <a:buClr>
                <a:schemeClr val="dk2"/>
              </a:buClr>
              <a:buSzPts val="1700"/>
              <a:buFont typeface="Georgia"/>
              <a:buChar char="•"/>
            </a:pPr>
            <a:r>
              <a:rPr lang="en" sz="2400">
                <a:solidFill>
                  <a:schemeClr val="dk2"/>
                </a:solidFill>
                <a:latin typeface="Georgia"/>
                <a:ea typeface="Georgia"/>
                <a:cs typeface="Georgia"/>
                <a:sym typeface="Georgia"/>
              </a:rPr>
              <a:t>Used to reinforce explicitly taught skills</a:t>
            </a:r>
            <a:endParaRPr sz="2400">
              <a:solidFill>
                <a:schemeClr val="dk2"/>
              </a:solidFill>
              <a:latin typeface="Georgia"/>
              <a:ea typeface="Georgia"/>
              <a:cs typeface="Georgia"/>
              <a:sym typeface="Georgia"/>
            </a:endParaRPr>
          </a:p>
          <a:p>
            <a:pPr marL="457200" lvl="0" indent="-336550" algn="l" rtl="0">
              <a:spcBef>
                <a:spcPts val="0"/>
              </a:spcBef>
              <a:spcAft>
                <a:spcPts val="0"/>
              </a:spcAft>
              <a:buClr>
                <a:schemeClr val="dk2"/>
              </a:buClr>
              <a:buSzPts val="1700"/>
              <a:buFont typeface="Georgia"/>
              <a:buChar char="•"/>
            </a:pPr>
            <a:r>
              <a:rPr lang="en" sz="2400">
                <a:solidFill>
                  <a:schemeClr val="dk2"/>
                </a:solidFill>
                <a:latin typeface="Georgia"/>
                <a:ea typeface="Georgia"/>
                <a:cs typeface="Georgia"/>
                <a:sym typeface="Georgia"/>
              </a:rPr>
              <a:t>Can be done whole class or in small groups</a:t>
            </a:r>
            <a:endParaRPr sz="2400">
              <a:solidFill>
                <a:schemeClr val="dk2"/>
              </a:solidFill>
              <a:latin typeface="Georgia"/>
              <a:ea typeface="Georgia"/>
              <a:cs typeface="Georgia"/>
              <a:sym typeface="Georgia"/>
            </a:endParaRPr>
          </a:p>
          <a:p>
            <a:pPr marL="457200" lvl="0" indent="0" algn="l" rtl="0">
              <a:spcBef>
                <a:spcPts val="80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7"/>
          <p:cNvSpPr txBox="1">
            <a:spLocks noGrp="1"/>
          </p:cNvSpPr>
          <p:nvPr>
            <p:ph type="title"/>
          </p:nvPr>
        </p:nvSpPr>
        <p:spPr>
          <a:xfrm>
            <a:off x="628650" y="273844"/>
            <a:ext cx="7886700" cy="994200"/>
          </a:xfrm>
          <a:prstGeom prst="rect">
            <a:avLst/>
          </a:prstGeom>
          <a:ln w="19050" cap="flat" cmpd="sng">
            <a:solidFill>
              <a:schemeClr val="accent5"/>
            </a:solidFill>
            <a:prstDash val="solid"/>
            <a:round/>
            <a:headEnd type="none" w="sm" len="sm"/>
            <a:tailEnd type="none" w="sm" len="sm"/>
          </a:ln>
        </p:spPr>
        <p:txBody>
          <a:bodyPr spcFirstLastPara="1" wrap="square" lIns="68575" tIns="34275" rIns="68575" bIns="34275" anchor="ctr" anchorCtr="0">
            <a:normAutofit/>
          </a:bodyPr>
          <a:lstStyle/>
          <a:p>
            <a:pPr marL="0" lvl="0" indent="0" algn="l" rtl="0">
              <a:spcBef>
                <a:spcPts val="0"/>
              </a:spcBef>
              <a:spcAft>
                <a:spcPts val="0"/>
              </a:spcAft>
              <a:buNone/>
            </a:pPr>
            <a:r>
              <a:rPr lang="en" b="1">
                <a:latin typeface="Georgia"/>
                <a:ea typeface="Georgia"/>
                <a:cs typeface="Georgia"/>
                <a:sym typeface="Georgia"/>
              </a:rPr>
              <a:t>Game-Put the Syllable in the Corner </a:t>
            </a:r>
            <a:endParaRPr b="1">
              <a:latin typeface="Georgia"/>
              <a:ea typeface="Georgia"/>
              <a:cs typeface="Georgia"/>
              <a:sym typeface="Georgia"/>
            </a:endParaRPr>
          </a:p>
        </p:txBody>
      </p:sp>
      <p:sp>
        <p:nvSpPr>
          <p:cNvPr id="273" name="Google Shape;273;p37"/>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fontScale="85000" lnSpcReduction="20000"/>
          </a:bodyPr>
          <a:lstStyle/>
          <a:p>
            <a:pPr marL="457200" lvl="0" indent="0" algn="l" rtl="0">
              <a:spcBef>
                <a:spcPts val="800"/>
              </a:spcBef>
              <a:spcAft>
                <a:spcPts val="0"/>
              </a:spcAft>
              <a:buClr>
                <a:schemeClr val="dk1"/>
              </a:buClr>
              <a:buSzPct val="52380"/>
              <a:buFont typeface="Arial"/>
              <a:buNone/>
            </a:pPr>
            <a:r>
              <a:rPr lang="en" b="1" i="1">
                <a:solidFill>
                  <a:srgbClr val="085631"/>
                </a:solidFill>
                <a:latin typeface="Georgia"/>
                <a:ea typeface="Georgia"/>
                <a:cs typeface="Georgia"/>
                <a:sym typeface="Georgia"/>
              </a:rPr>
              <a:t>This game works on strengthening students segmentation of syllables</a:t>
            </a:r>
            <a:endParaRPr b="1" i="1">
              <a:solidFill>
                <a:srgbClr val="085631"/>
              </a:solidFill>
              <a:latin typeface="Georgia"/>
              <a:ea typeface="Georgia"/>
              <a:cs typeface="Georgia"/>
              <a:sym typeface="Georgia"/>
            </a:endParaRPr>
          </a:p>
          <a:p>
            <a:pPr marL="457200" lvl="0" indent="0" algn="l" rtl="0">
              <a:spcBef>
                <a:spcPts val="800"/>
              </a:spcBef>
              <a:spcAft>
                <a:spcPts val="0"/>
              </a:spcAft>
              <a:buClr>
                <a:schemeClr val="dk1"/>
              </a:buClr>
              <a:buSzPct val="52380"/>
              <a:buFont typeface="Arial"/>
              <a:buNone/>
            </a:pPr>
            <a:endParaRPr b="1" i="1">
              <a:solidFill>
                <a:srgbClr val="085631"/>
              </a:solidFill>
              <a:latin typeface="Georgia"/>
              <a:ea typeface="Georgia"/>
              <a:cs typeface="Georgia"/>
              <a:sym typeface="Georgia"/>
            </a:endParaRPr>
          </a:p>
          <a:p>
            <a:pPr marL="457200" lvl="0" indent="-304165" algn="l" rtl="0">
              <a:spcBef>
                <a:spcPts val="800"/>
              </a:spcBef>
              <a:spcAft>
                <a:spcPts val="0"/>
              </a:spcAft>
              <a:buSzPct val="66666"/>
              <a:buFont typeface="Georgia"/>
              <a:buAutoNum type="arabicPeriod"/>
            </a:pPr>
            <a:r>
              <a:rPr lang="en">
                <a:latin typeface="Georgia"/>
                <a:ea typeface="Georgia"/>
                <a:cs typeface="Georgia"/>
                <a:sym typeface="Georgia"/>
              </a:rPr>
              <a:t>Begin by labeling corners or places in your room with a number.</a:t>
            </a:r>
            <a:endParaRPr>
              <a:latin typeface="Georgia"/>
              <a:ea typeface="Georgia"/>
              <a:cs typeface="Georgia"/>
              <a:sym typeface="Georgia"/>
            </a:endParaRPr>
          </a:p>
          <a:p>
            <a:pPr marL="457200" lvl="0" indent="-304165" algn="l" rtl="0">
              <a:spcBef>
                <a:spcPts val="800"/>
              </a:spcBef>
              <a:spcAft>
                <a:spcPts val="0"/>
              </a:spcAft>
              <a:buSzPct val="66666"/>
              <a:buFont typeface="Georgia"/>
              <a:buAutoNum type="arabicPeriod"/>
            </a:pPr>
            <a:r>
              <a:rPr lang="en">
                <a:latin typeface="Georgia"/>
                <a:ea typeface="Georgia"/>
                <a:cs typeface="Georgia"/>
                <a:sym typeface="Georgia"/>
              </a:rPr>
              <a:t>Pass out picture cards to students (individually or in pairs).</a:t>
            </a:r>
            <a:endParaRPr>
              <a:latin typeface="Georgia"/>
              <a:ea typeface="Georgia"/>
              <a:cs typeface="Georgia"/>
              <a:sym typeface="Georgia"/>
            </a:endParaRPr>
          </a:p>
          <a:p>
            <a:pPr marL="457200" lvl="0" indent="-304165" algn="l" rtl="0">
              <a:spcBef>
                <a:spcPts val="800"/>
              </a:spcBef>
              <a:spcAft>
                <a:spcPts val="0"/>
              </a:spcAft>
              <a:buSzPct val="66666"/>
              <a:buFont typeface="Georgia"/>
              <a:buAutoNum type="arabicPeriod"/>
            </a:pPr>
            <a:r>
              <a:rPr lang="en">
                <a:latin typeface="Georgia"/>
                <a:ea typeface="Georgia"/>
                <a:cs typeface="Georgia"/>
                <a:sym typeface="Georgia"/>
              </a:rPr>
              <a:t>Student segments the picture by placing their hand under their chin and then goes to the corner with the number that matches and hold sup theri picture(ex: butterfly-3).</a:t>
            </a:r>
            <a:endParaRPr>
              <a:latin typeface="Georgia"/>
              <a:ea typeface="Georgia"/>
              <a:cs typeface="Georgia"/>
              <a:sym typeface="Georgia"/>
            </a:endParaRPr>
          </a:p>
          <a:p>
            <a:pPr marL="457200" lvl="0" indent="-304165" algn="l" rtl="0">
              <a:spcBef>
                <a:spcPts val="800"/>
              </a:spcBef>
              <a:spcAft>
                <a:spcPts val="0"/>
              </a:spcAft>
              <a:buSzPct val="66666"/>
              <a:buFont typeface="Georgia"/>
              <a:buAutoNum type="arabicPeriod"/>
            </a:pPr>
            <a:r>
              <a:rPr lang="en">
                <a:latin typeface="Georgia"/>
                <a:ea typeface="Georgia"/>
                <a:cs typeface="Georgia"/>
                <a:sym typeface="Georgia"/>
              </a:rPr>
              <a:t>Students then trade pictures with a friend and begin again.</a:t>
            </a:r>
            <a:endParaRPr>
              <a:latin typeface="Georgia"/>
              <a:ea typeface="Georgia"/>
              <a:cs typeface="Georgia"/>
              <a:sym typeface="Georgia"/>
            </a:endParaRPr>
          </a:p>
          <a:p>
            <a:pPr marL="457200" lvl="0" indent="0" algn="l" rtl="0">
              <a:spcBef>
                <a:spcPts val="800"/>
              </a:spcBef>
              <a:spcAft>
                <a:spcPts val="0"/>
              </a:spcAft>
              <a:buNone/>
            </a:pPr>
            <a:endParaRPr>
              <a:latin typeface="Georgia"/>
              <a:ea typeface="Georgia"/>
              <a:cs typeface="Georgia"/>
              <a:sym typeface="Georgia"/>
            </a:endParaRPr>
          </a:p>
          <a:p>
            <a:pPr marL="0" lvl="0" indent="0" algn="ctr" rtl="0">
              <a:spcBef>
                <a:spcPts val="800"/>
              </a:spcBef>
              <a:spcAft>
                <a:spcPts val="0"/>
              </a:spcAft>
              <a:buClr>
                <a:schemeClr val="dk1"/>
              </a:buClr>
              <a:buSzPct val="52380"/>
              <a:buFont typeface="Arial"/>
              <a:buNone/>
            </a:pPr>
            <a:r>
              <a:rPr lang="en">
                <a:solidFill>
                  <a:srgbClr val="0B7140"/>
                </a:solidFill>
                <a:latin typeface="Georgia"/>
                <a:ea typeface="Georgia"/>
                <a:cs typeface="Georgia"/>
                <a:sym typeface="Georgia"/>
              </a:rPr>
              <a:t>**Be sure to use pictures that are familiar to students**</a:t>
            </a:r>
            <a:endParaRPr>
              <a:solidFill>
                <a:srgbClr val="0B7140"/>
              </a:solidFill>
              <a:latin typeface="Georgia"/>
              <a:ea typeface="Georgia"/>
              <a:cs typeface="Georgia"/>
              <a:sym typeface="Georgia"/>
            </a:endParaRPr>
          </a:p>
          <a:p>
            <a:pPr marL="0" lvl="0" indent="0" algn="l" rtl="0">
              <a:spcBef>
                <a:spcPts val="800"/>
              </a:spcBef>
              <a:spcAft>
                <a:spcPts val="0"/>
              </a:spcAft>
              <a:buNone/>
            </a:pPr>
            <a:endParaRPr>
              <a:latin typeface="Georgia"/>
              <a:ea typeface="Georgia"/>
              <a:cs typeface="Georgia"/>
              <a:sym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 name="Title 1">
            <a:extLst>
              <a:ext uri="{FF2B5EF4-FFF2-40B4-BE49-F238E27FC236}">
                <a16:creationId xmlns:a16="http://schemas.microsoft.com/office/drawing/2014/main" id="{712293BB-35D6-4567-BBC7-9C88E9C4F22E}"/>
              </a:ext>
            </a:extLst>
          </p:cNvPr>
          <p:cNvSpPr>
            <a:spLocks noGrp="1"/>
          </p:cNvSpPr>
          <p:nvPr>
            <p:ph type="title"/>
          </p:nvPr>
        </p:nvSpPr>
        <p:spPr/>
        <p:txBody>
          <a:bodyPr/>
          <a:lstStyle/>
          <a:p>
            <a:r>
              <a:rPr lang="en-US" dirty="0"/>
              <a:t>Quote</a:t>
            </a:r>
          </a:p>
        </p:txBody>
      </p:sp>
      <p:sp>
        <p:nvSpPr>
          <p:cNvPr id="278" name="Google Shape;278;p38" descr="Quote"/>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fontScale="85000" lnSpcReduction="20000"/>
          </a:bodyPr>
          <a:lstStyle/>
          <a:p>
            <a:pPr marL="0" lvl="0" indent="0" algn="l" rtl="0">
              <a:lnSpc>
                <a:spcPct val="94000"/>
              </a:lnSpc>
              <a:spcBef>
                <a:spcPts val="1000"/>
              </a:spcBef>
              <a:spcAft>
                <a:spcPts val="0"/>
              </a:spcAft>
              <a:buClr>
                <a:schemeClr val="dk1"/>
              </a:buClr>
              <a:buSzPct val="39285"/>
              <a:buFont typeface="Arial"/>
              <a:buNone/>
            </a:pPr>
            <a:r>
              <a:rPr lang="en" sz="2800" dirty="0">
                <a:solidFill>
                  <a:srgbClr val="191B0E"/>
                </a:solidFill>
                <a:latin typeface="Georgia"/>
                <a:ea typeface="Georgia"/>
                <a:cs typeface="Georgia"/>
                <a:sym typeface="Georgia"/>
              </a:rPr>
              <a:t>“The entire activity should be playful and enjoyable.  Too much specific attention to sounds-as if it is a task to be done correctly-not only confuses children but also shuts them down to the delight and enjoyment of learning about language.  It is natural for children to play with the sounds of words.  Weir’s study of children in their cribs revealed that children practiced new words and sounds as they lulled themselves to sleep.  You want to build on this natural curiosity and help children play with sounds in words in your classroom with that same spirit of delight in discovery.”</a:t>
            </a:r>
            <a:endParaRPr sz="2800" dirty="0">
              <a:solidFill>
                <a:srgbClr val="191B0E"/>
              </a:solidFill>
              <a:latin typeface="Georgia"/>
              <a:ea typeface="Georgia"/>
              <a:cs typeface="Georgia"/>
              <a:sym typeface="Georgia"/>
            </a:endParaRPr>
          </a:p>
          <a:p>
            <a:pPr marL="0" lvl="0" indent="0" algn="l" rtl="0">
              <a:lnSpc>
                <a:spcPct val="94000"/>
              </a:lnSpc>
              <a:spcBef>
                <a:spcPts val="1000"/>
              </a:spcBef>
              <a:spcAft>
                <a:spcPts val="200"/>
              </a:spcAft>
              <a:buClr>
                <a:schemeClr val="dk1"/>
              </a:buClr>
              <a:buSzPct val="39285"/>
              <a:buFont typeface="Arial"/>
              <a:buNone/>
            </a:pPr>
            <a:r>
              <a:rPr lang="en" sz="2800" dirty="0">
                <a:solidFill>
                  <a:srgbClr val="191B0E"/>
                </a:solidFill>
                <a:latin typeface="Georgia"/>
                <a:ea typeface="Georgia"/>
                <a:cs typeface="Georgia"/>
                <a:sym typeface="Georgia"/>
              </a:rPr>
              <a:t>  </a:t>
            </a:r>
            <a:r>
              <a:rPr lang="en" sz="2000" dirty="0">
                <a:solidFill>
                  <a:srgbClr val="191B0E"/>
                </a:solidFill>
                <a:latin typeface="Georgia"/>
                <a:ea typeface="Georgia"/>
                <a:cs typeface="Georgia"/>
                <a:sym typeface="Georgia"/>
              </a:rPr>
              <a:t>Fountas and Pinnell</a:t>
            </a:r>
            <a:endParaRPr dirty="0">
              <a:latin typeface="Georgia"/>
              <a:ea typeface="Georgia"/>
              <a:cs typeface="Georgia"/>
              <a:sym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9"/>
          <p:cNvSpPr txBox="1">
            <a:spLocks noGrp="1"/>
          </p:cNvSpPr>
          <p:nvPr>
            <p:ph type="title"/>
          </p:nvPr>
        </p:nvSpPr>
        <p:spPr>
          <a:xfrm>
            <a:off x="628650" y="273844"/>
            <a:ext cx="7886700" cy="994200"/>
          </a:xfrm>
          <a:prstGeom prst="rect">
            <a:avLst/>
          </a:prstGeom>
          <a:ln w="19050" cap="flat" cmpd="sng">
            <a:solidFill>
              <a:schemeClr val="accent5"/>
            </a:solidFill>
            <a:prstDash val="solid"/>
            <a:round/>
            <a:headEnd type="none" w="sm" len="sm"/>
            <a:tailEnd type="none" w="sm" len="sm"/>
          </a:ln>
        </p:spPr>
        <p:txBody>
          <a:bodyPr spcFirstLastPara="1" wrap="square" lIns="68575" tIns="34275" rIns="68575" bIns="34275" anchor="ctr" anchorCtr="0">
            <a:normAutofit/>
          </a:bodyPr>
          <a:lstStyle/>
          <a:p>
            <a:pPr marL="0" lvl="0" indent="0" algn="l" rtl="0">
              <a:spcBef>
                <a:spcPts val="0"/>
              </a:spcBef>
              <a:spcAft>
                <a:spcPts val="0"/>
              </a:spcAft>
              <a:buNone/>
            </a:pPr>
            <a:r>
              <a:rPr lang="en" b="1" dirty="0">
                <a:latin typeface="Georgia"/>
                <a:ea typeface="Georgia"/>
                <a:cs typeface="Georgia"/>
                <a:sym typeface="Georgia"/>
              </a:rPr>
              <a:t>Throughout the Day</a:t>
            </a:r>
            <a:endParaRPr b="1" dirty="0">
              <a:latin typeface="Georgia"/>
              <a:ea typeface="Georgia"/>
              <a:cs typeface="Georgia"/>
              <a:sym typeface="Georgia"/>
            </a:endParaRPr>
          </a:p>
        </p:txBody>
      </p:sp>
      <p:sp>
        <p:nvSpPr>
          <p:cNvPr id="284" name="Google Shape;284;p39"/>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457200" lvl="0" indent="-381000" algn="l" rtl="0">
              <a:spcBef>
                <a:spcPts val="800"/>
              </a:spcBef>
              <a:spcAft>
                <a:spcPts val="0"/>
              </a:spcAft>
              <a:buClr>
                <a:schemeClr val="dk1"/>
              </a:buClr>
              <a:buSzPts val="2400"/>
              <a:buFont typeface="Georgia"/>
              <a:buChar char="•"/>
            </a:pPr>
            <a:r>
              <a:rPr lang="en" sz="2400">
                <a:solidFill>
                  <a:schemeClr val="dk1"/>
                </a:solidFill>
                <a:latin typeface="Georgia"/>
                <a:ea typeface="Georgia"/>
                <a:cs typeface="Georgia"/>
                <a:sym typeface="Georgia"/>
              </a:rPr>
              <a:t>Morning activities (Memory Games, matching games)</a:t>
            </a:r>
            <a:endParaRPr sz="2400">
              <a:solidFill>
                <a:schemeClr val="dk1"/>
              </a:solidFill>
              <a:latin typeface="Georgia"/>
              <a:ea typeface="Georgia"/>
              <a:cs typeface="Georgia"/>
              <a:sym typeface="Georgia"/>
            </a:endParaRPr>
          </a:p>
          <a:p>
            <a:pPr marL="457200" lvl="0" indent="-381000" algn="l" rtl="0">
              <a:spcBef>
                <a:spcPts val="800"/>
              </a:spcBef>
              <a:spcAft>
                <a:spcPts val="0"/>
              </a:spcAft>
              <a:buClr>
                <a:schemeClr val="dk1"/>
              </a:buClr>
              <a:buSzPts val="2400"/>
              <a:buFont typeface="Georgia"/>
              <a:buChar char="•"/>
            </a:pPr>
            <a:r>
              <a:rPr lang="en" sz="2400">
                <a:solidFill>
                  <a:schemeClr val="dk1"/>
                </a:solidFill>
                <a:latin typeface="Georgia"/>
                <a:ea typeface="Georgia"/>
                <a:cs typeface="Georgia"/>
                <a:sym typeface="Georgia"/>
              </a:rPr>
              <a:t>Morning Meeting Activity</a:t>
            </a:r>
            <a:endParaRPr sz="2400">
              <a:solidFill>
                <a:schemeClr val="dk1"/>
              </a:solidFill>
              <a:latin typeface="Georgia"/>
              <a:ea typeface="Georgia"/>
              <a:cs typeface="Georgia"/>
              <a:sym typeface="Georgia"/>
            </a:endParaRPr>
          </a:p>
          <a:p>
            <a:pPr marL="457200" lvl="0" indent="-381000" algn="l" rtl="0">
              <a:spcBef>
                <a:spcPts val="800"/>
              </a:spcBef>
              <a:spcAft>
                <a:spcPts val="0"/>
              </a:spcAft>
              <a:buClr>
                <a:schemeClr val="dk1"/>
              </a:buClr>
              <a:buSzPts val="2400"/>
              <a:buFont typeface="Georgia"/>
              <a:buChar char="•"/>
            </a:pPr>
            <a:r>
              <a:rPr lang="en" sz="2400">
                <a:solidFill>
                  <a:schemeClr val="dk1"/>
                </a:solidFill>
                <a:latin typeface="Georgia"/>
                <a:ea typeface="Georgia"/>
                <a:cs typeface="Georgia"/>
                <a:sym typeface="Georgia"/>
              </a:rPr>
              <a:t>Transitions</a:t>
            </a:r>
            <a:endParaRPr sz="2400">
              <a:solidFill>
                <a:schemeClr val="dk1"/>
              </a:solidFill>
              <a:latin typeface="Georgia"/>
              <a:ea typeface="Georgia"/>
              <a:cs typeface="Georgia"/>
              <a:sym typeface="Georgia"/>
            </a:endParaRPr>
          </a:p>
          <a:p>
            <a:pPr marL="457200" lvl="0" indent="-381000" algn="l" rtl="0">
              <a:spcBef>
                <a:spcPts val="800"/>
              </a:spcBef>
              <a:spcAft>
                <a:spcPts val="0"/>
              </a:spcAft>
              <a:buClr>
                <a:schemeClr val="dk1"/>
              </a:buClr>
              <a:buSzPts val="2400"/>
              <a:buFont typeface="Georgia"/>
              <a:buChar char="•"/>
            </a:pPr>
            <a:r>
              <a:rPr lang="en" sz="2400">
                <a:solidFill>
                  <a:schemeClr val="dk1"/>
                </a:solidFill>
                <a:latin typeface="Georgia"/>
                <a:ea typeface="Georgia"/>
                <a:cs typeface="Georgia"/>
                <a:sym typeface="Georgia"/>
              </a:rPr>
              <a:t>Brain Breaks</a:t>
            </a:r>
            <a:endParaRPr sz="2400">
              <a:solidFill>
                <a:schemeClr val="dk1"/>
              </a:solidFill>
              <a:latin typeface="Georgia"/>
              <a:ea typeface="Georgia"/>
              <a:cs typeface="Georgia"/>
              <a:sym typeface="Georgia"/>
            </a:endParaRPr>
          </a:p>
          <a:p>
            <a:pPr marL="457200" lvl="0" indent="-381000" algn="l" rtl="0">
              <a:spcBef>
                <a:spcPts val="800"/>
              </a:spcBef>
              <a:spcAft>
                <a:spcPts val="0"/>
              </a:spcAft>
              <a:buClr>
                <a:schemeClr val="dk1"/>
              </a:buClr>
              <a:buSzPts val="2400"/>
              <a:buFont typeface="Georgia"/>
              <a:buChar char="•"/>
            </a:pPr>
            <a:r>
              <a:rPr lang="en" sz="2400">
                <a:solidFill>
                  <a:schemeClr val="dk1"/>
                </a:solidFill>
                <a:latin typeface="Georgia"/>
                <a:ea typeface="Georgia"/>
                <a:cs typeface="Georgia"/>
                <a:sym typeface="Georgia"/>
              </a:rPr>
              <a:t>Literacy Stations</a:t>
            </a:r>
            <a:endParaRPr sz="2400">
              <a:solidFill>
                <a:schemeClr val="dk1"/>
              </a:solidFill>
              <a:latin typeface="Georgia"/>
              <a:ea typeface="Georgia"/>
              <a:cs typeface="Georgia"/>
              <a:sym typeface="Georg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0"/>
          <p:cNvSpPr txBox="1">
            <a:spLocks noGrp="1"/>
          </p:cNvSpPr>
          <p:nvPr>
            <p:ph type="title"/>
          </p:nvPr>
        </p:nvSpPr>
        <p:spPr>
          <a:xfrm>
            <a:off x="628650" y="273844"/>
            <a:ext cx="7886700" cy="994200"/>
          </a:xfrm>
          <a:prstGeom prst="rect">
            <a:avLst/>
          </a:prstGeom>
          <a:ln w="19050" cap="flat" cmpd="sng">
            <a:solidFill>
              <a:schemeClr val="accent5"/>
            </a:solidFill>
            <a:prstDash val="solid"/>
            <a:round/>
            <a:headEnd type="none" w="sm" len="sm"/>
            <a:tailEnd type="none" w="sm" len="sm"/>
          </a:ln>
        </p:spPr>
        <p:txBody>
          <a:bodyPr spcFirstLastPara="1" wrap="square" lIns="68575" tIns="34275" rIns="68575" bIns="34275" anchor="ctr" anchorCtr="0">
            <a:normAutofit/>
          </a:bodyPr>
          <a:lstStyle/>
          <a:p>
            <a:pPr marL="0" lvl="0" indent="0" algn="l" rtl="0">
              <a:spcBef>
                <a:spcPts val="0"/>
              </a:spcBef>
              <a:spcAft>
                <a:spcPts val="0"/>
              </a:spcAft>
              <a:buNone/>
            </a:pPr>
            <a:r>
              <a:rPr lang="en" b="1">
                <a:latin typeface="Georgia"/>
                <a:ea typeface="Georgia"/>
                <a:cs typeface="Georgia"/>
                <a:sym typeface="Georgia"/>
              </a:rPr>
              <a:t>Tips for English Language Learners</a:t>
            </a:r>
            <a:endParaRPr b="1">
              <a:latin typeface="Georgia"/>
              <a:ea typeface="Georgia"/>
              <a:cs typeface="Georgia"/>
              <a:sym typeface="Georgia"/>
            </a:endParaRPr>
          </a:p>
        </p:txBody>
      </p:sp>
      <p:sp>
        <p:nvSpPr>
          <p:cNvPr id="290" name="Google Shape;290;p40"/>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457200" lvl="0" indent="-381000" algn="l" rtl="0">
              <a:lnSpc>
                <a:spcPct val="94000"/>
              </a:lnSpc>
              <a:spcBef>
                <a:spcPts val="1000"/>
              </a:spcBef>
              <a:spcAft>
                <a:spcPts val="0"/>
              </a:spcAft>
              <a:buClr>
                <a:srgbClr val="191B0E"/>
              </a:buClr>
              <a:buSzPts val="2400"/>
              <a:buFont typeface="Georgia"/>
              <a:buChar char="•"/>
            </a:pPr>
            <a:r>
              <a:rPr lang="en" sz="2400">
                <a:solidFill>
                  <a:srgbClr val="191B0E"/>
                </a:solidFill>
                <a:latin typeface="Georgia"/>
                <a:ea typeface="Georgia"/>
                <a:cs typeface="Georgia"/>
                <a:sym typeface="Georgia"/>
              </a:rPr>
              <a:t>Draw upon words that are familiar to the children.</a:t>
            </a:r>
            <a:endParaRPr sz="2400">
              <a:solidFill>
                <a:srgbClr val="191B0E"/>
              </a:solidFill>
              <a:latin typeface="Georgia"/>
              <a:ea typeface="Georgia"/>
              <a:cs typeface="Georgia"/>
              <a:sym typeface="Georgia"/>
            </a:endParaRPr>
          </a:p>
          <a:p>
            <a:pPr marL="457200" lvl="0" indent="-381000" algn="l" rtl="0">
              <a:lnSpc>
                <a:spcPct val="94000"/>
              </a:lnSpc>
              <a:spcBef>
                <a:spcPts val="1000"/>
              </a:spcBef>
              <a:spcAft>
                <a:spcPts val="0"/>
              </a:spcAft>
              <a:buClr>
                <a:srgbClr val="191B0E"/>
              </a:buClr>
              <a:buSzPts val="2400"/>
              <a:buFont typeface="Georgia"/>
              <a:buChar char="•"/>
            </a:pPr>
            <a:r>
              <a:rPr lang="en" sz="2400">
                <a:solidFill>
                  <a:srgbClr val="191B0E"/>
                </a:solidFill>
                <a:latin typeface="Georgia"/>
                <a:ea typeface="Georgia"/>
                <a:cs typeface="Georgia"/>
                <a:sym typeface="Georgia"/>
              </a:rPr>
              <a:t>Value children’s language responses.</a:t>
            </a:r>
            <a:endParaRPr sz="2400">
              <a:solidFill>
                <a:srgbClr val="191B0E"/>
              </a:solidFill>
              <a:latin typeface="Georgia"/>
              <a:ea typeface="Georgia"/>
              <a:cs typeface="Georgia"/>
              <a:sym typeface="Georgia"/>
            </a:endParaRPr>
          </a:p>
          <a:p>
            <a:pPr marL="457200" lvl="0" indent="-381000" algn="l" rtl="0">
              <a:lnSpc>
                <a:spcPct val="94000"/>
              </a:lnSpc>
              <a:spcBef>
                <a:spcPts val="1000"/>
              </a:spcBef>
              <a:spcAft>
                <a:spcPts val="0"/>
              </a:spcAft>
              <a:buClr>
                <a:srgbClr val="191B0E"/>
              </a:buClr>
              <a:buSzPts val="2400"/>
              <a:buFont typeface="Georgia"/>
              <a:buChar char="•"/>
            </a:pPr>
            <a:r>
              <a:rPr lang="en" sz="2400">
                <a:solidFill>
                  <a:srgbClr val="191B0E"/>
                </a:solidFill>
                <a:latin typeface="Georgia"/>
                <a:ea typeface="Georgia"/>
                <a:cs typeface="Georgia"/>
                <a:sym typeface="Georgia"/>
              </a:rPr>
              <a:t>Learn about the child’s native language.</a:t>
            </a:r>
            <a:endParaRPr sz="2400">
              <a:solidFill>
                <a:srgbClr val="191B0E"/>
              </a:solidFill>
              <a:latin typeface="Georgia"/>
              <a:ea typeface="Georgia"/>
              <a:cs typeface="Georgia"/>
              <a:sym typeface="Georgia"/>
            </a:endParaRPr>
          </a:p>
          <a:p>
            <a:pPr marL="457200" lvl="0" indent="-381000" algn="l" rtl="0">
              <a:lnSpc>
                <a:spcPct val="94000"/>
              </a:lnSpc>
              <a:spcBef>
                <a:spcPts val="1000"/>
              </a:spcBef>
              <a:spcAft>
                <a:spcPts val="0"/>
              </a:spcAft>
              <a:buClr>
                <a:srgbClr val="191B0E"/>
              </a:buClr>
              <a:buSzPts val="2400"/>
              <a:buFont typeface="Georgia"/>
              <a:buChar char="•"/>
            </a:pPr>
            <a:r>
              <a:rPr lang="en" sz="2400">
                <a:solidFill>
                  <a:srgbClr val="191B0E"/>
                </a:solidFill>
                <a:latin typeface="Georgia"/>
                <a:ea typeface="Georgia"/>
                <a:cs typeface="Georgia"/>
                <a:sym typeface="Georgia"/>
              </a:rPr>
              <a:t>Pronounce sounds clearly.</a:t>
            </a:r>
            <a:endParaRPr sz="2400">
              <a:solidFill>
                <a:srgbClr val="191B0E"/>
              </a:solidFill>
              <a:latin typeface="Georgia"/>
              <a:ea typeface="Georgia"/>
              <a:cs typeface="Georgia"/>
              <a:sym typeface="Georgia"/>
            </a:endParaRPr>
          </a:p>
          <a:p>
            <a:pPr marL="457200" lvl="0" indent="-381000" algn="l" rtl="0">
              <a:lnSpc>
                <a:spcPct val="94000"/>
              </a:lnSpc>
              <a:spcBef>
                <a:spcPts val="1000"/>
              </a:spcBef>
              <a:spcAft>
                <a:spcPts val="0"/>
              </a:spcAft>
              <a:buClr>
                <a:srgbClr val="191B0E"/>
              </a:buClr>
              <a:buSzPts val="2400"/>
              <a:buFont typeface="Georgia"/>
              <a:buChar char="•"/>
            </a:pPr>
            <a:r>
              <a:rPr lang="en" sz="2400">
                <a:solidFill>
                  <a:srgbClr val="191B0E"/>
                </a:solidFill>
                <a:latin typeface="Georgia"/>
                <a:ea typeface="Georgia"/>
                <a:cs typeface="Georgia"/>
                <a:sym typeface="Georgia"/>
              </a:rPr>
              <a:t>Provide visuals (picture cards, real objects).</a:t>
            </a:r>
            <a:endParaRPr sz="2400">
              <a:solidFill>
                <a:srgbClr val="191B0E"/>
              </a:solidFill>
              <a:latin typeface="Georgia"/>
              <a:ea typeface="Georgia"/>
              <a:cs typeface="Georgia"/>
              <a:sym typeface="Georgia"/>
            </a:endParaRPr>
          </a:p>
          <a:p>
            <a:pPr marL="457200" lvl="0" indent="-381000" algn="l" rtl="0">
              <a:lnSpc>
                <a:spcPct val="94000"/>
              </a:lnSpc>
              <a:spcBef>
                <a:spcPts val="1000"/>
              </a:spcBef>
              <a:spcAft>
                <a:spcPts val="0"/>
              </a:spcAft>
              <a:buClr>
                <a:srgbClr val="191B0E"/>
              </a:buClr>
              <a:buSzPts val="2400"/>
              <a:buFont typeface="Georgia"/>
              <a:buChar char="•"/>
            </a:pPr>
            <a:r>
              <a:rPr lang="en" sz="2400">
                <a:solidFill>
                  <a:srgbClr val="191B0E"/>
                </a:solidFill>
                <a:latin typeface="Georgia"/>
                <a:ea typeface="Georgia"/>
                <a:cs typeface="Georgia"/>
                <a:sym typeface="Georgia"/>
              </a:rPr>
              <a:t>Be thoughtful about how much you are teaching at one time.</a:t>
            </a:r>
            <a:endParaRPr sz="2400">
              <a:solidFill>
                <a:srgbClr val="191B0E"/>
              </a:solidFill>
              <a:latin typeface="Georgia"/>
              <a:ea typeface="Georgia"/>
              <a:cs typeface="Georgia"/>
              <a:sym typeface="Georgia"/>
            </a:endParaRPr>
          </a:p>
          <a:p>
            <a:pPr marL="0" lvl="0" indent="0" algn="l" rtl="0">
              <a:spcBef>
                <a:spcPts val="80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1"/>
          <p:cNvSpPr txBox="1">
            <a:spLocks noGrp="1"/>
          </p:cNvSpPr>
          <p:nvPr>
            <p:ph type="title"/>
          </p:nvPr>
        </p:nvSpPr>
        <p:spPr>
          <a:xfrm>
            <a:off x="311700" y="445025"/>
            <a:ext cx="8520600" cy="572700"/>
          </a:xfrm>
          <a:prstGeom prst="rect">
            <a:avLst/>
          </a:prstGeom>
          <a:ln w="19050" cap="flat" cmpd="sng">
            <a:solidFill>
              <a:schemeClr val="accent5"/>
            </a:solidFill>
            <a:prstDash val="solid"/>
            <a:round/>
            <a:headEnd type="none" w="sm" len="sm"/>
            <a:tailEnd type="none" w="sm" len="sm"/>
          </a:ln>
        </p:spPr>
        <p:txBody>
          <a:bodyPr spcFirstLastPara="1" wrap="square" lIns="68575" tIns="34275" rIns="68575" bIns="34275" anchor="ctr" anchorCtr="0">
            <a:normAutofit/>
          </a:bodyPr>
          <a:lstStyle/>
          <a:p>
            <a:pPr marL="0" lvl="0" indent="0" algn="l" rtl="0">
              <a:spcBef>
                <a:spcPts val="0"/>
              </a:spcBef>
              <a:spcAft>
                <a:spcPts val="0"/>
              </a:spcAft>
              <a:buNone/>
            </a:pPr>
            <a:r>
              <a:rPr lang="en" b="1">
                <a:latin typeface="Georgia"/>
                <a:ea typeface="Georgia"/>
                <a:cs typeface="Georgia"/>
                <a:sym typeface="Georgia"/>
              </a:rPr>
              <a:t>Game-Guess My Word</a:t>
            </a:r>
            <a:endParaRPr b="1">
              <a:latin typeface="Georgia"/>
              <a:ea typeface="Georgia"/>
              <a:cs typeface="Georgia"/>
              <a:sym typeface="Georgia"/>
            </a:endParaRPr>
          </a:p>
        </p:txBody>
      </p:sp>
      <p:sp>
        <p:nvSpPr>
          <p:cNvPr id="296" name="Google Shape;296;p41"/>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fontScale="92500" lnSpcReduction="20000"/>
          </a:bodyPr>
          <a:lstStyle/>
          <a:p>
            <a:pPr marL="457200" lvl="0" indent="0" algn="l" rtl="0">
              <a:spcBef>
                <a:spcPts val="800"/>
              </a:spcBef>
              <a:spcAft>
                <a:spcPts val="0"/>
              </a:spcAft>
              <a:buClr>
                <a:schemeClr val="dk1"/>
              </a:buClr>
              <a:buSzPct val="52380"/>
              <a:buFont typeface="Arial"/>
              <a:buNone/>
            </a:pPr>
            <a:r>
              <a:rPr lang="en" b="1" i="1">
                <a:solidFill>
                  <a:srgbClr val="085631"/>
                </a:solidFill>
                <a:latin typeface="Georgia"/>
                <a:ea typeface="Georgia"/>
                <a:cs typeface="Georgia"/>
                <a:sym typeface="Georgia"/>
              </a:rPr>
              <a:t>This game works on strengthening students listening and blending skills</a:t>
            </a:r>
            <a:endParaRPr b="1" i="1">
              <a:solidFill>
                <a:srgbClr val="085631"/>
              </a:solidFill>
              <a:latin typeface="Georgia"/>
              <a:ea typeface="Georgia"/>
              <a:cs typeface="Georgia"/>
              <a:sym typeface="Georgia"/>
            </a:endParaRPr>
          </a:p>
          <a:p>
            <a:pPr marL="457200" lvl="0" indent="0" algn="l" rtl="0">
              <a:spcBef>
                <a:spcPts val="800"/>
              </a:spcBef>
              <a:spcAft>
                <a:spcPts val="0"/>
              </a:spcAft>
              <a:buClr>
                <a:schemeClr val="dk1"/>
              </a:buClr>
              <a:buSzPct val="52380"/>
              <a:buFont typeface="Arial"/>
              <a:buNone/>
            </a:pPr>
            <a:endParaRPr b="1" i="1">
              <a:solidFill>
                <a:srgbClr val="085631"/>
              </a:solidFill>
              <a:latin typeface="Georgia"/>
              <a:ea typeface="Georgia"/>
              <a:cs typeface="Georgia"/>
              <a:sym typeface="Georgia"/>
            </a:endParaRPr>
          </a:p>
          <a:p>
            <a:pPr marL="457200" lvl="0" indent="-351948" algn="l" rtl="0">
              <a:spcBef>
                <a:spcPts val="800"/>
              </a:spcBef>
              <a:spcAft>
                <a:spcPts val="0"/>
              </a:spcAft>
              <a:buSzPct val="100000"/>
              <a:buFont typeface="Georgia"/>
              <a:buAutoNum type="arabicPeriod"/>
            </a:pPr>
            <a:r>
              <a:rPr lang="en">
                <a:latin typeface="Georgia"/>
                <a:ea typeface="Georgia"/>
                <a:cs typeface="Georgia"/>
                <a:sym typeface="Georgia"/>
              </a:rPr>
              <a:t>Explain to students that they will be playing a game where they must listen carefully and then blend the sounds to make a new word.</a:t>
            </a:r>
            <a:endParaRPr>
              <a:latin typeface="Georgia"/>
              <a:ea typeface="Georgia"/>
              <a:cs typeface="Georgia"/>
              <a:sym typeface="Georgia"/>
            </a:endParaRPr>
          </a:p>
          <a:p>
            <a:pPr marL="457200" lvl="0" indent="-351948" algn="l" rtl="0">
              <a:spcBef>
                <a:spcPts val="800"/>
              </a:spcBef>
              <a:spcAft>
                <a:spcPts val="0"/>
              </a:spcAft>
              <a:buSzPct val="100000"/>
              <a:buFont typeface="Georgia"/>
              <a:buAutoNum type="arabicPeriod"/>
            </a:pPr>
            <a:r>
              <a:rPr lang="en">
                <a:latin typeface="Georgia"/>
                <a:ea typeface="Georgia"/>
                <a:cs typeface="Georgia"/>
                <a:sym typeface="Georgia"/>
              </a:rPr>
              <a:t>Model saying a word slowly, phoneme by phoneme (ex: /s//u//n/).  Then say all the sounds quickly together (ex: sun)</a:t>
            </a:r>
            <a:endParaRPr>
              <a:latin typeface="Georgia"/>
              <a:ea typeface="Georgia"/>
              <a:cs typeface="Georgia"/>
              <a:sym typeface="Georgia"/>
            </a:endParaRPr>
          </a:p>
          <a:p>
            <a:pPr marL="457200" lvl="0" indent="-351948" algn="l" rtl="0">
              <a:spcBef>
                <a:spcPts val="800"/>
              </a:spcBef>
              <a:spcAft>
                <a:spcPts val="0"/>
              </a:spcAft>
              <a:buSzPct val="100000"/>
              <a:buFont typeface="Georgia"/>
              <a:buAutoNum type="arabicPeriod"/>
            </a:pPr>
            <a:r>
              <a:rPr lang="en">
                <a:latin typeface="Georgia"/>
                <a:ea typeface="Georgia"/>
                <a:cs typeface="Georgia"/>
                <a:sym typeface="Georgia"/>
              </a:rPr>
              <a:t>Choose another word that is familiar to students and say it slowly, students then put them together quickly to “Guess the word”.</a:t>
            </a:r>
            <a:endParaRPr>
              <a:latin typeface="Georgia"/>
              <a:ea typeface="Georgia"/>
              <a:cs typeface="Georgia"/>
              <a:sym typeface="Georgia"/>
            </a:endParaRPr>
          </a:p>
          <a:p>
            <a:pPr marL="457200" lvl="0" indent="-351948" algn="l" rtl="0">
              <a:spcBef>
                <a:spcPts val="800"/>
              </a:spcBef>
              <a:spcAft>
                <a:spcPts val="0"/>
              </a:spcAft>
              <a:buSzPct val="100000"/>
              <a:buFont typeface="Georgia"/>
              <a:buAutoNum type="arabicPeriod"/>
            </a:pPr>
            <a:r>
              <a:rPr lang="en">
                <a:latin typeface="Georgia"/>
                <a:ea typeface="Georgia"/>
                <a:cs typeface="Georgia"/>
                <a:sym typeface="Georgia"/>
              </a:rPr>
              <a:t>Begin again with a new word</a:t>
            </a:r>
            <a:endParaRPr>
              <a:latin typeface="Georgia"/>
              <a:ea typeface="Georgia"/>
              <a:cs typeface="Georgia"/>
              <a:sym typeface="Georgia"/>
            </a:endParaRPr>
          </a:p>
          <a:p>
            <a:pPr marL="457200" lvl="0" indent="0" algn="l" rtl="0">
              <a:spcBef>
                <a:spcPts val="800"/>
              </a:spcBef>
              <a:spcAft>
                <a:spcPts val="0"/>
              </a:spcAft>
              <a:buNone/>
            </a:pPr>
            <a:endParaRPr>
              <a:latin typeface="Georgia"/>
              <a:ea typeface="Georgia"/>
              <a:cs typeface="Georgia"/>
              <a:sym typeface="Georgia"/>
            </a:endParaRPr>
          </a:p>
          <a:p>
            <a:pPr marL="0" lvl="0" indent="0" algn="ctr" rtl="0">
              <a:spcBef>
                <a:spcPts val="800"/>
              </a:spcBef>
              <a:spcAft>
                <a:spcPts val="0"/>
              </a:spcAft>
              <a:buClr>
                <a:schemeClr val="dk1"/>
              </a:buClr>
              <a:buSzPct val="52380"/>
              <a:buFont typeface="Arial"/>
              <a:buNone/>
            </a:pPr>
            <a:r>
              <a:rPr lang="en">
                <a:solidFill>
                  <a:srgbClr val="0B7140"/>
                </a:solidFill>
                <a:latin typeface="Georgia"/>
                <a:ea typeface="Georgia"/>
                <a:cs typeface="Georgia"/>
                <a:sym typeface="Georgia"/>
              </a:rPr>
              <a:t>**Be sure to use words that are familiar to students**</a:t>
            </a:r>
            <a:endParaRPr>
              <a:latin typeface="Georgia"/>
              <a:ea typeface="Georgia"/>
              <a:cs typeface="Georgia"/>
              <a:sym typeface="Georgi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2"/>
          <p:cNvSpPr txBox="1">
            <a:spLocks noGrp="1"/>
          </p:cNvSpPr>
          <p:nvPr>
            <p:ph type="ctrTitle"/>
          </p:nvPr>
        </p:nvSpPr>
        <p:spPr>
          <a:xfrm>
            <a:off x="1143000" y="1676399"/>
            <a:ext cx="6858000" cy="1790700"/>
          </a:xfrm>
          <a:prstGeom prst="rect">
            <a:avLst/>
          </a:prstGeom>
          <a:ln w="19050" cap="flat" cmpd="sng">
            <a:solidFill>
              <a:schemeClr val="accent5"/>
            </a:solidFill>
            <a:prstDash val="solid"/>
            <a:round/>
            <a:headEnd type="none" w="sm" len="sm"/>
            <a:tailEnd type="none" w="sm" len="sm"/>
          </a:ln>
        </p:spPr>
        <p:txBody>
          <a:bodyPr spcFirstLastPara="1" wrap="square" lIns="68575" tIns="34275" rIns="68575" bIns="34275" anchor="ctr" anchorCtr="0">
            <a:normAutofit/>
          </a:bodyPr>
          <a:lstStyle/>
          <a:p>
            <a:pPr marL="0" lvl="0" indent="0" algn="ctr" rtl="0">
              <a:spcBef>
                <a:spcPts val="0"/>
              </a:spcBef>
              <a:spcAft>
                <a:spcPts val="0"/>
              </a:spcAft>
              <a:buNone/>
            </a:pPr>
            <a:r>
              <a:rPr lang="en" b="1">
                <a:latin typeface="Georgia"/>
                <a:ea typeface="Georgia"/>
                <a:cs typeface="Georgia"/>
                <a:sym typeface="Georgia"/>
              </a:rPr>
              <a:t>Questions ??</a:t>
            </a:r>
            <a:endParaRPr b="1">
              <a:latin typeface="Georgia"/>
              <a:ea typeface="Georgia"/>
              <a:cs typeface="Georgia"/>
              <a:sym typeface="Georgi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3"/>
          <p:cNvSpPr txBox="1">
            <a:spLocks noGrp="1"/>
          </p:cNvSpPr>
          <p:nvPr>
            <p:ph type="title"/>
          </p:nvPr>
        </p:nvSpPr>
        <p:spPr>
          <a:xfrm>
            <a:off x="311700" y="445025"/>
            <a:ext cx="8520600" cy="572700"/>
          </a:xfrm>
          <a:prstGeom prst="rect">
            <a:avLst/>
          </a:prstGeom>
          <a:ln w="19050" cap="flat" cmpd="sng">
            <a:solidFill>
              <a:schemeClr val="accent5"/>
            </a:solidFill>
            <a:prstDash val="solid"/>
            <a:round/>
            <a:headEnd type="none" w="sm" len="sm"/>
            <a:tailEnd type="none" w="sm" len="sm"/>
          </a:ln>
        </p:spPr>
        <p:txBody>
          <a:bodyPr spcFirstLastPara="1" wrap="square" lIns="68575" tIns="34275" rIns="68575" bIns="34275" anchor="ctr" anchorCtr="0">
            <a:normAutofit/>
          </a:bodyPr>
          <a:lstStyle/>
          <a:p>
            <a:pPr marL="0" lvl="0" indent="0" algn="l" rtl="0">
              <a:spcBef>
                <a:spcPts val="0"/>
              </a:spcBef>
              <a:spcAft>
                <a:spcPts val="0"/>
              </a:spcAft>
              <a:buNone/>
            </a:pPr>
            <a:r>
              <a:rPr lang="en" b="1">
                <a:latin typeface="Georgia"/>
                <a:ea typeface="Georgia"/>
                <a:cs typeface="Georgia"/>
                <a:sym typeface="Georgia"/>
              </a:rPr>
              <a:t>References</a:t>
            </a:r>
            <a:endParaRPr b="1">
              <a:latin typeface="Georgia"/>
              <a:ea typeface="Georgia"/>
              <a:cs typeface="Georgia"/>
              <a:sym typeface="Georgia"/>
            </a:endParaRPr>
          </a:p>
        </p:txBody>
      </p:sp>
      <p:sp>
        <p:nvSpPr>
          <p:cNvPr id="307" name="Google Shape;307;p43"/>
          <p:cNvSpPr txBox="1">
            <a:spLocks noGrp="1"/>
          </p:cNvSpPr>
          <p:nvPr>
            <p:ph type="body" idx="1"/>
          </p:nvPr>
        </p:nvSpPr>
        <p:spPr>
          <a:xfrm>
            <a:off x="0" y="1017725"/>
            <a:ext cx="9144000" cy="3694500"/>
          </a:xfrm>
          <a:prstGeom prst="rect">
            <a:avLst/>
          </a:prstGeom>
        </p:spPr>
        <p:txBody>
          <a:bodyPr spcFirstLastPara="1" wrap="square" lIns="68575" tIns="34275" rIns="68575" bIns="34275" anchor="t" anchorCtr="0">
            <a:noAutofit/>
          </a:bodyPr>
          <a:lstStyle/>
          <a:p>
            <a:pPr marL="457200" lvl="0" indent="-298291" algn="l" rtl="0">
              <a:lnSpc>
                <a:spcPct val="80000"/>
              </a:lnSpc>
              <a:spcBef>
                <a:spcPts val="800"/>
              </a:spcBef>
              <a:spcAft>
                <a:spcPts val="0"/>
              </a:spcAft>
              <a:buClr>
                <a:schemeClr val="dk1"/>
              </a:buClr>
              <a:buSzPts val="1098"/>
              <a:buFont typeface="Georgia"/>
              <a:buChar char="•"/>
            </a:pPr>
            <a:r>
              <a:rPr lang="en" sz="1200" u="sng" dirty="0">
                <a:solidFill>
                  <a:schemeClr val="dk1"/>
                </a:solidFill>
                <a:latin typeface="Georgia"/>
                <a:ea typeface="Georgia"/>
                <a:cs typeface="Georgia"/>
                <a:sym typeface="Georgia"/>
                <a:hlinkClick r:id="rId3">
                  <a:extLst>
                    <a:ext uri="{A12FA001-AC4F-418D-AE19-62706E023703}">
                      <ahyp:hlinkClr xmlns="" xmlns:ahyp="http://schemas.microsoft.com/office/drawing/2018/hyperlinkcolor" val="tx"/>
                    </a:ext>
                  </a:extLst>
                </a:hlinkClick>
              </a:rPr>
              <a:t>https://www.literacyworldwide.org/docs/default-source/where-we-stand/9457_Phonological_Awareness_1-2020_Final.pdf</a:t>
            </a:r>
            <a:endParaRPr sz="1200" dirty="0">
              <a:solidFill>
                <a:schemeClr val="dk1"/>
              </a:solidFill>
              <a:latin typeface="Georgia"/>
              <a:ea typeface="Georgia"/>
              <a:cs typeface="Georgia"/>
              <a:sym typeface="Georgia"/>
            </a:endParaRPr>
          </a:p>
          <a:p>
            <a:pPr marL="457200" lvl="0" indent="0" algn="l" rtl="0">
              <a:lnSpc>
                <a:spcPct val="80000"/>
              </a:lnSpc>
              <a:spcBef>
                <a:spcPts val="800"/>
              </a:spcBef>
              <a:spcAft>
                <a:spcPts val="0"/>
              </a:spcAft>
              <a:buSzPts val="523"/>
              <a:buNone/>
            </a:pPr>
            <a:endParaRPr sz="1200" dirty="0">
              <a:solidFill>
                <a:schemeClr val="dk1"/>
              </a:solidFill>
              <a:latin typeface="Georgia"/>
              <a:ea typeface="Georgia"/>
              <a:cs typeface="Georgia"/>
              <a:sym typeface="Georgia"/>
            </a:endParaRPr>
          </a:p>
          <a:p>
            <a:pPr marL="457200" lvl="0" indent="-298291" algn="l" rtl="0">
              <a:lnSpc>
                <a:spcPct val="80000"/>
              </a:lnSpc>
              <a:spcBef>
                <a:spcPts val="800"/>
              </a:spcBef>
              <a:spcAft>
                <a:spcPts val="0"/>
              </a:spcAft>
              <a:buClr>
                <a:schemeClr val="dk1"/>
              </a:buClr>
              <a:buSzPts val="1098"/>
              <a:buFont typeface="Georgia"/>
              <a:buChar char="•"/>
            </a:pPr>
            <a:r>
              <a:rPr lang="en" sz="1200" dirty="0">
                <a:solidFill>
                  <a:schemeClr val="dk1"/>
                </a:solidFill>
                <a:latin typeface="Georgia"/>
                <a:ea typeface="Georgia"/>
                <a:cs typeface="Georgia"/>
                <a:sym typeface="Georgia"/>
              </a:rPr>
              <a:t>Phonemic Awareness in Young Children-Marilyn J. Adams</a:t>
            </a:r>
            <a:endParaRPr sz="1200" dirty="0">
              <a:solidFill>
                <a:schemeClr val="dk1"/>
              </a:solidFill>
              <a:latin typeface="Georgia"/>
              <a:ea typeface="Georgia"/>
              <a:cs typeface="Georgia"/>
              <a:sym typeface="Georgia"/>
            </a:endParaRPr>
          </a:p>
          <a:p>
            <a:pPr marL="457200" lvl="0" indent="0" algn="l" rtl="0">
              <a:lnSpc>
                <a:spcPct val="80000"/>
              </a:lnSpc>
              <a:spcBef>
                <a:spcPts val="800"/>
              </a:spcBef>
              <a:spcAft>
                <a:spcPts val="0"/>
              </a:spcAft>
              <a:buSzPts val="523"/>
              <a:buNone/>
            </a:pPr>
            <a:endParaRPr sz="1200" dirty="0">
              <a:solidFill>
                <a:schemeClr val="dk1"/>
              </a:solidFill>
              <a:latin typeface="Georgia"/>
              <a:ea typeface="Georgia"/>
              <a:cs typeface="Georgia"/>
              <a:sym typeface="Georgia"/>
            </a:endParaRPr>
          </a:p>
          <a:p>
            <a:pPr marL="457200" lvl="0" indent="-298291" algn="l" rtl="0">
              <a:lnSpc>
                <a:spcPct val="80000"/>
              </a:lnSpc>
              <a:spcBef>
                <a:spcPts val="800"/>
              </a:spcBef>
              <a:spcAft>
                <a:spcPts val="0"/>
              </a:spcAft>
              <a:buClr>
                <a:schemeClr val="dk1"/>
              </a:buClr>
              <a:buSzPts val="1098"/>
              <a:buFont typeface="Georgia"/>
              <a:buChar char="•"/>
            </a:pPr>
            <a:r>
              <a:rPr lang="en" sz="1200" dirty="0">
                <a:solidFill>
                  <a:schemeClr val="dk1"/>
                </a:solidFill>
                <a:latin typeface="Georgia"/>
                <a:ea typeface="Georgia"/>
                <a:cs typeface="Georgia"/>
                <a:sym typeface="Georgia"/>
              </a:rPr>
              <a:t>A Fresh Look at Phonics-Wiley Blevins</a:t>
            </a:r>
            <a:endParaRPr sz="1200" dirty="0">
              <a:solidFill>
                <a:schemeClr val="dk1"/>
              </a:solidFill>
              <a:latin typeface="Georgia"/>
              <a:ea typeface="Georgia"/>
              <a:cs typeface="Georgia"/>
              <a:sym typeface="Georgia"/>
            </a:endParaRPr>
          </a:p>
          <a:p>
            <a:pPr marL="457200" lvl="0" indent="0" algn="l" rtl="0">
              <a:lnSpc>
                <a:spcPct val="80000"/>
              </a:lnSpc>
              <a:spcBef>
                <a:spcPts val="800"/>
              </a:spcBef>
              <a:spcAft>
                <a:spcPts val="0"/>
              </a:spcAft>
              <a:buSzPts val="523"/>
              <a:buNone/>
            </a:pPr>
            <a:endParaRPr sz="1200" dirty="0">
              <a:solidFill>
                <a:schemeClr val="dk1"/>
              </a:solidFill>
              <a:latin typeface="Georgia"/>
              <a:ea typeface="Georgia"/>
              <a:cs typeface="Georgia"/>
              <a:sym typeface="Georgia"/>
            </a:endParaRPr>
          </a:p>
          <a:p>
            <a:pPr marL="457200" lvl="0" indent="-298291" algn="l" rtl="0">
              <a:lnSpc>
                <a:spcPct val="80000"/>
              </a:lnSpc>
              <a:spcBef>
                <a:spcPts val="800"/>
              </a:spcBef>
              <a:spcAft>
                <a:spcPts val="0"/>
              </a:spcAft>
              <a:buClr>
                <a:schemeClr val="dk1"/>
              </a:buClr>
              <a:buSzPts val="1098"/>
              <a:buFont typeface="Georgia"/>
              <a:buChar char="•"/>
            </a:pPr>
            <a:r>
              <a:rPr lang="en" sz="1200" u="sng" dirty="0">
                <a:solidFill>
                  <a:schemeClr val="dk1"/>
                </a:solidFill>
                <a:latin typeface="Georgia"/>
                <a:ea typeface="Georgia"/>
                <a:cs typeface="Georgia"/>
                <a:sym typeface="Georgia"/>
                <a:hlinkClick r:id="rId4">
                  <a:extLst>
                    <a:ext uri="{A12FA001-AC4F-418D-AE19-62706E023703}">
                      <ahyp:hlinkClr xmlns="" xmlns:ahyp="http://schemas.microsoft.com/office/drawing/2018/hyperlinkcolor" val="tx"/>
                    </a:ext>
                  </a:extLst>
                </a:hlinkClick>
              </a:rPr>
              <a:t>https://www.readingrockets.org/article/development-phonological-skills</a:t>
            </a:r>
            <a:endParaRPr sz="1200" dirty="0">
              <a:solidFill>
                <a:schemeClr val="dk1"/>
              </a:solidFill>
              <a:latin typeface="Georgia"/>
              <a:ea typeface="Georgia"/>
              <a:cs typeface="Georgia"/>
              <a:sym typeface="Georgia"/>
            </a:endParaRPr>
          </a:p>
          <a:p>
            <a:pPr marL="457200" lvl="0" indent="0" algn="l" rtl="0">
              <a:lnSpc>
                <a:spcPct val="80000"/>
              </a:lnSpc>
              <a:spcBef>
                <a:spcPts val="800"/>
              </a:spcBef>
              <a:spcAft>
                <a:spcPts val="0"/>
              </a:spcAft>
              <a:buSzPts val="523"/>
              <a:buNone/>
            </a:pPr>
            <a:endParaRPr sz="1200" dirty="0">
              <a:solidFill>
                <a:schemeClr val="dk1"/>
              </a:solidFill>
              <a:latin typeface="Georgia"/>
              <a:ea typeface="Georgia"/>
              <a:cs typeface="Georgia"/>
              <a:sym typeface="Georgia"/>
            </a:endParaRPr>
          </a:p>
          <a:p>
            <a:pPr marL="457200" lvl="0" indent="-298291" algn="l" rtl="0">
              <a:lnSpc>
                <a:spcPct val="80000"/>
              </a:lnSpc>
              <a:spcBef>
                <a:spcPts val="800"/>
              </a:spcBef>
              <a:spcAft>
                <a:spcPts val="0"/>
              </a:spcAft>
              <a:buClr>
                <a:schemeClr val="dk1"/>
              </a:buClr>
              <a:buSzPts val="1098"/>
              <a:buFont typeface="Georgia"/>
              <a:buChar char="•"/>
            </a:pPr>
            <a:r>
              <a:rPr lang="en" sz="1200" dirty="0">
                <a:solidFill>
                  <a:schemeClr val="dk1"/>
                </a:solidFill>
                <a:latin typeface="Georgia"/>
                <a:ea typeface="Georgia"/>
                <a:cs typeface="Georgia"/>
                <a:sym typeface="Georgia"/>
              </a:rPr>
              <a:t>https://faculty.virginia.edu/ReadingFirst/prof_dev/phonemic_awareness/rhy_alliter.html</a:t>
            </a:r>
            <a:endParaRPr sz="1200" dirty="0">
              <a:solidFill>
                <a:schemeClr val="dk1"/>
              </a:solidFill>
              <a:latin typeface="Georgia"/>
              <a:ea typeface="Georgia"/>
              <a:cs typeface="Georgia"/>
              <a:sym typeface="Georgia"/>
            </a:endParaRPr>
          </a:p>
          <a:p>
            <a:pPr marL="457200" lvl="0" indent="0" algn="l" rtl="0">
              <a:lnSpc>
                <a:spcPct val="80000"/>
              </a:lnSpc>
              <a:spcBef>
                <a:spcPts val="800"/>
              </a:spcBef>
              <a:spcAft>
                <a:spcPts val="0"/>
              </a:spcAft>
              <a:buSzPts val="523"/>
              <a:buNone/>
            </a:pPr>
            <a:endParaRPr sz="1200" dirty="0">
              <a:solidFill>
                <a:schemeClr val="dk1"/>
              </a:solidFill>
              <a:latin typeface="Georgia"/>
              <a:ea typeface="Georgia"/>
              <a:cs typeface="Georgia"/>
              <a:sym typeface="Georgia"/>
            </a:endParaRPr>
          </a:p>
          <a:p>
            <a:pPr marL="457200" lvl="0" indent="-298291" algn="l" rtl="0">
              <a:lnSpc>
                <a:spcPct val="80000"/>
              </a:lnSpc>
              <a:spcBef>
                <a:spcPts val="800"/>
              </a:spcBef>
              <a:spcAft>
                <a:spcPts val="0"/>
              </a:spcAft>
              <a:buClr>
                <a:schemeClr val="dk1"/>
              </a:buClr>
              <a:buSzPts val="1098"/>
              <a:buFont typeface="Georgia"/>
              <a:buChar char="•"/>
            </a:pPr>
            <a:r>
              <a:rPr lang="en" sz="1200" u="sng" dirty="0">
                <a:solidFill>
                  <a:schemeClr val="dk1"/>
                </a:solidFill>
                <a:latin typeface="Georgia"/>
                <a:ea typeface="Georgia"/>
                <a:cs typeface="Georgia"/>
                <a:sym typeface="Georgia"/>
                <a:hlinkClick r:id="rId5">
                  <a:extLst>
                    <a:ext uri="{A12FA001-AC4F-418D-AE19-62706E023703}">
                      <ahyp:hlinkClr xmlns="" xmlns:ahyp="http://schemas.microsoft.com/office/drawing/2018/hyperlinkcolor" val="tx"/>
                    </a:ext>
                  </a:extLst>
                </a:hlinkClick>
              </a:rPr>
              <a:t>https://www.google.com/url?q=https://www.understood.org/en/school-learning/for-educators/universal-design-for-learning/what-is-explicit-instruction&amp;sa=D&amp;source=editors&amp;ust=1622073826324000&amp;usg=AOvVaw27CCPTWi23C5jBZ4VFBGu4&amp;safe=active&amp;surl=1</a:t>
            </a:r>
            <a:endParaRPr sz="1200" dirty="0">
              <a:solidFill>
                <a:schemeClr val="dk1"/>
              </a:solidFill>
              <a:latin typeface="Georgia"/>
              <a:ea typeface="Georgia"/>
              <a:cs typeface="Georgia"/>
              <a:sym typeface="Georgia"/>
            </a:endParaRPr>
          </a:p>
          <a:p>
            <a:pPr marL="457200" lvl="0" indent="0" algn="l" rtl="0">
              <a:lnSpc>
                <a:spcPct val="80000"/>
              </a:lnSpc>
              <a:spcBef>
                <a:spcPts val="800"/>
              </a:spcBef>
              <a:spcAft>
                <a:spcPts val="0"/>
              </a:spcAft>
              <a:buSzPts val="523"/>
              <a:buNone/>
            </a:pPr>
            <a:endParaRPr sz="1200" dirty="0">
              <a:solidFill>
                <a:schemeClr val="dk1"/>
              </a:solidFill>
              <a:latin typeface="Georgia"/>
              <a:ea typeface="Georgia"/>
              <a:cs typeface="Georgia"/>
              <a:sym typeface="Georgia"/>
            </a:endParaRPr>
          </a:p>
          <a:p>
            <a:pPr marL="457200" lvl="0" indent="-298291" algn="l" rtl="0">
              <a:lnSpc>
                <a:spcPct val="80000"/>
              </a:lnSpc>
              <a:spcBef>
                <a:spcPts val="800"/>
              </a:spcBef>
              <a:spcAft>
                <a:spcPts val="0"/>
              </a:spcAft>
              <a:buClr>
                <a:schemeClr val="dk1"/>
              </a:buClr>
              <a:buSzPts val="1098"/>
              <a:buFont typeface="Georgia"/>
              <a:buChar char="•"/>
            </a:pPr>
            <a:r>
              <a:rPr lang="en" sz="1200" dirty="0">
                <a:solidFill>
                  <a:schemeClr val="dk1"/>
                </a:solidFill>
                <a:latin typeface="Georgia"/>
                <a:ea typeface="Georgia"/>
                <a:cs typeface="Georgia"/>
                <a:sym typeface="Georgia"/>
              </a:rPr>
              <a:t>Words Their Way for PreK-K-Johnston, Invernizzi</a:t>
            </a:r>
            <a:endParaRPr sz="1200" dirty="0">
              <a:solidFill>
                <a:schemeClr val="dk1"/>
              </a:solidFill>
              <a:latin typeface="Georgia"/>
              <a:ea typeface="Georgia"/>
              <a:cs typeface="Georgia"/>
              <a:sym typeface="Georgia"/>
            </a:endParaRPr>
          </a:p>
          <a:p>
            <a:pPr marL="0" lvl="0" indent="0" algn="l" rtl="0">
              <a:lnSpc>
                <a:spcPct val="80000"/>
              </a:lnSpc>
              <a:spcBef>
                <a:spcPts val="800"/>
              </a:spcBef>
              <a:spcAft>
                <a:spcPts val="0"/>
              </a:spcAft>
              <a:buNone/>
            </a:pPr>
            <a:endParaRPr sz="1200" dirty="0">
              <a:solidFill>
                <a:schemeClr val="dk1"/>
              </a:solidFill>
              <a:latin typeface="Georgia"/>
              <a:ea typeface="Georgia"/>
              <a:cs typeface="Georgia"/>
              <a:sym typeface="Georgia"/>
            </a:endParaRPr>
          </a:p>
          <a:p>
            <a:pPr marL="457200" lvl="0" indent="-298291" algn="l" rtl="0">
              <a:lnSpc>
                <a:spcPct val="80000"/>
              </a:lnSpc>
              <a:spcBef>
                <a:spcPts val="800"/>
              </a:spcBef>
              <a:spcAft>
                <a:spcPts val="0"/>
              </a:spcAft>
              <a:buClr>
                <a:schemeClr val="dk1"/>
              </a:buClr>
              <a:buSzPts val="1098"/>
              <a:buFont typeface="Georgia"/>
              <a:buChar char="•"/>
            </a:pPr>
            <a:r>
              <a:rPr lang="en" sz="1200" dirty="0">
                <a:solidFill>
                  <a:schemeClr val="dk1"/>
                </a:solidFill>
                <a:latin typeface="Georgia"/>
                <a:ea typeface="Georgia"/>
                <a:cs typeface="Georgia"/>
                <a:sym typeface="Georgia"/>
              </a:rPr>
              <a:t>Phonemic Awareness- Creative Teaching Press</a:t>
            </a:r>
            <a:endParaRPr sz="1200" dirty="0">
              <a:solidFill>
                <a:schemeClr val="dk1"/>
              </a:solidFill>
              <a:latin typeface="Georgia"/>
              <a:ea typeface="Georgia"/>
              <a:cs typeface="Georgia"/>
              <a:sym typeface="Georgia"/>
            </a:endParaRPr>
          </a:p>
          <a:p>
            <a:pPr marL="0" lvl="0" indent="0" algn="l" rtl="0">
              <a:lnSpc>
                <a:spcPct val="80000"/>
              </a:lnSpc>
              <a:spcBef>
                <a:spcPts val="800"/>
              </a:spcBef>
              <a:spcAft>
                <a:spcPts val="0"/>
              </a:spcAft>
              <a:buNone/>
            </a:pPr>
            <a:endParaRPr sz="1097" dirty="0">
              <a:solidFill>
                <a:schemeClr val="dk1"/>
              </a:solidFill>
              <a:latin typeface="Georgia"/>
              <a:ea typeface="Georgia"/>
              <a:cs typeface="Georgia"/>
              <a:sym typeface="Georgia"/>
            </a:endParaRPr>
          </a:p>
          <a:p>
            <a:pPr marL="0" lvl="0" indent="0" algn="l" rtl="0">
              <a:lnSpc>
                <a:spcPct val="80000"/>
              </a:lnSpc>
              <a:spcBef>
                <a:spcPts val="800"/>
              </a:spcBef>
              <a:spcAft>
                <a:spcPts val="0"/>
              </a:spcAft>
              <a:buNone/>
            </a:pPr>
            <a:endParaRPr sz="1097" dirty="0">
              <a:solidFill>
                <a:schemeClr val="dk1"/>
              </a:solidFill>
              <a:latin typeface="Georgia"/>
              <a:ea typeface="Georgia"/>
              <a:cs typeface="Georgia"/>
              <a:sym typeface="Georgia"/>
            </a:endParaRPr>
          </a:p>
          <a:p>
            <a:pPr marL="457200" lvl="0" indent="0" algn="l" rtl="0">
              <a:lnSpc>
                <a:spcPct val="80000"/>
              </a:lnSpc>
              <a:spcBef>
                <a:spcPts val="800"/>
              </a:spcBef>
              <a:spcAft>
                <a:spcPts val="0"/>
              </a:spcAft>
              <a:buSzPts val="523"/>
              <a:buNone/>
            </a:pPr>
            <a:endParaRPr sz="997" dirty="0">
              <a:solidFill>
                <a:schemeClr val="dk1"/>
              </a:solidFill>
              <a:latin typeface="Georgia"/>
              <a:ea typeface="Georgia"/>
              <a:cs typeface="Georgia"/>
              <a:sym typeface="Georgi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142"/>
          <p:cNvSpPr txBox="1">
            <a:spLocks noGrp="1"/>
          </p:cNvSpPr>
          <p:nvPr>
            <p:ph type="title"/>
          </p:nvPr>
        </p:nvSpPr>
        <p:spPr>
          <a:xfrm>
            <a:off x="467700" y="420525"/>
            <a:ext cx="8676300" cy="729900"/>
          </a:xfrm>
          <a:prstGeom prst="rect">
            <a:avLst/>
          </a:prstGeom>
          <a:noFill/>
          <a:ln>
            <a:noFill/>
          </a:ln>
        </p:spPr>
        <p:txBody>
          <a:bodyPr spcFirstLastPara="1" wrap="square" lIns="342900" tIns="0" rIns="342900" bIns="0" anchor="ctr" anchorCtr="0">
            <a:normAutofit/>
          </a:bodyPr>
          <a:lstStyle/>
          <a:p>
            <a:pPr marL="0" lvl="0" indent="0" algn="ctr" rtl="0">
              <a:lnSpc>
                <a:spcPct val="90000"/>
              </a:lnSpc>
              <a:spcBef>
                <a:spcPts val="0"/>
              </a:spcBef>
              <a:spcAft>
                <a:spcPts val="0"/>
              </a:spcAft>
              <a:buClr>
                <a:schemeClr val="lt1"/>
              </a:buClr>
              <a:buSzPts val="4100"/>
              <a:buNone/>
            </a:pPr>
            <a:r>
              <a:rPr lang="en" sz="4100"/>
              <a:t>VDOE Disclaimer</a:t>
            </a:r>
            <a:endParaRPr sz="4100"/>
          </a:p>
        </p:txBody>
      </p:sp>
      <p:sp>
        <p:nvSpPr>
          <p:cNvPr id="929" name="Google Shape;929;p142"/>
          <p:cNvSpPr/>
          <p:nvPr/>
        </p:nvSpPr>
        <p:spPr>
          <a:xfrm>
            <a:off x="1510700" y="1553750"/>
            <a:ext cx="6322200" cy="2654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2100" b="0" i="0" u="none" strike="noStrike" cap="none">
                <a:solidFill>
                  <a:schemeClr val="dk1"/>
                </a:solidFill>
                <a:latin typeface="Arial"/>
                <a:ea typeface="Arial"/>
                <a:cs typeface="Arial"/>
                <a:sym typeface="Arial"/>
              </a:rPr>
              <a:t>Reference within this presentation to any specific commercial or non-commercial product, process, or service by trade name, trademark, manufacturer or otherwise does not constitute or imply an endorsement, recommendation, or favoring by the Virginia Department of Education. </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57733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a:off x="628650" y="273844"/>
            <a:ext cx="7886700" cy="994200"/>
          </a:xfrm>
          <a:prstGeom prst="rect">
            <a:avLst/>
          </a:prstGeom>
          <a:ln w="19050" cap="flat" cmpd="sng">
            <a:solidFill>
              <a:schemeClr val="accent5"/>
            </a:solidFill>
            <a:prstDash val="solid"/>
            <a:round/>
            <a:headEnd type="none" w="sm" len="sm"/>
            <a:tailEnd type="none" w="sm" len="sm"/>
          </a:ln>
        </p:spPr>
        <p:txBody>
          <a:bodyPr spcFirstLastPara="1" wrap="square" lIns="68575" tIns="34275" rIns="68575" bIns="34275" anchor="ctr" anchorCtr="0">
            <a:normAutofit/>
          </a:bodyPr>
          <a:lstStyle/>
          <a:p>
            <a:pPr marL="0" lvl="0" indent="0" algn="l" rtl="0">
              <a:spcBef>
                <a:spcPts val="0"/>
              </a:spcBef>
              <a:spcAft>
                <a:spcPts val="0"/>
              </a:spcAft>
              <a:buNone/>
            </a:pPr>
            <a:r>
              <a:rPr lang="en" b="1">
                <a:latin typeface="Georgia"/>
                <a:ea typeface="Georgia"/>
                <a:cs typeface="Georgia"/>
                <a:sym typeface="Georgia"/>
              </a:rPr>
              <a:t>Outcomes</a:t>
            </a:r>
            <a:endParaRPr b="1">
              <a:latin typeface="Georgia"/>
              <a:ea typeface="Georgia"/>
              <a:cs typeface="Georgia"/>
              <a:sym typeface="Georgia"/>
            </a:endParaRPr>
          </a:p>
        </p:txBody>
      </p:sp>
      <p:sp>
        <p:nvSpPr>
          <p:cNvPr id="139" name="Google Shape;139;p19"/>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457200" lvl="0" indent="-381000" algn="l" rtl="0">
              <a:spcBef>
                <a:spcPts val="800"/>
              </a:spcBef>
              <a:spcAft>
                <a:spcPts val="0"/>
              </a:spcAft>
              <a:buClr>
                <a:schemeClr val="dk1"/>
              </a:buClr>
              <a:buSzPts val="2400"/>
              <a:buFont typeface="Georgia"/>
              <a:buChar char="•"/>
            </a:pPr>
            <a:r>
              <a:rPr lang="en" sz="2400">
                <a:solidFill>
                  <a:schemeClr val="dk1"/>
                </a:solidFill>
                <a:latin typeface="Georgia"/>
                <a:ea typeface="Georgia"/>
                <a:cs typeface="Georgia"/>
                <a:sym typeface="Georgia"/>
              </a:rPr>
              <a:t>Understand phonological awareness and phonemic awareness and why it is important</a:t>
            </a:r>
            <a:endParaRPr sz="2400">
              <a:solidFill>
                <a:schemeClr val="dk1"/>
              </a:solidFill>
              <a:latin typeface="Georgia"/>
              <a:ea typeface="Georgia"/>
              <a:cs typeface="Georgia"/>
              <a:sym typeface="Georgia"/>
            </a:endParaRPr>
          </a:p>
          <a:p>
            <a:pPr marL="457200" lvl="0" indent="-381000" algn="l" rtl="0">
              <a:spcBef>
                <a:spcPts val="800"/>
              </a:spcBef>
              <a:spcAft>
                <a:spcPts val="0"/>
              </a:spcAft>
              <a:buClr>
                <a:schemeClr val="dk1"/>
              </a:buClr>
              <a:buSzPts val="2400"/>
              <a:buFont typeface="Georgia"/>
              <a:buChar char="•"/>
            </a:pPr>
            <a:r>
              <a:rPr lang="en" sz="2400">
                <a:solidFill>
                  <a:schemeClr val="dk1"/>
                </a:solidFill>
                <a:latin typeface="Georgia"/>
                <a:ea typeface="Georgia"/>
                <a:cs typeface="Georgia"/>
                <a:sym typeface="Georgia"/>
              </a:rPr>
              <a:t>Learn how students typically progress in phonological awareness</a:t>
            </a:r>
            <a:endParaRPr sz="2400">
              <a:solidFill>
                <a:schemeClr val="dk1"/>
              </a:solidFill>
              <a:latin typeface="Georgia"/>
              <a:ea typeface="Georgia"/>
              <a:cs typeface="Georgia"/>
              <a:sym typeface="Georgia"/>
            </a:endParaRPr>
          </a:p>
          <a:p>
            <a:pPr marL="457200" lvl="0" indent="-381000" algn="l" rtl="0">
              <a:spcBef>
                <a:spcPts val="800"/>
              </a:spcBef>
              <a:spcAft>
                <a:spcPts val="0"/>
              </a:spcAft>
              <a:buClr>
                <a:schemeClr val="dk1"/>
              </a:buClr>
              <a:buSzPts val="2400"/>
              <a:buFont typeface="Georgia"/>
              <a:buChar char="•"/>
            </a:pPr>
            <a:r>
              <a:rPr lang="en" sz="2400">
                <a:solidFill>
                  <a:schemeClr val="dk1"/>
                </a:solidFill>
                <a:latin typeface="Georgia"/>
                <a:ea typeface="Georgia"/>
                <a:cs typeface="Georgia"/>
                <a:sym typeface="Georgia"/>
              </a:rPr>
              <a:t>Explore games that develop PA in fun and developmentally appropriate ways and learn places to embed these games</a:t>
            </a:r>
            <a:endParaRPr sz="2400">
              <a:solidFill>
                <a:schemeClr val="dk1"/>
              </a:solidFill>
              <a:latin typeface="Georgia"/>
              <a:ea typeface="Georgia"/>
              <a:cs typeface="Georgia"/>
              <a:sym typeface="Georgia"/>
            </a:endParaRPr>
          </a:p>
        </p:txBody>
      </p:sp>
      <p:pic>
        <p:nvPicPr>
          <p:cNvPr id="140" name="Google Shape;140;p19" descr="clip art bulls eye">
            <a:extLst>
              <a:ext uri="{C183D7F6-B498-43B3-948B-1728B52AA6E4}">
                <adec:decorative xmlns="" xmlns:adec="http://schemas.microsoft.com/office/drawing/2017/decorative" val="1"/>
              </a:ext>
            </a:extLst>
          </p:cNvPr>
          <p:cNvPicPr preferRelativeResize="0"/>
          <p:nvPr/>
        </p:nvPicPr>
        <p:blipFill>
          <a:blip r:embed="rId3">
            <a:alphaModFix/>
          </a:blip>
          <a:stretch>
            <a:fillRect/>
          </a:stretch>
        </p:blipFill>
        <p:spPr>
          <a:xfrm>
            <a:off x="7718425" y="38225"/>
            <a:ext cx="1261850" cy="1261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0"/>
          <p:cNvSpPr txBox="1">
            <a:spLocks noGrp="1"/>
          </p:cNvSpPr>
          <p:nvPr>
            <p:ph type="title"/>
          </p:nvPr>
        </p:nvSpPr>
        <p:spPr>
          <a:xfrm>
            <a:off x="628650" y="273844"/>
            <a:ext cx="7886700" cy="994200"/>
          </a:xfrm>
          <a:prstGeom prst="rect">
            <a:avLst/>
          </a:prstGeom>
          <a:ln w="19050" cap="flat" cmpd="sng">
            <a:solidFill>
              <a:schemeClr val="accent5"/>
            </a:solidFill>
            <a:prstDash val="solid"/>
            <a:round/>
            <a:headEnd type="none" w="sm" len="sm"/>
            <a:tailEnd type="none" w="sm" len="sm"/>
          </a:ln>
        </p:spPr>
        <p:txBody>
          <a:bodyPr spcFirstLastPara="1" wrap="square" lIns="68575" tIns="34275" rIns="68575" bIns="34275" anchor="ctr" anchorCtr="0">
            <a:normAutofit/>
          </a:bodyPr>
          <a:lstStyle/>
          <a:p>
            <a:pPr marL="0" lvl="0" indent="0" algn="l" rtl="0">
              <a:spcBef>
                <a:spcPts val="0"/>
              </a:spcBef>
              <a:spcAft>
                <a:spcPts val="0"/>
              </a:spcAft>
              <a:buNone/>
            </a:pPr>
            <a:r>
              <a:rPr lang="en" b="1" dirty="0">
                <a:latin typeface="Georgia"/>
                <a:ea typeface="Georgia"/>
                <a:cs typeface="Georgia"/>
                <a:sym typeface="Georgia"/>
              </a:rPr>
              <a:t>Let’s Play a Game-Nutty Names</a:t>
            </a:r>
            <a:endParaRPr b="1" dirty="0">
              <a:latin typeface="Georgia"/>
              <a:ea typeface="Georgia"/>
              <a:cs typeface="Georgia"/>
              <a:sym typeface="Georgia"/>
            </a:endParaRPr>
          </a:p>
        </p:txBody>
      </p:sp>
      <p:sp>
        <p:nvSpPr>
          <p:cNvPr id="146" name="Google Shape;146;p20"/>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457200" lvl="0" indent="0" algn="l" rtl="0">
              <a:spcBef>
                <a:spcPts val="800"/>
              </a:spcBef>
              <a:spcAft>
                <a:spcPts val="0"/>
              </a:spcAft>
              <a:buNone/>
            </a:pPr>
            <a:r>
              <a:rPr lang="en" b="1" i="1" dirty="0">
                <a:solidFill>
                  <a:srgbClr val="085631"/>
                </a:solidFill>
                <a:latin typeface="Georgia"/>
                <a:ea typeface="Georgia"/>
                <a:cs typeface="Georgia"/>
                <a:sym typeface="Georgia"/>
              </a:rPr>
              <a:t>This game works on phoneme substitution</a:t>
            </a:r>
            <a:endParaRPr b="1" i="1" dirty="0">
              <a:solidFill>
                <a:srgbClr val="085631"/>
              </a:solidFill>
              <a:latin typeface="Georgia"/>
              <a:ea typeface="Georgia"/>
              <a:cs typeface="Georgia"/>
              <a:sym typeface="Georgia"/>
            </a:endParaRPr>
          </a:p>
          <a:p>
            <a:pPr marL="457200" lvl="0" indent="-317500" algn="l" rtl="0">
              <a:spcBef>
                <a:spcPts val="800"/>
              </a:spcBef>
              <a:spcAft>
                <a:spcPts val="0"/>
              </a:spcAft>
              <a:buSzPts val="1400"/>
              <a:buFont typeface="Georgia"/>
              <a:buAutoNum type="arabicPeriod"/>
            </a:pPr>
            <a:r>
              <a:rPr lang="en" dirty="0">
                <a:latin typeface="Georgia"/>
                <a:ea typeface="Georgia"/>
                <a:cs typeface="Georgia"/>
                <a:sym typeface="Georgia"/>
              </a:rPr>
              <a:t>Pull a picture card</a:t>
            </a:r>
            <a:endParaRPr dirty="0">
              <a:latin typeface="Georgia"/>
              <a:ea typeface="Georgia"/>
              <a:cs typeface="Georgia"/>
              <a:sym typeface="Georgia"/>
            </a:endParaRPr>
          </a:p>
          <a:p>
            <a:pPr marL="457200" lvl="0" indent="-317500" algn="l" rtl="0">
              <a:spcBef>
                <a:spcPts val="800"/>
              </a:spcBef>
              <a:spcAft>
                <a:spcPts val="0"/>
              </a:spcAft>
              <a:buSzPts val="1400"/>
              <a:buFont typeface="Georgia"/>
              <a:buAutoNum type="arabicPeriod"/>
            </a:pPr>
            <a:r>
              <a:rPr lang="en" dirty="0">
                <a:latin typeface="Georgia"/>
                <a:ea typeface="Georgia"/>
                <a:cs typeface="Georgia"/>
                <a:sym typeface="Georgia"/>
              </a:rPr>
              <a:t>The beginning sound of the picture chosen will replace the beginning sound in your first name</a:t>
            </a:r>
            <a:endParaRPr dirty="0">
              <a:latin typeface="Georgia"/>
              <a:ea typeface="Georgia"/>
              <a:cs typeface="Georgia"/>
              <a:sym typeface="Georgia"/>
            </a:endParaRPr>
          </a:p>
          <a:p>
            <a:pPr marL="457200" lvl="0" indent="-317500" algn="l" rtl="0">
              <a:spcBef>
                <a:spcPts val="800"/>
              </a:spcBef>
              <a:spcAft>
                <a:spcPts val="0"/>
              </a:spcAft>
              <a:buSzPts val="1400"/>
              <a:buFont typeface="Georgia"/>
              <a:buAutoNum type="arabicPeriod"/>
            </a:pPr>
            <a:r>
              <a:rPr lang="en" dirty="0">
                <a:latin typeface="Georgia"/>
                <a:ea typeface="Georgia"/>
                <a:cs typeface="Georgia"/>
                <a:sym typeface="Georgia"/>
              </a:rPr>
              <a:t>Model this step with your own name and one or two other names </a:t>
            </a:r>
            <a:endParaRPr dirty="0">
              <a:latin typeface="Georgia"/>
              <a:ea typeface="Georgia"/>
              <a:cs typeface="Georgia"/>
              <a:sym typeface="Georgia"/>
            </a:endParaRPr>
          </a:p>
          <a:p>
            <a:pPr marL="457200" lvl="0" indent="-317500" algn="l" rtl="0">
              <a:spcBef>
                <a:spcPts val="800"/>
              </a:spcBef>
              <a:spcAft>
                <a:spcPts val="0"/>
              </a:spcAft>
              <a:buSzPts val="1400"/>
              <a:buFont typeface="Georgia"/>
              <a:buAutoNum type="arabicPeriod"/>
            </a:pPr>
            <a:r>
              <a:rPr lang="en" dirty="0">
                <a:latin typeface="Georgia"/>
                <a:ea typeface="Georgia"/>
                <a:cs typeface="Georgia"/>
                <a:sym typeface="Georgia"/>
              </a:rPr>
              <a:t>Have students try with another name</a:t>
            </a:r>
            <a:endParaRPr dirty="0">
              <a:latin typeface="Georgia"/>
              <a:ea typeface="Georgia"/>
              <a:cs typeface="Georgia"/>
              <a:sym typeface="Georgia"/>
            </a:endParaRPr>
          </a:p>
          <a:p>
            <a:pPr marL="457200" lvl="0" indent="-317500" algn="l" rtl="0">
              <a:spcBef>
                <a:spcPts val="800"/>
              </a:spcBef>
              <a:spcAft>
                <a:spcPts val="0"/>
              </a:spcAft>
              <a:buSzPts val="1400"/>
              <a:buFont typeface="Georgia"/>
              <a:buAutoNum type="arabicPeriod"/>
            </a:pPr>
            <a:r>
              <a:rPr lang="en" dirty="0">
                <a:latin typeface="Georgia"/>
                <a:ea typeface="Georgia"/>
                <a:cs typeface="Georgia"/>
                <a:sym typeface="Georgia"/>
              </a:rPr>
              <a:t>Then play the game using a different picture</a:t>
            </a:r>
            <a:endParaRPr dirty="0">
              <a:latin typeface="Georgia"/>
              <a:ea typeface="Georgia"/>
              <a:cs typeface="Georgia"/>
              <a:sym typeface="Georgia"/>
            </a:endParaRPr>
          </a:p>
          <a:p>
            <a:pPr marL="0" lvl="0" indent="0" algn="l" rtl="0">
              <a:spcBef>
                <a:spcPts val="800"/>
              </a:spcBef>
              <a:spcAft>
                <a:spcPts val="0"/>
              </a:spcAft>
              <a:buNone/>
            </a:pPr>
            <a:endParaRPr dirty="0"/>
          </a:p>
        </p:txBody>
      </p:sp>
      <p:pic>
        <p:nvPicPr>
          <p:cNvPr id="147" name="Google Shape;147;p20" descr="Picture of a violin" title="Violin"/>
          <p:cNvPicPr preferRelativeResize="0"/>
          <p:nvPr/>
        </p:nvPicPr>
        <p:blipFill>
          <a:blip r:embed="rId3">
            <a:alphaModFix/>
          </a:blip>
          <a:stretch>
            <a:fillRect/>
          </a:stretch>
        </p:blipFill>
        <p:spPr>
          <a:xfrm>
            <a:off x="3923700" y="4146350"/>
            <a:ext cx="831325" cy="911427"/>
          </a:xfrm>
          <a:prstGeom prst="rect">
            <a:avLst/>
          </a:prstGeom>
          <a:noFill/>
          <a:ln>
            <a:noFill/>
          </a:ln>
        </p:spPr>
      </p:pic>
      <p:pic>
        <p:nvPicPr>
          <p:cNvPr id="148" name="Google Shape;148;p20" descr="Picture of a lamp" title="Lamp"/>
          <p:cNvPicPr preferRelativeResize="0"/>
          <p:nvPr/>
        </p:nvPicPr>
        <p:blipFill>
          <a:blip r:embed="rId4">
            <a:alphaModFix/>
          </a:blip>
          <a:stretch>
            <a:fillRect/>
          </a:stretch>
        </p:blipFill>
        <p:spPr>
          <a:xfrm>
            <a:off x="7939274" y="2972528"/>
            <a:ext cx="1034926" cy="1552748"/>
          </a:xfrm>
          <a:prstGeom prst="rect">
            <a:avLst/>
          </a:prstGeom>
          <a:noFill/>
          <a:ln>
            <a:noFill/>
          </a:ln>
        </p:spPr>
      </p:pic>
      <p:sp>
        <p:nvSpPr>
          <p:cNvPr id="149" name="Google Shape;149;p20" descr="Purple star " title="Star"/>
          <p:cNvSpPr/>
          <p:nvPr/>
        </p:nvSpPr>
        <p:spPr>
          <a:xfrm>
            <a:off x="7877850" y="467950"/>
            <a:ext cx="637500" cy="606000"/>
          </a:xfrm>
          <a:prstGeom prst="star5">
            <a:avLst>
              <a:gd name="adj" fmla="val 19098"/>
              <a:gd name="hf" fmla="val 105146"/>
              <a:gd name="vf" fmla="val 110557"/>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3" name="Title 2">
            <a:extLst>
              <a:ext uri="{FF2B5EF4-FFF2-40B4-BE49-F238E27FC236}">
                <a16:creationId xmlns:a16="http://schemas.microsoft.com/office/drawing/2014/main" id="{16BE9C06-5242-4112-B8AA-CE2E83D296D6}"/>
              </a:ext>
            </a:extLst>
          </p:cNvPr>
          <p:cNvSpPr>
            <a:spLocks noGrp="1"/>
          </p:cNvSpPr>
          <p:nvPr>
            <p:ph type="title"/>
          </p:nvPr>
        </p:nvSpPr>
        <p:spPr>
          <a:xfrm>
            <a:off x="311700" y="970226"/>
            <a:ext cx="8520600" cy="572700"/>
          </a:xfrm>
        </p:spPr>
        <p:txBody>
          <a:bodyPr>
            <a:normAutofit fontScale="90000"/>
          </a:bodyPr>
          <a:lstStyle/>
          <a:p>
            <a:r>
              <a:rPr lang="en-US" sz="3600" dirty="0"/>
              <a:t>From Early Childhood Literacy Development Brief</a:t>
            </a:r>
            <a:br>
              <a:rPr lang="en-US" sz="3600" dirty="0"/>
            </a:br>
            <a:endParaRPr lang="en-US" dirty="0"/>
          </a:p>
        </p:txBody>
      </p:sp>
      <p:sp>
        <p:nvSpPr>
          <p:cNvPr id="154" name="Google Shape;154;p21"/>
          <p:cNvSpPr txBox="1">
            <a:spLocks noGrp="1"/>
          </p:cNvSpPr>
          <p:nvPr>
            <p:ph type="body" idx="1"/>
          </p:nvPr>
        </p:nvSpPr>
        <p:spPr>
          <a:xfrm>
            <a:off x="311700" y="1542926"/>
            <a:ext cx="8520600" cy="3416400"/>
          </a:xfrm>
          <a:prstGeom prst="rect">
            <a:avLst/>
          </a:prstGeom>
        </p:spPr>
        <p:txBody>
          <a:bodyPr spcFirstLastPara="1" wrap="square" lIns="68575" tIns="34275" rIns="68575" bIns="34275" anchor="t" anchorCtr="0">
            <a:normAutofit fontScale="92500" lnSpcReduction="10000"/>
          </a:bodyPr>
          <a:lstStyle/>
          <a:p>
            <a:pPr marL="0" lvl="0" indent="0" algn="l" rtl="0">
              <a:lnSpc>
                <a:spcPct val="94000"/>
              </a:lnSpc>
              <a:spcBef>
                <a:spcPts val="1000"/>
              </a:spcBef>
              <a:spcAft>
                <a:spcPts val="0"/>
              </a:spcAft>
              <a:buClr>
                <a:schemeClr val="dk1"/>
              </a:buClr>
              <a:buSzPct val="40740"/>
              <a:buFont typeface="Arial"/>
              <a:buNone/>
            </a:pPr>
            <a:r>
              <a:rPr lang="en" sz="2700" dirty="0">
                <a:solidFill>
                  <a:srgbClr val="191B0E"/>
                </a:solidFill>
                <a:latin typeface="Georgia"/>
                <a:ea typeface="Georgia"/>
                <a:cs typeface="Georgia"/>
                <a:sym typeface="Georgia"/>
              </a:rPr>
              <a:t>“The International Literacy Association maintains that phonological awareness has a critical role in early literacy and language development. Purposeful, efficient, and developmentally appropriate instruction in phonological awareness can support young children’s literacy and language development and help them understand how to decode and spell words, particularly when combined with instruction in both alphabet and vocabulary knowledge.”</a:t>
            </a:r>
            <a:endParaRPr sz="2700" dirty="0">
              <a:solidFill>
                <a:srgbClr val="191B0E"/>
              </a:solidFill>
              <a:latin typeface="Georgia"/>
              <a:ea typeface="Georgia"/>
              <a:cs typeface="Georgia"/>
              <a:sym typeface="Georgia"/>
            </a:endParaRPr>
          </a:p>
          <a:p>
            <a:pPr marL="0" lvl="0" indent="0" algn="l" rtl="0">
              <a:lnSpc>
                <a:spcPct val="94000"/>
              </a:lnSpc>
              <a:spcBef>
                <a:spcPts val="1000"/>
              </a:spcBef>
              <a:spcAft>
                <a:spcPts val="0"/>
              </a:spcAft>
              <a:buClr>
                <a:schemeClr val="dk1"/>
              </a:buClr>
              <a:buSzPct val="55000"/>
              <a:buFont typeface="Arial"/>
              <a:buNone/>
            </a:pPr>
            <a:r>
              <a:rPr lang="en" sz="2000" i="1" dirty="0">
                <a:solidFill>
                  <a:srgbClr val="191B0E"/>
                </a:solidFill>
                <a:latin typeface="Georgia"/>
                <a:ea typeface="Georgia"/>
                <a:cs typeface="Georgia"/>
                <a:sym typeface="Georgia"/>
              </a:rPr>
              <a:t>Phonological Awareness in Early Childhood Literacy Development Brief, 2019</a:t>
            </a:r>
            <a:endParaRPr sz="2000" i="1" dirty="0">
              <a:solidFill>
                <a:srgbClr val="191B0E"/>
              </a:solidFill>
              <a:latin typeface="Georgia"/>
              <a:ea typeface="Georgia"/>
              <a:cs typeface="Georgia"/>
              <a:sym typeface="Georgia"/>
            </a:endParaRPr>
          </a:p>
          <a:p>
            <a:pPr marL="0" lvl="0" indent="0" algn="l" rtl="0">
              <a:spcBef>
                <a:spcPts val="800"/>
              </a:spcBef>
              <a:spcAft>
                <a:spcPts val="0"/>
              </a:spcAft>
              <a:buNone/>
            </a:pPr>
            <a:endParaRPr dirty="0"/>
          </a:p>
        </p:txBody>
      </p:sp>
      <p:pic>
        <p:nvPicPr>
          <p:cNvPr id="155" name="Google Shape;155;p21" descr="clip art toes in grass">
            <a:extLst>
              <a:ext uri="{C183D7F6-B498-43B3-948B-1728B52AA6E4}">
                <adec:decorative xmlns="" xmlns:adec="http://schemas.microsoft.com/office/drawing/2017/decorative" val="1"/>
              </a:ext>
            </a:extLst>
          </p:cNvPr>
          <p:cNvPicPr preferRelativeResize="0"/>
          <p:nvPr/>
        </p:nvPicPr>
        <p:blipFill>
          <a:blip r:embed="rId3">
            <a:alphaModFix/>
          </a:blip>
          <a:stretch>
            <a:fillRect/>
          </a:stretch>
        </p:blipFill>
        <p:spPr>
          <a:xfrm>
            <a:off x="7739645" y="74600"/>
            <a:ext cx="1291475" cy="1118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2"/>
          <p:cNvSpPr txBox="1">
            <a:spLocks noGrp="1"/>
          </p:cNvSpPr>
          <p:nvPr>
            <p:ph type="title"/>
          </p:nvPr>
        </p:nvSpPr>
        <p:spPr>
          <a:xfrm>
            <a:off x="311700" y="438725"/>
            <a:ext cx="8520600" cy="572700"/>
          </a:xfrm>
          <a:prstGeom prst="rect">
            <a:avLst/>
          </a:prstGeom>
          <a:ln w="19050" cap="flat" cmpd="sng">
            <a:solidFill>
              <a:schemeClr val="accent5"/>
            </a:solidFill>
            <a:prstDash val="solid"/>
            <a:round/>
            <a:headEnd type="none" w="sm" len="sm"/>
            <a:tailEnd type="none" w="sm" len="sm"/>
          </a:ln>
        </p:spPr>
        <p:txBody>
          <a:bodyPr spcFirstLastPara="1" wrap="square" lIns="68575" tIns="34275" rIns="68575" bIns="34275" anchor="ctr" anchorCtr="0">
            <a:normAutofit/>
          </a:bodyPr>
          <a:lstStyle/>
          <a:p>
            <a:pPr marL="0" lvl="0" indent="0" algn="l" rtl="0">
              <a:spcBef>
                <a:spcPts val="0"/>
              </a:spcBef>
              <a:spcAft>
                <a:spcPts val="0"/>
              </a:spcAft>
              <a:buNone/>
            </a:pPr>
            <a:r>
              <a:rPr lang="en" b="1" dirty="0">
                <a:latin typeface="Georgia"/>
                <a:ea typeface="Georgia"/>
                <a:cs typeface="Georgia"/>
                <a:sym typeface="Georgia"/>
              </a:rPr>
              <a:t>Fast Facts</a:t>
            </a:r>
            <a:endParaRPr b="1" dirty="0">
              <a:latin typeface="Georgia"/>
              <a:ea typeface="Georgia"/>
              <a:cs typeface="Georgia"/>
              <a:sym typeface="Georgia"/>
            </a:endParaRPr>
          </a:p>
        </p:txBody>
      </p:sp>
      <p:sp>
        <p:nvSpPr>
          <p:cNvPr id="161" name="Google Shape;161;p22"/>
          <p:cNvSpPr txBox="1">
            <a:spLocks noGrp="1"/>
          </p:cNvSpPr>
          <p:nvPr>
            <p:ph type="body" idx="1"/>
          </p:nvPr>
        </p:nvSpPr>
        <p:spPr>
          <a:xfrm>
            <a:off x="5287325" y="1609125"/>
            <a:ext cx="3678000" cy="2413800"/>
          </a:xfrm>
          <a:prstGeom prst="rect">
            <a:avLst/>
          </a:prstGeom>
        </p:spPr>
        <p:txBody>
          <a:bodyPr spcFirstLastPara="1" wrap="square" lIns="68575" tIns="34275" rIns="68575" bIns="34275" anchor="t" anchorCtr="0">
            <a:normAutofit fontScale="25000" lnSpcReduction="20000"/>
          </a:bodyPr>
          <a:lstStyle/>
          <a:p>
            <a:pPr marL="0" lvl="0" indent="0" algn="l" rtl="0">
              <a:spcBef>
                <a:spcPts val="800"/>
              </a:spcBef>
              <a:spcAft>
                <a:spcPts val="0"/>
              </a:spcAft>
              <a:buNone/>
            </a:pPr>
            <a:r>
              <a:rPr lang="en" sz="9600" b="1" dirty="0">
                <a:solidFill>
                  <a:srgbClr val="085631"/>
                </a:solidFill>
                <a:latin typeface="Georgia"/>
                <a:ea typeface="Georgia"/>
                <a:cs typeface="Georgia"/>
                <a:sym typeface="Georgia"/>
              </a:rPr>
              <a:t>Phonemic awareness is the strongest predictor of reading success or failure.  Even higher than IQ.</a:t>
            </a:r>
            <a:endParaRPr sz="9600" b="1" dirty="0">
              <a:solidFill>
                <a:srgbClr val="085631"/>
              </a:solidFill>
              <a:latin typeface="Georgia"/>
              <a:ea typeface="Georgia"/>
              <a:cs typeface="Georgia"/>
              <a:sym typeface="Georgia"/>
            </a:endParaRPr>
          </a:p>
          <a:p>
            <a:pPr marL="0" lvl="0" indent="0" algn="r" rtl="0">
              <a:spcBef>
                <a:spcPts val="800"/>
              </a:spcBef>
              <a:spcAft>
                <a:spcPts val="0"/>
              </a:spcAft>
              <a:buNone/>
            </a:pPr>
            <a:r>
              <a:rPr lang="en" sz="4800" b="1" dirty="0">
                <a:solidFill>
                  <a:srgbClr val="085631"/>
                </a:solidFill>
                <a:latin typeface="Georgia"/>
                <a:ea typeface="Georgia"/>
                <a:cs typeface="Georgia"/>
                <a:sym typeface="Georgia"/>
              </a:rPr>
              <a:t>-Adams, 1990; Stanovich, 1986</a:t>
            </a:r>
            <a:endParaRPr sz="4800" b="1" dirty="0">
              <a:solidFill>
                <a:srgbClr val="085631"/>
              </a:solidFill>
              <a:latin typeface="Georgia"/>
              <a:ea typeface="Georgia"/>
              <a:cs typeface="Georgia"/>
              <a:sym typeface="Georgia"/>
            </a:endParaRPr>
          </a:p>
        </p:txBody>
      </p:sp>
      <p:sp>
        <p:nvSpPr>
          <p:cNvPr id="162" name="Google Shape;162;p22"/>
          <p:cNvSpPr txBox="1"/>
          <p:nvPr/>
        </p:nvSpPr>
        <p:spPr>
          <a:xfrm>
            <a:off x="402275" y="1451100"/>
            <a:ext cx="4813200" cy="187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rgbClr val="0B7140"/>
                </a:solidFill>
                <a:latin typeface="Georgia"/>
                <a:ea typeface="Georgia"/>
                <a:cs typeface="Georgia"/>
                <a:sym typeface="Georgia"/>
              </a:rPr>
              <a:t>Without direct instruction, at least 25% students will struggle with phonemic awareness.</a:t>
            </a:r>
            <a:endParaRPr sz="2400" b="1" dirty="0">
              <a:solidFill>
                <a:srgbClr val="0B7140"/>
              </a:solidFill>
              <a:latin typeface="Georgia"/>
              <a:ea typeface="Georgia"/>
              <a:cs typeface="Georgia"/>
              <a:sym typeface="Georgia"/>
            </a:endParaRPr>
          </a:p>
          <a:p>
            <a:pPr marL="0" lvl="0" indent="0" algn="r" rtl="0">
              <a:spcBef>
                <a:spcPts val="0"/>
              </a:spcBef>
              <a:spcAft>
                <a:spcPts val="0"/>
              </a:spcAft>
              <a:buNone/>
            </a:pPr>
            <a:r>
              <a:rPr lang="en" b="1" dirty="0">
                <a:solidFill>
                  <a:srgbClr val="0B7140"/>
                </a:solidFill>
                <a:latin typeface="Georgia"/>
                <a:ea typeface="Georgia"/>
                <a:cs typeface="Georgia"/>
                <a:sym typeface="Georgia"/>
              </a:rPr>
              <a:t>-Adams, 1990</a:t>
            </a:r>
            <a:endParaRPr b="1" dirty="0">
              <a:solidFill>
                <a:srgbClr val="0B7140"/>
              </a:solidFill>
              <a:latin typeface="Georgia"/>
              <a:ea typeface="Georgia"/>
              <a:cs typeface="Georgia"/>
              <a:sym typeface="Georgia"/>
            </a:endParaRPr>
          </a:p>
        </p:txBody>
      </p:sp>
      <p:sp>
        <p:nvSpPr>
          <p:cNvPr id="163" name="Google Shape;163;p22"/>
          <p:cNvSpPr txBox="1"/>
          <p:nvPr/>
        </p:nvSpPr>
        <p:spPr>
          <a:xfrm>
            <a:off x="402275" y="3234825"/>
            <a:ext cx="4382100" cy="209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rgbClr val="3F3F3F"/>
                </a:solidFill>
                <a:latin typeface="Georgia"/>
                <a:ea typeface="Georgia"/>
                <a:cs typeface="Georgia"/>
                <a:sym typeface="Georgia"/>
              </a:rPr>
              <a:t>Instruction in phonemic awareness can accelerate reading and writing progress.</a:t>
            </a:r>
            <a:endParaRPr sz="2400" b="1" dirty="0">
              <a:solidFill>
                <a:srgbClr val="3F3F3F"/>
              </a:solidFill>
              <a:latin typeface="Georgia"/>
              <a:ea typeface="Georgia"/>
              <a:cs typeface="Georgia"/>
              <a:sym typeface="Georgia"/>
            </a:endParaRPr>
          </a:p>
          <a:p>
            <a:pPr marL="0" lvl="0" indent="0" algn="r" rtl="0">
              <a:spcBef>
                <a:spcPts val="0"/>
              </a:spcBef>
              <a:spcAft>
                <a:spcPts val="0"/>
              </a:spcAft>
              <a:buNone/>
            </a:pPr>
            <a:r>
              <a:rPr lang="en" b="1" dirty="0">
                <a:solidFill>
                  <a:srgbClr val="3F3F3F"/>
                </a:solidFill>
                <a:latin typeface="Georgia"/>
                <a:ea typeface="Georgia"/>
                <a:cs typeface="Georgia"/>
                <a:sym typeface="Georgia"/>
              </a:rPr>
              <a:t>-Ball &amp; Blachman, 1991</a:t>
            </a:r>
            <a:endParaRPr b="1" dirty="0">
              <a:solidFill>
                <a:srgbClr val="3F3F3F"/>
              </a:solidFill>
              <a:latin typeface="Georgia"/>
              <a:ea typeface="Georgia"/>
              <a:cs typeface="Georgia"/>
              <a:sym typeface="Georgia"/>
            </a:endParaRPr>
          </a:p>
          <a:p>
            <a:pPr marL="0" lvl="0" indent="0" algn="l" rtl="0">
              <a:spcBef>
                <a:spcPts val="0"/>
              </a:spcBef>
              <a:spcAft>
                <a:spcPts val="0"/>
              </a:spcAft>
              <a:buNone/>
            </a:pPr>
            <a:endParaRPr dirty="0">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61" grpId="0" build="p"/>
      <p:bldP spid="162" grpId="0"/>
      <p:bldP spid="1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3"/>
          <p:cNvSpPr txBox="1">
            <a:spLocks noGrp="1"/>
          </p:cNvSpPr>
          <p:nvPr>
            <p:ph type="title"/>
          </p:nvPr>
        </p:nvSpPr>
        <p:spPr>
          <a:xfrm>
            <a:off x="628650" y="273844"/>
            <a:ext cx="7886700" cy="994200"/>
          </a:xfrm>
          <a:prstGeom prst="rect">
            <a:avLst/>
          </a:prstGeom>
          <a:ln w="19050" cap="flat" cmpd="sng">
            <a:solidFill>
              <a:schemeClr val="accent5"/>
            </a:solidFill>
            <a:prstDash val="solid"/>
            <a:round/>
            <a:headEnd type="none" w="sm" len="sm"/>
            <a:tailEnd type="none" w="sm" len="sm"/>
          </a:ln>
        </p:spPr>
        <p:txBody>
          <a:bodyPr spcFirstLastPara="1" wrap="square" lIns="68575" tIns="34275" rIns="68575" bIns="34275" anchor="ctr" anchorCtr="0">
            <a:normAutofit/>
          </a:bodyPr>
          <a:lstStyle/>
          <a:p>
            <a:pPr marL="0" lvl="0" indent="0" algn="l" rtl="0">
              <a:spcBef>
                <a:spcPts val="0"/>
              </a:spcBef>
              <a:spcAft>
                <a:spcPts val="0"/>
              </a:spcAft>
              <a:buNone/>
            </a:pPr>
            <a:r>
              <a:rPr lang="en" b="1">
                <a:latin typeface="Georgia"/>
                <a:ea typeface="Georgia"/>
                <a:cs typeface="Georgia"/>
                <a:sym typeface="Georgia"/>
              </a:rPr>
              <a:t>Phonological and Phonemic Awareness</a:t>
            </a:r>
            <a:endParaRPr b="1">
              <a:latin typeface="Georgia"/>
              <a:ea typeface="Georgia"/>
              <a:cs typeface="Georgia"/>
              <a:sym typeface="Georgia"/>
            </a:endParaRPr>
          </a:p>
        </p:txBody>
      </p:sp>
      <p:pic>
        <p:nvPicPr>
          <p:cNvPr id="169" name="Google Shape;169;p23" descr="Phonological and Phonemic Awareness">
            <a:extLst>
              <a:ext uri="{C183D7F6-B498-43B3-948B-1728B52AA6E4}">
                <adec:decorative xmlns="" xmlns:adec="http://schemas.microsoft.com/office/drawing/2017/decorative" val="1"/>
              </a:ext>
            </a:extLst>
          </p:cNvPr>
          <p:cNvPicPr preferRelativeResize="0"/>
          <p:nvPr/>
        </p:nvPicPr>
        <p:blipFill>
          <a:blip r:embed="rId3">
            <a:alphaModFix/>
          </a:blip>
          <a:stretch>
            <a:fillRect/>
          </a:stretch>
        </p:blipFill>
        <p:spPr>
          <a:xfrm>
            <a:off x="3297500" y="3668075"/>
            <a:ext cx="1186877" cy="791052"/>
          </a:xfrm>
          <a:prstGeom prst="rect">
            <a:avLst/>
          </a:prstGeom>
          <a:noFill/>
          <a:ln>
            <a:noFill/>
          </a:ln>
        </p:spPr>
      </p:pic>
      <p:sp>
        <p:nvSpPr>
          <p:cNvPr id="170" name="Google Shape;170;p23"/>
          <p:cNvSpPr txBox="1">
            <a:spLocks noGrp="1"/>
          </p:cNvSpPr>
          <p:nvPr>
            <p:ph type="body" idx="1"/>
          </p:nvPr>
        </p:nvSpPr>
        <p:spPr>
          <a:xfrm>
            <a:off x="628650" y="1369219"/>
            <a:ext cx="3886200" cy="3263400"/>
          </a:xfrm>
          <a:prstGeom prst="rect">
            <a:avLst/>
          </a:prstGeom>
        </p:spPr>
        <p:txBody>
          <a:bodyPr spcFirstLastPara="1" wrap="square" lIns="68575" tIns="34275" rIns="68575" bIns="34275" anchor="t" anchorCtr="0">
            <a:normAutofit/>
          </a:bodyPr>
          <a:lstStyle/>
          <a:p>
            <a:pPr marL="0" lvl="0" indent="0" algn="l" rtl="0">
              <a:lnSpc>
                <a:spcPct val="100000"/>
              </a:lnSpc>
              <a:spcBef>
                <a:spcPts val="0"/>
              </a:spcBef>
              <a:spcAft>
                <a:spcPts val="0"/>
              </a:spcAft>
              <a:buNone/>
            </a:pPr>
            <a:r>
              <a:rPr lang="en" sz="2400" u="sng">
                <a:solidFill>
                  <a:schemeClr val="dk1"/>
                </a:solidFill>
                <a:latin typeface="Georgia"/>
                <a:ea typeface="Georgia"/>
                <a:cs typeface="Georgia"/>
                <a:sym typeface="Georgia"/>
              </a:rPr>
              <a:t>Phonological Awareness</a:t>
            </a:r>
            <a:endParaRPr sz="2400" u="sng">
              <a:solidFill>
                <a:schemeClr val="dk1"/>
              </a:solidFill>
              <a:latin typeface="Georgia"/>
              <a:ea typeface="Georgia"/>
              <a:cs typeface="Georgia"/>
              <a:sym typeface="Georgia"/>
            </a:endParaRPr>
          </a:p>
          <a:p>
            <a:pPr marL="0" lvl="0" indent="0" algn="l" rtl="0">
              <a:lnSpc>
                <a:spcPct val="100000"/>
              </a:lnSpc>
              <a:spcBef>
                <a:spcPts val="0"/>
              </a:spcBef>
              <a:spcAft>
                <a:spcPts val="0"/>
              </a:spcAft>
              <a:buNone/>
            </a:pPr>
            <a:endParaRPr sz="2400" u="sng">
              <a:solidFill>
                <a:schemeClr val="dk1"/>
              </a:solidFill>
              <a:latin typeface="Georgia"/>
              <a:ea typeface="Georgia"/>
              <a:cs typeface="Georgia"/>
              <a:sym typeface="Georgia"/>
            </a:endParaRPr>
          </a:p>
          <a:p>
            <a:pPr marL="0" lvl="0" indent="0" algn="l" rtl="0">
              <a:lnSpc>
                <a:spcPct val="115000"/>
              </a:lnSpc>
              <a:spcBef>
                <a:spcPts val="0"/>
              </a:spcBef>
              <a:spcAft>
                <a:spcPts val="0"/>
              </a:spcAft>
              <a:buNone/>
            </a:pPr>
            <a:r>
              <a:rPr lang="en" sz="2400">
                <a:solidFill>
                  <a:schemeClr val="dk1"/>
                </a:solidFill>
                <a:latin typeface="Georgia"/>
                <a:ea typeface="Georgia"/>
                <a:cs typeface="Georgia"/>
                <a:sym typeface="Georgia"/>
              </a:rPr>
              <a:t>The ability to listen to, recognize, and manipulate the sounds of language.</a:t>
            </a:r>
            <a:endParaRPr sz="2400">
              <a:solidFill>
                <a:schemeClr val="dk1"/>
              </a:solidFill>
              <a:latin typeface="Georgia"/>
              <a:ea typeface="Georgia"/>
              <a:cs typeface="Georgia"/>
              <a:sym typeface="Georgia"/>
            </a:endParaRPr>
          </a:p>
          <a:p>
            <a:pPr marL="0" lvl="0" indent="0" algn="l" rtl="0">
              <a:lnSpc>
                <a:spcPct val="100000"/>
              </a:lnSpc>
              <a:spcBef>
                <a:spcPts val="0"/>
              </a:spcBef>
              <a:spcAft>
                <a:spcPts val="0"/>
              </a:spcAft>
              <a:buClr>
                <a:schemeClr val="dk1"/>
              </a:buClr>
              <a:buSzPts val="1100"/>
              <a:buFont typeface="Arial"/>
              <a:buNone/>
            </a:pPr>
            <a:endParaRPr sz="2400">
              <a:solidFill>
                <a:schemeClr val="dk1"/>
              </a:solidFill>
              <a:latin typeface="Georgia"/>
              <a:ea typeface="Georgia"/>
              <a:cs typeface="Georgia"/>
              <a:sym typeface="Georgia"/>
            </a:endParaRPr>
          </a:p>
        </p:txBody>
      </p:sp>
      <p:sp>
        <p:nvSpPr>
          <p:cNvPr id="171" name="Google Shape;171;p23"/>
          <p:cNvSpPr txBox="1">
            <a:spLocks noGrp="1"/>
          </p:cNvSpPr>
          <p:nvPr>
            <p:ph type="body" idx="2"/>
          </p:nvPr>
        </p:nvSpPr>
        <p:spPr>
          <a:xfrm>
            <a:off x="4629150" y="1369219"/>
            <a:ext cx="3886200" cy="3263400"/>
          </a:xfrm>
          <a:prstGeom prst="rect">
            <a:avLst/>
          </a:prstGeom>
        </p:spPr>
        <p:txBody>
          <a:bodyPr spcFirstLastPara="1" wrap="square" lIns="68575" tIns="34275" rIns="68575" bIns="34275" anchor="t" anchorCtr="0">
            <a:normAutofit/>
          </a:bodyPr>
          <a:lstStyle/>
          <a:p>
            <a:pPr marL="0" lvl="0" indent="0" algn="l" rtl="0">
              <a:lnSpc>
                <a:spcPct val="100000"/>
              </a:lnSpc>
              <a:spcBef>
                <a:spcPts val="0"/>
              </a:spcBef>
              <a:spcAft>
                <a:spcPts val="0"/>
              </a:spcAft>
              <a:buNone/>
            </a:pPr>
            <a:r>
              <a:rPr lang="en" sz="2400" u="sng">
                <a:solidFill>
                  <a:schemeClr val="dk1"/>
                </a:solidFill>
                <a:latin typeface="Georgia"/>
                <a:ea typeface="Georgia"/>
                <a:cs typeface="Georgia"/>
                <a:sym typeface="Georgia"/>
              </a:rPr>
              <a:t>Phonemic Awareness</a:t>
            </a:r>
            <a:endParaRPr sz="2400" u="sng">
              <a:solidFill>
                <a:schemeClr val="dk1"/>
              </a:solidFill>
              <a:latin typeface="Georgia"/>
              <a:ea typeface="Georgia"/>
              <a:cs typeface="Georgia"/>
              <a:sym typeface="Georgia"/>
            </a:endParaRPr>
          </a:p>
          <a:p>
            <a:pPr marL="0" lvl="0" indent="0" algn="l" rtl="0">
              <a:lnSpc>
                <a:spcPct val="115000"/>
              </a:lnSpc>
              <a:spcBef>
                <a:spcPts val="0"/>
              </a:spcBef>
              <a:spcAft>
                <a:spcPts val="0"/>
              </a:spcAft>
              <a:buNone/>
            </a:pPr>
            <a:endParaRPr sz="2400">
              <a:solidFill>
                <a:schemeClr val="dk1"/>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 sz="2400">
                <a:solidFill>
                  <a:schemeClr val="dk1"/>
                </a:solidFill>
                <a:latin typeface="Georgia"/>
                <a:ea typeface="Georgia"/>
                <a:cs typeface="Georgia"/>
                <a:sym typeface="Georgia"/>
              </a:rPr>
              <a:t>The ability to listen to, recognize and manipulate the individual sounds in spoken words.</a:t>
            </a:r>
            <a:endParaRPr sz="2400">
              <a:solidFill>
                <a:schemeClr val="dk1"/>
              </a:solidFill>
              <a:latin typeface="Georgia"/>
              <a:ea typeface="Georgia"/>
              <a:cs typeface="Georgia"/>
              <a:sym typeface="Georgia"/>
            </a:endParaRPr>
          </a:p>
          <a:p>
            <a:pPr marL="0" lvl="0" indent="0" algn="l" rtl="0">
              <a:spcBef>
                <a:spcPts val="80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4"/>
          <p:cNvSpPr txBox="1">
            <a:spLocks noGrp="1"/>
          </p:cNvSpPr>
          <p:nvPr>
            <p:ph type="title"/>
          </p:nvPr>
        </p:nvSpPr>
        <p:spPr>
          <a:xfrm>
            <a:off x="311700" y="2150850"/>
            <a:ext cx="8520600" cy="8418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latin typeface="Georgia"/>
                <a:ea typeface="Georgia"/>
                <a:cs typeface="Georgia"/>
                <a:sym typeface="Georgia"/>
              </a:rPr>
              <a:t>Phonological awareness is not phonics</a:t>
            </a:r>
            <a:endParaRPr>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25" descr="Pyramid with Listening awareness at the bottom, next is rhyme and alliteration awareness, next is word awareness, next is syllable awareness, next is onset and rime, next is phonemic awareness.  Phonemic awareness is broken into isolation, blending, segmenting and manipulation.  Power Skills are blending and segmenting."/>
          <p:cNvPicPr preferRelativeResize="0"/>
          <p:nvPr/>
        </p:nvPicPr>
        <p:blipFill>
          <a:blip r:embed="rId3">
            <a:alphaModFix/>
          </a:blip>
          <a:stretch>
            <a:fillRect/>
          </a:stretch>
        </p:blipFill>
        <p:spPr>
          <a:xfrm>
            <a:off x="1817550" y="986175"/>
            <a:ext cx="5132526" cy="3942750"/>
          </a:xfrm>
          <a:prstGeom prst="rect">
            <a:avLst/>
          </a:prstGeom>
          <a:noFill/>
          <a:ln>
            <a:noFill/>
          </a:ln>
        </p:spPr>
      </p:pic>
      <p:sp>
        <p:nvSpPr>
          <p:cNvPr id="182" name="Google Shape;182;p25"/>
          <p:cNvSpPr txBox="1"/>
          <p:nvPr/>
        </p:nvSpPr>
        <p:spPr>
          <a:xfrm rot="-3396425">
            <a:off x="1995417" y="1889257"/>
            <a:ext cx="2743390" cy="61564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entury Gothic"/>
                <a:ea typeface="Century Gothic"/>
                <a:cs typeface="Century Gothic"/>
                <a:sym typeface="Century Gothic"/>
              </a:rPr>
              <a:t>Power Skills: Blending and Segmenting</a:t>
            </a:r>
            <a:endParaRPr b="1">
              <a:latin typeface="Century Gothic"/>
              <a:ea typeface="Century Gothic"/>
              <a:cs typeface="Century Gothic"/>
              <a:sym typeface="Century Gothic"/>
            </a:endParaRPr>
          </a:p>
        </p:txBody>
      </p:sp>
      <p:sp>
        <p:nvSpPr>
          <p:cNvPr id="183" name="Google Shape;183;p25"/>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How Phonological Awareness Typically Develops</a:t>
            </a:r>
            <a:endParaRPr/>
          </a:p>
        </p:txBody>
      </p:sp>
    </p:spTree>
  </p:cSld>
  <p:clrMapOvr>
    <a:masterClrMapping/>
  </p:clrMapOvr>
</p:sld>
</file>

<file path=ppt/theme/theme1.xml><?xml version="1.0" encoding="utf-8"?>
<a:theme xmlns:a="http://schemas.openxmlformats.org/drawingml/2006/main" name="VDOE">
  <a:themeElements>
    <a:clrScheme name="VDOE">
      <a:dk1>
        <a:srgbClr val="000000"/>
      </a:dk1>
      <a:lt1>
        <a:srgbClr val="FFFFFF"/>
      </a:lt1>
      <a:dk2>
        <a:srgbClr val="101820"/>
      </a:dk2>
      <a:lt2>
        <a:srgbClr val="F1E6B2"/>
      </a:lt2>
      <a:accent1>
        <a:srgbClr val="D50032"/>
      </a:accent1>
      <a:accent2>
        <a:srgbClr val="101820"/>
      </a:accent2>
      <a:accent3>
        <a:srgbClr val="FFC72C"/>
      </a:accent3>
      <a:accent4>
        <a:srgbClr val="F1E6B2"/>
      </a:accent4>
      <a:accent5>
        <a:srgbClr val="259591"/>
      </a:accent5>
      <a:accent6>
        <a:srgbClr val="7F7F7F"/>
      </a:accent6>
      <a:hlink>
        <a:srgbClr val="D50032"/>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1604</Words>
  <Application>Microsoft Office PowerPoint</Application>
  <PresentationFormat>On-screen Show (16:9)</PresentationFormat>
  <Paragraphs>158</Paragraphs>
  <Slides>28</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Roboto Medium</vt:lpstr>
      <vt:lpstr>Century Gothic</vt:lpstr>
      <vt:lpstr>Verdana</vt:lpstr>
      <vt:lpstr>Noto Sans Symbols</vt:lpstr>
      <vt:lpstr>Roboto</vt:lpstr>
      <vt:lpstr>Times New Roman</vt:lpstr>
      <vt:lpstr>Georgia</vt:lpstr>
      <vt:lpstr>Courier New</vt:lpstr>
      <vt:lpstr>Trebuchet MS</vt:lpstr>
      <vt:lpstr>VDOE</vt:lpstr>
      <vt:lpstr>It’s All Fun and Games-Phonemic Awareness</vt:lpstr>
      <vt:lpstr>Welcome and Introductions</vt:lpstr>
      <vt:lpstr>Outcomes</vt:lpstr>
      <vt:lpstr>Let’s Play a Game-Nutty Names</vt:lpstr>
      <vt:lpstr>From Early Childhood Literacy Development Brief </vt:lpstr>
      <vt:lpstr>Fast Facts</vt:lpstr>
      <vt:lpstr>Phonological and Phonemic Awareness</vt:lpstr>
      <vt:lpstr>Phonological awareness is not phonics</vt:lpstr>
      <vt:lpstr>How Phonological Awareness Typically Develops</vt:lpstr>
      <vt:lpstr>Large Pieces to Small Pieces</vt:lpstr>
      <vt:lpstr>Parts of Words</vt:lpstr>
      <vt:lpstr>Let’s Play a Game-Noisemakers</vt:lpstr>
      <vt:lpstr>It All begins with Exposure</vt:lpstr>
      <vt:lpstr>Progression</vt:lpstr>
      <vt:lpstr>Explicit Language and a Gradual Release</vt:lpstr>
      <vt:lpstr>What is Explicit Instruction? </vt:lpstr>
      <vt:lpstr>Explicit Language Sounds Like...</vt:lpstr>
      <vt:lpstr>Let’s Play a Game-Let’s Go Shopping...</vt:lpstr>
      <vt:lpstr>Assessment Leads to Instruction</vt:lpstr>
      <vt:lpstr>Games</vt:lpstr>
      <vt:lpstr>Game-Put the Syllable in the Corner </vt:lpstr>
      <vt:lpstr>Quote</vt:lpstr>
      <vt:lpstr>Throughout the Day</vt:lpstr>
      <vt:lpstr>Tips for English Language Learners</vt:lpstr>
      <vt:lpstr>Game-Guess My Word</vt:lpstr>
      <vt:lpstr>Questions ??</vt:lpstr>
      <vt:lpstr>References</vt:lpstr>
      <vt:lpstr>VDOE 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All Fun and Games-Phonemic Awareness</dc:title>
  <dc:creator>Leestma, Carrie</dc:creator>
  <cp:lastModifiedBy>Nogueras, Jill (DOE)</cp:lastModifiedBy>
  <cp:revision>6</cp:revision>
  <dcterms:modified xsi:type="dcterms:W3CDTF">2021-08-18T13:39:13Z</dcterms:modified>
</cp:coreProperties>
</file>