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6" r:id="rId3"/>
    <p:sldId id="257" r:id="rId4"/>
    <p:sldId id="259" r:id="rId5"/>
    <p:sldId id="258" r:id="rId6"/>
    <p:sldId id="260" r:id="rId7"/>
    <p:sldId id="287" r:id="rId8"/>
    <p:sldId id="263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  <p:embeddedFont>
      <p:font typeface="Roboto" panose="020B060402020202020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Trebuchet MS" panose="020B0603020202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2" roundtripDataSignature="AMtx7midWehDi2uuDXDadbIO/pJiqIH+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34580" autoAdjust="0"/>
    <p:restoredTop sz="86364" autoAdjust="0"/>
  </p:normalViewPr>
  <p:slideViewPr>
    <p:cSldViewPr snapToGrid="0" snapToObjects="1">
      <p:cViewPr varScale="1">
        <p:scale>
          <a:sx n="55" d="100"/>
          <a:sy n="55" d="100"/>
        </p:scale>
        <p:origin x="90" y="2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n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294337" y="4376445"/>
            <a:ext cx="7047450" cy="4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n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2029" y="8699765"/>
            <a:ext cx="1376362" cy="458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3206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Maureen</a:t>
            </a:r>
            <a:endParaRPr dirty="0"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Ross</a:t>
            </a:r>
            <a:endParaRPr dirty="0"/>
          </a:p>
        </p:txBody>
      </p:sp>
      <p:sp>
        <p:nvSpPr>
          <p:cNvPr id="175" name="Google Shape;17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cb018ee8d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Maureen</a:t>
            </a:r>
            <a:endParaRPr dirty="0"/>
          </a:p>
        </p:txBody>
      </p:sp>
      <p:sp>
        <p:nvSpPr>
          <p:cNvPr id="190" name="Google Shape;190;gdcb018ee8d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6886a238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gb6886a238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6886a238a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Fiction</a:t>
            </a:r>
            <a:r>
              <a:rPr lang="en-US" baseline="0" dirty="0"/>
              <a:t> is a story fiction story it has 4 parts </a:t>
            </a:r>
            <a:r>
              <a:rPr lang="mr-IN" baseline="0" dirty="0"/>
              <a:t>–</a:t>
            </a:r>
            <a:endParaRPr dirty="0"/>
          </a:p>
        </p:txBody>
      </p:sp>
      <p:sp>
        <p:nvSpPr>
          <p:cNvPr id="207" name="Google Shape;207;gb6886a238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6886a238a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b6886a238a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dcb018ee8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Beginning-middle-end</a:t>
            </a:r>
            <a:r>
              <a:rPr lang="en-US" baseline="0" dirty="0"/>
              <a:t> sign language </a:t>
            </a:r>
            <a:endParaRPr dirty="0"/>
          </a:p>
        </p:txBody>
      </p:sp>
      <p:sp>
        <p:nvSpPr>
          <p:cNvPr id="232" name="Google Shape;232;gdcb018ee8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b6886a238a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b6886a238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cb018ee8d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dcb018ee8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b6886a238a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b6886a238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b6886a238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Maureen </a:t>
            </a:r>
            <a:endParaRPr dirty="0"/>
          </a:p>
        </p:txBody>
      </p:sp>
      <p:sp>
        <p:nvSpPr>
          <p:cNvPr id="292" name="Google Shape;292;gb6886a238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cb018ee8d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dcb018ee8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6886a238a_0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" name="Google Shape;308;gb6886a238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dcb018ee8d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dcb018ee8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b6886a238a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gb6886a238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cb018ee8d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" name="Google Shape;349;gdcb018ee8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b6886a238a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b6886a238a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daca77c81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daca77c810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gdaca77c810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daca77c81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daca77c810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daca77c810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e229071b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e229071b2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Maureen </a:t>
            </a:r>
            <a:endParaRPr dirty="0"/>
          </a:p>
        </p:txBody>
      </p:sp>
      <p:sp>
        <p:nvSpPr>
          <p:cNvPr id="120" name="Google Shape;120;gde229071b2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5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Ross</a:t>
            </a:r>
            <a:endParaRPr dirty="0"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cb018ee8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Ross</a:t>
            </a:r>
            <a:endParaRPr dirty="0"/>
          </a:p>
        </p:txBody>
      </p:sp>
      <p:sp>
        <p:nvSpPr>
          <p:cNvPr id="150" name="Google Shape;150;gdcb018ee8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Ross</a:t>
            </a:r>
            <a:endParaRPr dirty="0"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dcb018ee8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Ross</a:t>
            </a:r>
            <a:endParaRPr dirty="0"/>
          </a:p>
        </p:txBody>
      </p:sp>
      <p:sp>
        <p:nvSpPr>
          <p:cNvPr id="150" name="Google Shape;150;gdcb018ee8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3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673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1960"/>
            </a:schemeClr>
          </a:solidFill>
          <a:ln w="79375" cap="rnd" cmpd="sng">
            <a:solidFill>
              <a:srgbClr val="C00000">
                <a:alpha val="7803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34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ross1@hampton.k12.va.u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1960"/>
            </a:schemeClr>
          </a:solidFill>
          <a:ln w="79375" cap="rnd" cmpd="sng">
            <a:solidFill>
              <a:srgbClr val="C00000">
                <a:alpha val="7803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>
                <a:latin typeface="Verdana"/>
                <a:cs typeface="Verdana"/>
              </a:rPr>
              <a:t>A Blank Sheet of Paper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en-US" sz="2240" dirty="0">
                <a:latin typeface="Verdana"/>
                <a:cs typeface="Verdana"/>
              </a:rPr>
              <a:t>Reflecting on Reading</a:t>
            </a:r>
            <a:endParaRPr sz="2240" dirty="0">
              <a:latin typeface="Verdana"/>
              <a:cs typeface="Verdana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en-US" sz="2240" dirty="0">
                <a:latin typeface="Verdana"/>
                <a:cs typeface="Verdana"/>
              </a:rPr>
              <a:t>Grades K-2</a:t>
            </a:r>
            <a:endParaRPr sz="2240" dirty="0">
              <a:latin typeface="Verdana"/>
              <a:cs typeface="Verdana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en-US" sz="2240" dirty="0">
                <a:latin typeface="Verdana"/>
                <a:cs typeface="Verdana"/>
              </a:rPr>
              <a:t>Elizabeth Ross and Maureen Houser</a:t>
            </a:r>
            <a:endParaRPr sz="2240" dirty="0">
              <a:latin typeface="Verdana"/>
              <a:cs typeface="Verdana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rPr lang="en-US" sz="2240" dirty="0">
                <a:latin typeface="Verdana"/>
                <a:cs typeface="Verdana"/>
              </a:rPr>
              <a:t>Hampton City Schools Educators</a:t>
            </a:r>
            <a:endParaRPr sz="2240" dirty="0">
              <a:latin typeface="Verdana"/>
              <a:cs typeface="Verdana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982750" y="16982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800" dirty="0">
                <a:latin typeface="Tahoma"/>
                <a:cs typeface="Tahoma"/>
              </a:rPr>
              <a:t>REFLECTING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642450" y="2739375"/>
            <a:ext cx="11339100" cy="188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Tahoma"/>
                <a:cs typeface="Tahoma"/>
              </a:rPr>
              <a:t>  PREDICTING  INFERRING  QUESTIONING  SYNTHESIZING</a:t>
            </a:r>
            <a:endParaRPr sz="3000" dirty="0">
              <a:latin typeface="Tahoma"/>
              <a:cs typeface="Tahoma"/>
            </a:endParaRPr>
          </a:p>
        </p:txBody>
      </p:sp>
      <p:pic>
        <p:nvPicPr>
          <p:cNvPr id="167" name="Google Shape;167;p10" descr="Virginia Department of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 descr="arrow pointing dow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874900" y="3051575"/>
            <a:ext cx="642300" cy="658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 descr="arrow pointing dow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625350" y="3051575"/>
            <a:ext cx="642300" cy="658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" descr="arrow pointing dow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536400" y="3051575"/>
            <a:ext cx="642300" cy="658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 descr="arrow pointing down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08850" y="3023900"/>
            <a:ext cx="642300" cy="658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800" dirty="0">
                <a:latin typeface="Tahoma"/>
                <a:cs typeface="Tahoma"/>
              </a:rPr>
              <a:t>Look For -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178" name="Google Shape;17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latin typeface="Tahoma"/>
                <a:cs typeface="Tahoma"/>
              </a:rPr>
              <a:t>FICTION</a:t>
            </a:r>
            <a:endParaRPr sz="3000" b="1" u="sng" dirty="0">
              <a:latin typeface="Tahoma"/>
              <a:cs typeface="Tahom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Tahoma"/>
                <a:cs typeface="Tahoma"/>
              </a:rPr>
              <a:t>characters</a:t>
            </a:r>
            <a:endParaRPr dirty="0">
              <a:latin typeface="Tahoma"/>
              <a:cs typeface="Tahoma"/>
            </a:endParaRPr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setting</a:t>
            </a:r>
            <a:endParaRPr dirty="0">
              <a:latin typeface="Tahoma"/>
              <a:cs typeface="Tahoma"/>
            </a:endParaRPr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conflict</a:t>
            </a:r>
            <a:endParaRPr dirty="0">
              <a:latin typeface="Tahoma"/>
              <a:cs typeface="Tahoma"/>
            </a:endParaRPr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resolution</a:t>
            </a:r>
            <a:endParaRPr dirty="0">
              <a:latin typeface="Tahoma"/>
              <a:cs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>
              <a:latin typeface="Tahoma"/>
              <a:cs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>
                <a:latin typeface="Tahoma"/>
                <a:cs typeface="Tahoma"/>
              </a:rPr>
              <a:t>    ASK YOURSELF</a:t>
            </a:r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>
                <a:latin typeface="Tahoma"/>
                <a:cs typeface="Tahoma"/>
              </a:rPr>
              <a:t>   IS THIS A STORY?</a:t>
            </a:r>
            <a:endParaRPr b="1" dirty="0">
              <a:latin typeface="Tahoma"/>
              <a:cs typeface="Tahoma"/>
            </a:endParaRPr>
          </a:p>
        </p:txBody>
      </p:sp>
      <p:sp>
        <p:nvSpPr>
          <p:cNvPr id="179" name="Google Shape;179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u="sng" dirty="0">
                <a:latin typeface="Tahoma"/>
                <a:cs typeface="Tahoma"/>
              </a:rPr>
              <a:t>NONFICTION</a:t>
            </a:r>
            <a:endParaRPr sz="3000" b="1" u="sng" dirty="0">
              <a:latin typeface="Tahoma"/>
              <a:cs typeface="Tahom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Tahoma"/>
                <a:cs typeface="Tahoma"/>
              </a:rPr>
              <a:t>main idea</a:t>
            </a:r>
            <a:endParaRPr dirty="0">
              <a:latin typeface="Tahoma"/>
              <a:cs typeface="Tahoma"/>
            </a:endParaRPr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facts</a:t>
            </a:r>
            <a:endParaRPr dirty="0">
              <a:latin typeface="Tahoma"/>
              <a:cs typeface="Tahoma"/>
            </a:endParaRPr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table of contents</a:t>
            </a:r>
            <a:endParaRPr dirty="0">
              <a:latin typeface="Tahoma"/>
              <a:cs typeface="Tahoma"/>
            </a:endParaRPr>
          </a:p>
          <a:p>
            <a:pPr marL="685800" lvl="1" indent="-190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text features</a:t>
            </a:r>
            <a:endParaRPr dirty="0">
              <a:latin typeface="Tahoma"/>
              <a:cs typeface="Tahoma"/>
            </a:endParaRPr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lang="en-US" b="1" dirty="0">
              <a:latin typeface="Tahoma"/>
              <a:cs typeface="Tahoma"/>
            </a:endParaRPr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>
                <a:latin typeface="Tahoma"/>
                <a:cs typeface="Tahoma"/>
              </a:rPr>
              <a:t>ASK YOURSELF</a:t>
            </a:r>
            <a:endParaRPr b="1" dirty="0">
              <a:latin typeface="Tahoma"/>
              <a:cs typeface="Tahoma"/>
            </a:endParaRPr>
          </a:p>
          <a:p>
            <a:pPr marL="0" lvl="0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b="1" dirty="0">
                <a:latin typeface="Tahoma"/>
                <a:cs typeface="Tahoma"/>
              </a:rPr>
              <a:t>IS THIS TEACHING ME ABOUT FACTS?</a:t>
            </a:r>
            <a:endParaRPr b="1" dirty="0">
              <a:latin typeface="Tahoma"/>
              <a:cs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 dirty="0">
              <a:latin typeface="Tahoma"/>
              <a:cs typeface="Tahoma"/>
            </a:endParaRPr>
          </a:p>
        </p:txBody>
      </p:sp>
      <p:sp>
        <p:nvSpPr>
          <p:cNvPr id="180" name="Google Shape;180;p14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81" name="Google Shape;181;p1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cb018ee8d_0_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800" dirty="0">
                <a:latin typeface="Tahoma"/>
                <a:cs typeface="Tahoma"/>
              </a:rPr>
              <a:t>Materials needed-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193" name="Google Shape;193;gdcb018ee8d_0_68"/>
          <p:cNvSpPr txBox="1">
            <a:spLocks noGrp="1"/>
          </p:cNvSpPr>
          <p:nvPr>
            <p:ph type="body" idx="1"/>
          </p:nvPr>
        </p:nvSpPr>
        <p:spPr>
          <a:xfrm>
            <a:off x="677575" y="1541850"/>
            <a:ext cx="10515600" cy="3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ahoma"/>
              <a:cs typeface="Tahom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400" dirty="0">
                <a:latin typeface="Tahoma"/>
                <a:cs typeface="Tahoma"/>
              </a:rPr>
              <a:t>a blank sheet of paper</a:t>
            </a:r>
            <a:endParaRPr sz="2400" dirty="0">
              <a:latin typeface="Tahoma"/>
              <a:cs typeface="Tahom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400" dirty="0">
                <a:latin typeface="Tahoma"/>
                <a:cs typeface="Tahoma"/>
              </a:rPr>
              <a:t>text</a:t>
            </a:r>
            <a:endParaRPr sz="2400" dirty="0">
              <a:latin typeface="Tahoma"/>
              <a:cs typeface="Tahoma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Tahoma"/>
                <a:cs typeface="Tahoma"/>
              </a:rPr>
              <a:t>grade level, instructional level or independent level</a:t>
            </a:r>
            <a:endParaRPr dirty="0">
              <a:latin typeface="Tahoma"/>
              <a:cs typeface="Tahom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400" dirty="0">
                <a:latin typeface="Tahoma"/>
                <a:cs typeface="Tahoma"/>
              </a:rPr>
              <a:t>writing utensil </a:t>
            </a:r>
            <a:endParaRPr sz="2400" dirty="0">
              <a:latin typeface="Tahoma"/>
              <a:cs typeface="Tahoma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b6886a238a_0_1"/>
          <p:cNvSpPr txBox="1">
            <a:spLocks noGrp="1"/>
          </p:cNvSpPr>
          <p:nvPr>
            <p:ph type="title"/>
          </p:nvPr>
        </p:nvSpPr>
        <p:spPr>
          <a:xfrm>
            <a:off x="1897588" y="342650"/>
            <a:ext cx="6164462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r>
              <a:rPr lang="en-US" sz="4800" dirty="0">
                <a:latin typeface="Tahoma"/>
                <a:cs typeface="Tahoma"/>
              </a:rPr>
              <a:t>The Art of the Fold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199" name="Google Shape;199;gb6886a238a_0_1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00" name="Google Shape;200;gb6886a238a_0_1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7" cy="84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b6886a238a_0_1" descr="clip art of burrito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884" y="1523250"/>
            <a:ext cx="3811500" cy="38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b6886a238a_0_1" descr="clip art of woman stuffing suitcas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2245" y="1619600"/>
            <a:ext cx="3412475" cy="341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b6886a238a_0_1"/>
          <p:cNvSpPr txBox="1"/>
          <p:nvPr/>
        </p:nvSpPr>
        <p:spPr>
          <a:xfrm>
            <a:off x="1734575" y="5284025"/>
            <a:ext cx="3244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homa"/>
                <a:ea typeface="Trebuchet MS"/>
                <a:cs typeface="Tahoma"/>
                <a:sym typeface="Trebuchet MS"/>
              </a:rPr>
              <a:t>fold in 3 columns </a:t>
            </a:r>
            <a:endParaRPr sz="2400" dirty="0">
              <a:latin typeface="Tahoma"/>
              <a:ea typeface="Trebuchet MS"/>
              <a:cs typeface="Tahoma"/>
              <a:sym typeface="Trebuchet MS"/>
            </a:endParaRPr>
          </a:p>
        </p:txBody>
      </p:sp>
      <p:sp>
        <p:nvSpPr>
          <p:cNvPr id="204" name="Google Shape;204;gb6886a238a_0_1"/>
          <p:cNvSpPr txBox="1"/>
          <p:nvPr/>
        </p:nvSpPr>
        <p:spPr>
          <a:xfrm>
            <a:off x="7122825" y="5234013"/>
            <a:ext cx="30000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ahoma"/>
                <a:ea typeface="Trebuchet MS"/>
                <a:cs typeface="Tahoma"/>
                <a:sym typeface="Trebuchet MS"/>
              </a:rPr>
              <a:t>fold with 4 boxes</a:t>
            </a:r>
            <a:endParaRPr sz="2400" dirty="0">
              <a:solidFill>
                <a:schemeClr val="dk1"/>
              </a:solidFill>
              <a:latin typeface="Tahoma"/>
              <a:ea typeface="Trebuchet MS"/>
              <a:cs typeface="Tahoma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b6886a238a_0_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>
                <a:latin typeface="Tahoma"/>
                <a:cs typeface="Tahoma"/>
              </a:rPr>
              <a:t>FICTION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10" name="Google Shape;210;gb6886a238a_0_18"/>
          <p:cNvSpPr txBox="1">
            <a:spLocks noGrp="1"/>
          </p:cNvSpPr>
          <p:nvPr>
            <p:ph type="body" idx="1"/>
          </p:nvPr>
        </p:nvSpPr>
        <p:spPr>
          <a:xfrm>
            <a:off x="1811550" y="4562450"/>
            <a:ext cx="34884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sz="3200" dirty="0">
                <a:latin typeface="Tahoma"/>
                <a:cs typeface="Tahoma"/>
              </a:rPr>
              <a:t>“</a:t>
            </a:r>
            <a:r>
              <a:rPr lang="en-US" sz="3200" b="1" dirty="0">
                <a:latin typeface="Tahoma"/>
                <a:cs typeface="Tahoma"/>
              </a:rPr>
              <a:t>STORY</a:t>
            </a:r>
            <a:r>
              <a:rPr lang="en-US" sz="3200" dirty="0">
                <a:latin typeface="Tahoma"/>
                <a:cs typeface="Tahoma"/>
              </a:rPr>
              <a:t> talk”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211" name="Google Shape;211;gb6886a238a_0_18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212" name="Google Shape;212;gb6886a238a_0_1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7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>
                <a:latin typeface="Tahoma"/>
                <a:cs typeface="Tahoma"/>
              </a:rPr>
              <a:t>STRATEGY #1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18" name="Google Shape;218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latin typeface="Tahoma"/>
                <a:cs typeface="Tahoma"/>
              </a:rPr>
              <a:t>STORY MAP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19" name="Google Shape;219;p11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20" name="Google Shape;220;p11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6886a238a_0_32"/>
          <p:cNvSpPr txBox="1">
            <a:spLocks noGrp="1"/>
          </p:cNvSpPr>
          <p:nvPr>
            <p:ph type="title"/>
          </p:nvPr>
        </p:nvSpPr>
        <p:spPr>
          <a:xfrm>
            <a:off x="2268024" y="5155525"/>
            <a:ext cx="4481119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r>
              <a:rPr lang="en-US" sz="2400" dirty="0">
                <a:latin typeface="Tahoma"/>
                <a:cs typeface="Tahoma"/>
              </a:rPr>
              <a:t>suitcase fold </a:t>
            </a:r>
            <a:r>
              <a:rPr lang="mr-IN" sz="2400" dirty="0">
                <a:latin typeface="Tahoma"/>
                <a:cs typeface="Tahoma"/>
              </a:rPr>
              <a:t>–</a:t>
            </a:r>
            <a:r>
              <a:rPr lang="en-US" sz="2400" dirty="0">
                <a:latin typeface="Tahoma"/>
                <a:cs typeface="Tahoma"/>
              </a:rPr>
              <a:t> story elements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26" name="Google Shape;226;gb6886a238a_0_32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227" name="Google Shape;227;gb6886a238a_0_3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7" cy="84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b6886a238a_0_32" descr="clip art of student work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7850" y="1154300"/>
            <a:ext cx="4668290" cy="383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b6886a238a_0_32" descr="The Three Little Pigs cover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80006">
            <a:off x="8080056" y="1584997"/>
            <a:ext cx="2487534" cy="248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cb018ee8d_0_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>
                <a:latin typeface="Tahoma"/>
                <a:cs typeface="Tahoma"/>
              </a:rPr>
              <a:t>STRATEGY #2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35" name="Google Shape;235;gdcb018ee8d_0_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latin typeface="Tahoma"/>
                <a:cs typeface="Tahoma"/>
              </a:rPr>
              <a:t>BEGINNING-MIDDLE-END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36" name="Google Shape;236;gdcb018ee8d_0_8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237" name="Google Shape;237;gdcb018ee8d_0_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7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6886a238a_0_40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6744" y="5419193"/>
            <a:ext cx="3329311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r>
              <a:rPr lang="en-US" sz="2400" dirty="0">
                <a:latin typeface="Tahoma"/>
                <a:cs typeface="Tahoma"/>
              </a:rPr>
              <a:t>Burrito fold B-M-E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43" name="Google Shape;243;gb6886a238a_0_40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244" name="Google Shape;244;gb6886a238a_0_40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7" cy="84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b6886a238a_0_40" descr="clip art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0006">
            <a:off x="8116206" y="1183472"/>
            <a:ext cx="2487534" cy="24875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 descr="paper folded three times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38200" y="911451"/>
            <a:ext cx="6600371" cy="4362165"/>
            <a:chOff x="838200" y="935549"/>
            <a:chExt cx="6600371" cy="4362165"/>
          </a:xfrm>
        </p:grpSpPr>
        <p:sp>
          <p:nvSpPr>
            <p:cNvPr id="245" name="Google Shape;245;gb6886a238a_0_40"/>
            <p:cNvSpPr/>
            <p:nvPr/>
          </p:nvSpPr>
          <p:spPr>
            <a:xfrm>
              <a:off x="838200" y="935549"/>
              <a:ext cx="6600371" cy="4362165"/>
            </a:xfrm>
            <a:prstGeom prst="rect">
              <a:avLst/>
            </a:prstGeom>
            <a:solidFill>
              <a:srgbClr val="EEEEEE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47" name="Google Shape;247;gb6886a238a_0_40"/>
            <p:cNvCxnSpPr/>
            <p:nvPr/>
          </p:nvCxnSpPr>
          <p:spPr>
            <a:xfrm>
              <a:off x="3051675" y="995775"/>
              <a:ext cx="0" cy="4301939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gb6886a238a_0_40"/>
            <p:cNvCxnSpPr/>
            <p:nvPr/>
          </p:nvCxnSpPr>
          <p:spPr>
            <a:xfrm>
              <a:off x="5043125" y="995775"/>
              <a:ext cx="16200" cy="4015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49" name="Google Shape;249;gb6886a238a_0_40"/>
            <p:cNvSpPr txBox="1"/>
            <p:nvPr/>
          </p:nvSpPr>
          <p:spPr>
            <a:xfrm>
              <a:off x="2087925" y="1092150"/>
              <a:ext cx="4497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latin typeface="Tahoma"/>
                  <a:cs typeface="Tahoma"/>
                </a:rPr>
                <a:t>B</a:t>
              </a:r>
              <a:endParaRPr sz="2400" b="1" dirty="0">
                <a:latin typeface="Tahoma"/>
                <a:cs typeface="Tahoma"/>
              </a:endParaRPr>
            </a:p>
          </p:txBody>
        </p:sp>
        <p:sp>
          <p:nvSpPr>
            <p:cNvPr id="250" name="Google Shape;250;gb6886a238a_0_40"/>
            <p:cNvSpPr txBox="1"/>
            <p:nvPr/>
          </p:nvSpPr>
          <p:spPr>
            <a:xfrm>
              <a:off x="3878700" y="1092150"/>
              <a:ext cx="6585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latin typeface="Tahoma"/>
                  <a:cs typeface="Tahoma"/>
                </a:rPr>
                <a:t>M</a:t>
              </a:r>
              <a:endParaRPr sz="2400" b="1" dirty="0">
                <a:latin typeface="Tahoma"/>
                <a:cs typeface="Tahoma"/>
              </a:endParaRPr>
            </a:p>
          </p:txBody>
        </p:sp>
        <p:sp>
          <p:nvSpPr>
            <p:cNvPr id="251" name="Google Shape;251;gb6886a238a_0_40"/>
            <p:cNvSpPr txBox="1"/>
            <p:nvPr/>
          </p:nvSpPr>
          <p:spPr>
            <a:xfrm>
              <a:off x="5348275" y="1140325"/>
              <a:ext cx="4497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latin typeface="Tahoma"/>
                  <a:cs typeface="Tahoma"/>
                </a:rPr>
                <a:t>E</a:t>
              </a:r>
              <a:endParaRPr sz="2400" b="1" dirty="0">
                <a:latin typeface="Tahoma"/>
                <a:cs typeface="Tahoma"/>
              </a:endParaRPr>
            </a:p>
          </p:txBody>
        </p:sp>
        <p:sp>
          <p:nvSpPr>
            <p:cNvPr id="252" name="Google Shape;252;gb6886a238a_0_40"/>
            <p:cNvSpPr txBox="1"/>
            <p:nvPr/>
          </p:nvSpPr>
          <p:spPr>
            <a:xfrm>
              <a:off x="1124857" y="1847000"/>
              <a:ext cx="1958918" cy="2769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Tahoma"/>
                  <a:cs typeface="Tahoma"/>
                </a:rPr>
                <a:t>The first little pig built his house of straw and the wolf blew it down.</a:t>
              </a:r>
              <a:endParaRPr sz="2400" dirty="0">
                <a:solidFill>
                  <a:schemeClr val="dk1"/>
                </a:solidFill>
                <a:latin typeface="Tahoma"/>
                <a:cs typeface="Tahoma"/>
              </a:endParaRPr>
            </a:p>
          </p:txBody>
        </p:sp>
        <p:sp>
          <p:nvSpPr>
            <p:cNvPr id="253" name="Google Shape;253;gb6886a238a_0_40"/>
            <p:cNvSpPr txBox="1"/>
            <p:nvPr/>
          </p:nvSpPr>
          <p:spPr>
            <a:xfrm>
              <a:off x="3109175" y="1812079"/>
              <a:ext cx="1782750" cy="33547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Tahoma"/>
                  <a:cs typeface="Tahoma"/>
                </a:rPr>
                <a:t>The second little pig built his house of sticks and the wolf blew it down.</a:t>
              </a:r>
              <a:endParaRPr sz="2400" dirty="0">
                <a:solidFill>
                  <a:schemeClr val="dk1"/>
                </a:solidFill>
                <a:latin typeface="Tahoma"/>
                <a:cs typeface="Tahom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4" name="Google Shape;254;gb6886a238a_0_40"/>
            <p:cNvSpPr txBox="1"/>
            <p:nvPr/>
          </p:nvSpPr>
          <p:spPr>
            <a:xfrm>
              <a:off x="5198025" y="1911250"/>
              <a:ext cx="2090296" cy="2616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Tahoma"/>
                  <a:cs typeface="Tahoma"/>
                </a:rPr>
                <a:t>The third little pig built his house of bricks and was safe from the wolf.</a:t>
              </a:r>
              <a:endParaRPr sz="2400" dirty="0">
                <a:solidFill>
                  <a:schemeClr val="dk1"/>
                </a:solidFill>
                <a:latin typeface="Tahoma"/>
                <a:cs typeface="Tahoma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dcb018ee8d_0_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>
                <a:latin typeface="Tahoma"/>
                <a:cs typeface="Tahoma"/>
              </a:rPr>
              <a:t>STRATEGY #3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60" name="Google Shape;260;gdcb018ee8d_0_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latin typeface="Tahoma"/>
                <a:cs typeface="Tahoma"/>
              </a:rPr>
              <a:t>MULTIPLE RESPONSES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61" name="Google Shape;261;gdcb018ee8d_0_15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262" name="Google Shape;262;gdcb018ee8d_0_15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7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dirty="0">
                <a:latin typeface="Tahoma"/>
                <a:cs typeface="Tahoma"/>
              </a:rPr>
              <a:t>Standards of Learning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87" name="Google Shape;18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latin typeface="Tahoma"/>
                <a:cs typeface="Tahoma"/>
              </a:rPr>
              <a:t>Kindergarten: K.1 </a:t>
            </a:r>
            <a:r>
              <a:rPr lang="en-US" dirty="0" err="1">
                <a:latin typeface="Tahoma"/>
                <a:cs typeface="Tahoma"/>
              </a:rPr>
              <a:t>c,e,f</a:t>
            </a:r>
            <a:r>
              <a:rPr lang="en-US" dirty="0">
                <a:latin typeface="Tahoma"/>
                <a:cs typeface="Tahoma"/>
              </a:rPr>
              <a:t>  K.8 </a:t>
            </a:r>
            <a:r>
              <a:rPr lang="en-US" dirty="0" err="1">
                <a:latin typeface="Tahoma"/>
                <a:cs typeface="Tahoma"/>
              </a:rPr>
              <a:t>c,d,e</a:t>
            </a:r>
            <a:r>
              <a:rPr lang="en-US" dirty="0">
                <a:latin typeface="Tahoma"/>
                <a:cs typeface="Tahoma"/>
              </a:rPr>
              <a:t> K.9 a-c</a:t>
            </a:r>
            <a:endParaRPr dirty="0">
              <a:latin typeface="Tahoma"/>
              <a:cs typeface="Tahom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latin typeface="Tahoma"/>
                <a:cs typeface="Tahoma"/>
              </a:rPr>
              <a:t>First Grade: 1.1 </a:t>
            </a:r>
            <a:r>
              <a:rPr lang="en-US" dirty="0" err="1">
                <a:latin typeface="Tahoma"/>
                <a:cs typeface="Tahoma"/>
              </a:rPr>
              <a:t>e,k</a:t>
            </a:r>
            <a:r>
              <a:rPr lang="en-US" dirty="0">
                <a:latin typeface="Tahoma"/>
                <a:cs typeface="Tahoma"/>
              </a:rPr>
              <a:t>  1.9 a-</a:t>
            </a:r>
            <a:r>
              <a:rPr lang="en-US" dirty="0" err="1">
                <a:latin typeface="Tahoma"/>
                <a:cs typeface="Tahoma"/>
              </a:rPr>
              <a:t>i</a:t>
            </a:r>
            <a:r>
              <a:rPr lang="en-US" dirty="0">
                <a:latin typeface="Tahoma"/>
                <a:cs typeface="Tahoma"/>
              </a:rPr>
              <a:t> 1.10 a-h</a:t>
            </a:r>
            <a:endParaRPr dirty="0">
              <a:latin typeface="Tahoma"/>
              <a:cs typeface="Tahom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latin typeface="Tahoma"/>
                <a:cs typeface="Tahoma"/>
              </a:rPr>
              <a:t>Second Grade 2.1 </a:t>
            </a:r>
            <a:r>
              <a:rPr lang="en-US" dirty="0" err="1">
                <a:latin typeface="Tahoma"/>
                <a:cs typeface="Tahoma"/>
              </a:rPr>
              <a:t>g,h,l</a:t>
            </a:r>
            <a:r>
              <a:rPr lang="en-US" dirty="0">
                <a:latin typeface="Tahoma"/>
                <a:cs typeface="Tahoma"/>
              </a:rPr>
              <a:t> 2.7 a-</a:t>
            </a:r>
            <a:r>
              <a:rPr lang="en-US" dirty="0" err="1">
                <a:latin typeface="Tahoma"/>
                <a:cs typeface="Tahoma"/>
              </a:rPr>
              <a:t>i</a:t>
            </a:r>
            <a:r>
              <a:rPr lang="en-US" dirty="0">
                <a:latin typeface="Tahoma"/>
                <a:cs typeface="Tahoma"/>
              </a:rPr>
              <a:t> 2.8 a-h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64268" y="365125"/>
            <a:ext cx="4835446" cy="109037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ahoma"/>
                <a:cs typeface="Tahoma"/>
              </a:rPr>
              <a:t>Examples of Multiple Response</a:t>
            </a:r>
          </a:p>
        </p:txBody>
      </p:sp>
      <p:sp>
        <p:nvSpPr>
          <p:cNvPr id="267" name="Google Shape;267;gb6886a238a_0_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268" name="Google Shape;268;gb6886a238a_0_4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7" cy="843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 descr="clip art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68815" y="278286"/>
            <a:ext cx="3071700" cy="2421300"/>
            <a:chOff x="230675" y="155175"/>
            <a:chExt cx="3071700" cy="2421300"/>
          </a:xfrm>
        </p:grpSpPr>
        <p:sp>
          <p:nvSpPr>
            <p:cNvPr id="269" name="Google Shape;269;gb6886a238a_0_48"/>
            <p:cNvSpPr/>
            <p:nvPr/>
          </p:nvSpPr>
          <p:spPr>
            <a:xfrm>
              <a:off x="230675" y="155175"/>
              <a:ext cx="3071700" cy="2421300"/>
            </a:xfrm>
            <a:prstGeom prst="rect">
              <a:avLst/>
            </a:prstGeom>
            <a:solidFill>
              <a:srgbClr val="EEEEEE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0" name="Google Shape;270;gb6886a238a_0_48"/>
            <p:cNvCxnSpPr>
              <a:stCxn id="269" idx="0"/>
              <a:endCxn id="269" idx="2"/>
            </p:cNvCxnSpPr>
            <p:nvPr/>
          </p:nvCxnSpPr>
          <p:spPr>
            <a:xfrm>
              <a:off x="1766525" y="155175"/>
              <a:ext cx="0" cy="24213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271" name="Google Shape;271;gb6886a238a_0_48" descr="smile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4975" y="556475"/>
              <a:ext cx="1119975" cy="1119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gb6886a238a_0_48" descr="frown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98100" y="1171700"/>
              <a:ext cx="1176450" cy="1176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gb6886a238a_0_48"/>
          <p:cNvSpPr txBox="1"/>
          <p:nvPr/>
        </p:nvSpPr>
        <p:spPr>
          <a:xfrm>
            <a:off x="4904039" y="4286099"/>
            <a:ext cx="4862921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homa"/>
                <a:ea typeface="Trebuchet MS"/>
                <a:cs typeface="Tahoma"/>
                <a:sym typeface="Trebuchet MS"/>
              </a:rPr>
              <a:t>*there are various ways you can use this strategy.  Can be adapted to the standard of learning you are teaching*</a:t>
            </a:r>
            <a:endParaRPr sz="2400" dirty="0">
              <a:latin typeface="Tahoma"/>
              <a:ea typeface="Trebuchet MS"/>
              <a:cs typeface="Tahoma"/>
              <a:sym typeface="Trebuchet MS"/>
            </a:endParaRPr>
          </a:p>
        </p:txBody>
      </p:sp>
      <p:grpSp>
        <p:nvGrpSpPr>
          <p:cNvPr id="8" name="Group 7" descr="opinion and fact paper folded in half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4598489" y="1488936"/>
            <a:ext cx="3071700" cy="1962000"/>
            <a:chOff x="4680525" y="2426600"/>
            <a:chExt cx="3071700" cy="1962000"/>
          </a:xfrm>
        </p:grpSpPr>
        <p:sp>
          <p:nvSpPr>
            <p:cNvPr id="273" name="Google Shape;273;gb6886a238a_0_48"/>
            <p:cNvSpPr/>
            <p:nvPr/>
          </p:nvSpPr>
          <p:spPr>
            <a:xfrm>
              <a:off x="4680525" y="2426600"/>
              <a:ext cx="3071700" cy="1962000"/>
            </a:xfrm>
            <a:prstGeom prst="rect">
              <a:avLst/>
            </a:prstGeom>
            <a:solidFill>
              <a:srgbClr val="EEEEEE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cxnSp>
          <p:nvCxnSpPr>
            <p:cNvPr id="277" name="Google Shape;277;gb6886a238a_0_48"/>
            <p:cNvCxnSpPr/>
            <p:nvPr/>
          </p:nvCxnSpPr>
          <p:spPr>
            <a:xfrm>
              <a:off x="4680525" y="3389331"/>
              <a:ext cx="30717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8" name="Google Shape;278;gb6886a238a_0_48"/>
            <p:cNvSpPr txBox="1"/>
            <p:nvPr/>
          </p:nvSpPr>
          <p:spPr>
            <a:xfrm>
              <a:off x="5260125" y="3714550"/>
              <a:ext cx="19521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latin typeface="Tahoma"/>
                  <a:ea typeface="Trebuchet MS"/>
                  <a:cs typeface="Tahoma"/>
                  <a:sym typeface="Trebuchet MS"/>
                </a:rPr>
                <a:t>Fact</a:t>
              </a:r>
              <a:endParaRPr sz="2400"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  <p:sp>
          <p:nvSpPr>
            <p:cNvPr id="279" name="Google Shape;279;gb6886a238a_0_48"/>
            <p:cNvSpPr txBox="1"/>
            <p:nvPr/>
          </p:nvSpPr>
          <p:spPr>
            <a:xfrm>
              <a:off x="4909507" y="2603625"/>
              <a:ext cx="25317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latin typeface="Tahoma"/>
                  <a:ea typeface="Trebuchet MS"/>
                  <a:cs typeface="Tahoma"/>
                  <a:sym typeface="Trebuchet MS"/>
                </a:rPr>
                <a:t>Opinion</a:t>
              </a:r>
              <a:endParaRPr sz="2400"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</p:grpSp>
      <p:grpSp>
        <p:nvGrpSpPr>
          <p:cNvPr id="9" name="Group 8" descr="four square paper labeled a b c d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133700" y="1171700"/>
            <a:ext cx="3607500" cy="2852400"/>
            <a:chOff x="8133700" y="1171700"/>
            <a:chExt cx="3607500" cy="2852400"/>
          </a:xfrm>
        </p:grpSpPr>
        <p:sp>
          <p:nvSpPr>
            <p:cNvPr id="275" name="Google Shape;275;gb6886a238a_0_48"/>
            <p:cNvSpPr/>
            <p:nvPr/>
          </p:nvSpPr>
          <p:spPr>
            <a:xfrm>
              <a:off x="8133700" y="1171700"/>
              <a:ext cx="3607500" cy="2852400"/>
            </a:xfrm>
            <a:prstGeom prst="rect">
              <a:avLst/>
            </a:prstGeom>
            <a:solidFill>
              <a:srgbClr val="EEEEEE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cxnSp>
          <p:nvCxnSpPr>
            <p:cNvPr id="280" name="Google Shape;280;gb6886a238a_0_48"/>
            <p:cNvCxnSpPr>
              <a:stCxn id="275" idx="1"/>
              <a:endCxn id="275" idx="3"/>
            </p:cNvCxnSpPr>
            <p:nvPr/>
          </p:nvCxnSpPr>
          <p:spPr>
            <a:xfrm>
              <a:off x="8133700" y="2597900"/>
              <a:ext cx="3607500" cy="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gb6886a238a_0_48"/>
            <p:cNvCxnSpPr>
              <a:stCxn id="275" idx="0"/>
            </p:cNvCxnSpPr>
            <p:nvPr/>
          </p:nvCxnSpPr>
          <p:spPr>
            <a:xfrm>
              <a:off x="9937450" y="1171700"/>
              <a:ext cx="0" cy="2852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2" name="Google Shape;282;gb6886a238a_0_48"/>
            <p:cNvSpPr txBox="1"/>
            <p:nvPr/>
          </p:nvSpPr>
          <p:spPr>
            <a:xfrm>
              <a:off x="8424750" y="1393375"/>
              <a:ext cx="11199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4800" dirty="0">
                  <a:solidFill>
                    <a:schemeClr val="dk1"/>
                  </a:solidFill>
                  <a:latin typeface="Tahoma"/>
                  <a:ea typeface="Trebuchet MS"/>
                  <a:cs typeface="Tahoma"/>
                  <a:sym typeface="Trebuchet MS"/>
                </a:rPr>
                <a:t>A</a:t>
              </a:r>
              <a:endParaRPr sz="4800"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  <p:sp>
          <p:nvSpPr>
            <p:cNvPr id="283" name="Google Shape;283;gb6886a238a_0_48"/>
            <p:cNvSpPr txBox="1"/>
            <p:nvPr/>
          </p:nvSpPr>
          <p:spPr>
            <a:xfrm>
              <a:off x="10239900" y="1455500"/>
              <a:ext cx="11199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4800" dirty="0">
                  <a:solidFill>
                    <a:schemeClr val="dk1"/>
                  </a:solidFill>
                  <a:latin typeface="Tahoma"/>
                  <a:ea typeface="Trebuchet MS"/>
                  <a:cs typeface="Tahoma"/>
                  <a:sym typeface="Trebuchet MS"/>
                </a:rPr>
                <a:t>B</a:t>
              </a:r>
              <a:endParaRPr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  <p:sp>
          <p:nvSpPr>
            <p:cNvPr id="284" name="Google Shape;284;gb6886a238a_0_48"/>
            <p:cNvSpPr txBox="1"/>
            <p:nvPr/>
          </p:nvSpPr>
          <p:spPr>
            <a:xfrm>
              <a:off x="8407675" y="2825400"/>
              <a:ext cx="11766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4800" dirty="0">
                  <a:solidFill>
                    <a:schemeClr val="dk1"/>
                  </a:solidFill>
                  <a:latin typeface="Tahoma"/>
                  <a:ea typeface="Trebuchet MS"/>
                  <a:cs typeface="Tahoma"/>
                  <a:sym typeface="Trebuchet MS"/>
                </a:rPr>
                <a:t>C</a:t>
              </a:r>
              <a:endParaRPr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  <p:sp>
          <p:nvSpPr>
            <p:cNvPr id="285" name="Google Shape;285;gb6886a238a_0_48"/>
            <p:cNvSpPr txBox="1"/>
            <p:nvPr/>
          </p:nvSpPr>
          <p:spPr>
            <a:xfrm>
              <a:off x="10239900" y="2791150"/>
              <a:ext cx="941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4800" dirty="0">
                  <a:solidFill>
                    <a:schemeClr val="dk1"/>
                  </a:solidFill>
                  <a:latin typeface="Tahoma"/>
                  <a:ea typeface="Trebuchet MS"/>
                  <a:cs typeface="Tahoma"/>
                  <a:sym typeface="Trebuchet MS"/>
                </a:rPr>
                <a:t>D</a:t>
              </a:r>
              <a:endParaRPr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</p:grpSp>
      <p:grpSp>
        <p:nvGrpSpPr>
          <p:cNvPr id="7" name="Group 6" descr="paper folded in four columns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92325" y="3356225"/>
            <a:ext cx="3842700" cy="2722200"/>
            <a:chOff x="592325" y="3356225"/>
            <a:chExt cx="3842700" cy="2722200"/>
          </a:xfrm>
        </p:grpSpPr>
        <p:sp>
          <p:nvSpPr>
            <p:cNvPr id="274" name="Google Shape;274;gb6886a238a_0_48"/>
            <p:cNvSpPr/>
            <p:nvPr/>
          </p:nvSpPr>
          <p:spPr>
            <a:xfrm>
              <a:off x="592325" y="3389331"/>
              <a:ext cx="3842700" cy="2638200"/>
            </a:xfrm>
            <a:prstGeom prst="rect">
              <a:avLst/>
            </a:prstGeom>
            <a:solidFill>
              <a:srgbClr val="EEEEEE"/>
            </a:solidFill>
            <a:ln w="2857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6" name="Google Shape;286;gb6886a238a_0_48"/>
            <p:cNvCxnSpPr/>
            <p:nvPr/>
          </p:nvCxnSpPr>
          <p:spPr>
            <a:xfrm>
              <a:off x="1506875" y="3356225"/>
              <a:ext cx="28200" cy="2722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gb6886a238a_0_48"/>
            <p:cNvCxnSpPr>
              <a:stCxn id="274" idx="0"/>
              <a:endCxn id="274" idx="2"/>
            </p:cNvCxnSpPr>
            <p:nvPr/>
          </p:nvCxnSpPr>
          <p:spPr>
            <a:xfrm>
              <a:off x="2513675" y="3389331"/>
              <a:ext cx="0" cy="2638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gb6886a238a_0_48"/>
            <p:cNvCxnSpPr/>
            <p:nvPr/>
          </p:nvCxnSpPr>
          <p:spPr>
            <a:xfrm>
              <a:off x="3424725" y="3407600"/>
              <a:ext cx="51300" cy="2602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9" name="Google Shape;289;gb6886a238a_0_48"/>
            <p:cNvSpPr txBox="1"/>
            <p:nvPr/>
          </p:nvSpPr>
          <p:spPr>
            <a:xfrm>
              <a:off x="890425" y="3869925"/>
              <a:ext cx="2945400" cy="923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latin typeface="Tahoma"/>
                  <a:ea typeface="Trebuchet MS"/>
                  <a:cs typeface="Tahoma"/>
                  <a:sym typeface="Trebuchet MS"/>
                </a:rPr>
                <a:t>Write or draw your prediction</a:t>
              </a:r>
              <a:endParaRPr sz="2400" b="1"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b6886a238a_0_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>
                <a:latin typeface="Tahoma"/>
                <a:cs typeface="Tahoma"/>
              </a:rPr>
              <a:t>NONFICTION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295" name="Google Shape;295;gb6886a238a_0_25"/>
          <p:cNvSpPr txBox="1">
            <a:spLocks noGrp="1"/>
          </p:cNvSpPr>
          <p:nvPr>
            <p:ph type="body" idx="1"/>
          </p:nvPr>
        </p:nvSpPr>
        <p:spPr>
          <a:xfrm>
            <a:off x="1811550" y="4562450"/>
            <a:ext cx="34884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dirty="0"/>
              <a:t>“</a:t>
            </a:r>
            <a:r>
              <a:rPr lang="en-US" b="1" dirty="0"/>
              <a:t>FACT</a:t>
            </a:r>
            <a:r>
              <a:rPr lang="en-US" dirty="0"/>
              <a:t> talk”</a:t>
            </a:r>
            <a:endParaRPr dirty="0"/>
          </a:p>
        </p:txBody>
      </p:sp>
      <p:sp>
        <p:nvSpPr>
          <p:cNvPr id="296" name="Google Shape;296;gb6886a238a_0_25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297" name="Google Shape;297;gb6886a238a_0_25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7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dcb018ee8d_0_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>
                <a:latin typeface="Tahoma"/>
                <a:cs typeface="Tahoma"/>
              </a:rPr>
              <a:t>STRATEGY #1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03" name="Google Shape;303;gdcb018ee8d_0_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latin typeface="Tahoma"/>
                <a:cs typeface="Tahoma"/>
              </a:rPr>
              <a:t>MAIN IDEA AND DETAILS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04" name="Google Shape;304;gdcb018ee8d_0_22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305" name="Google Shape;305;gdcb018ee8d_0_2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7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21" y="157999"/>
            <a:ext cx="5987254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Topic-Main Idea-Details</a:t>
            </a:r>
          </a:p>
        </p:txBody>
      </p:sp>
      <p:sp>
        <p:nvSpPr>
          <p:cNvPr id="311" name="Google Shape;311;gb6886a238a_0_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312" name="Google Shape;312;gb6886a238a_0_56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7" cy="843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 descr="blank graphic organizer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231075" y="1782600"/>
            <a:ext cx="5727300" cy="4130350"/>
            <a:chOff x="6231075" y="1782600"/>
            <a:chExt cx="5727300" cy="4130350"/>
          </a:xfrm>
        </p:grpSpPr>
        <p:sp>
          <p:nvSpPr>
            <p:cNvPr id="313" name="Google Shape;313;gb6886a238a_0_56"/>
            <p:cNvSpPr/>
            <p:nvPr/>
          </p:nvSpPr>
          <p:spPr>
            <a:xfrm>
              <a:off x="6231075" y="1782600"/>
              <a:ext cx="5727300" cy="413035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607925" y="2014300"/>
              <a:ext cx="5081588" cy="3507150"/>
              <a:chOff x="6607925" y="2014300"/>
              <a:chExt cx="5081588" cy="3507150"/>
            </a:xfrm>
          </p:grpSpPr>
          <p:sp>
            <p:nvSpPr>
              <p:cNvPr id="314" name="Google Shape;314;gb6886a238a_0_56"/>
              <p:cNvSpPr/>
              <p:nvPr/>
            </p:nvSpPr>
            <p:spPr>
              <a:xfrm>
                <a:off x="7601625" y="2014300"/>
                <a:ext cx="3365700" cy="8439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gb6886a238a_0_56"/>
              <p:cNvSpPr/>
              <p:nvPr/>
            </p:nvSpPr>
            <p:spPr>
              <a:xfrm>
                <a:off x="6607925" y="3124150"/>
                <a:ext cx="1532100" cy="23973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gb6886a238a_0_56"/>
              <p:cNvSpPr/>
              <p:nvPr/>
            </p:nvSpPr>
            <p:spPr>
              <a:xfrm>
                <a:off x="8382663" y="3124150"/>
                <a:ext cx="1532100" cy="23973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gb6886a238a_0_56"/>
              <p:cNvSpPr/>
              <p:nvPr/>
            </p:nvSpPr>
            <p:spPr>
              <a:xfrm>
                <a:off x="10157413" y="3124150"/>
                <a:ext cx="1532100" cy="23973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cb018ee8d_0_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>
                <a:latin typeface="Tahoma"/>
                <a:cs typeface="Tahoma"/>
              </a:rPr>
              <a:t>STRATEGY #2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25" name="Google Shape;325;gdcb018ee8d_0_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latin typeface="Tahoma"/>
                <a:cs typeface="Tahoma"/>
              </a:rPr>
              <a:t>SUMMARIZE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26" name="Google Shape;326;gdcb018ee8d_0_29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327" name="Google Shape;327;gdcb018ee8d_0_29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7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69"/>
            <a:ext cx="3308825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ahoma"/>
                <a:cs typeface="Tahoma"/>
              </a:rPr>
              <a:t>Using Verbs</a:t>
            </a:r>
          </a:p>
        </p:txBody>
      </p:sp>
      <p:sp>
        <p:nvSpPr>
          <p:cNvPr id="332" name="Google Shape;332;gb6886a238a_0_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33" name="Google Shape;333;gb6886a238a_0_6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7" cy="8439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 descr="graphic organizer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748043" y="1714890"/>
            <a:ext cx="5770800" cy="4058400"/>
            <a:chOff x="6296063" y="1703739"/>
            <a:chExt cx="5770800" cy="4058400"/>
          </a:xfrm>
        </p:grpSpPr>
        <p:sp>
          <p:nvSpPr>
            <p:cNvPr id="334" name="Google Shape;334;gb6886a238a_0_64"/>
            <p:cNvSpPr/>
            <p:nvPr/>
          </p:nvSpPr>
          <p:spPr>
            <a:xfrm>
              <a:off x="6296063" y="1703739"/>
              <a:ext cx="5770800" cy="4058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/>
            </a:p>
          </p:txBody>
        </p:sp>
        <p:sp>
          <p:nvSpPr>
            <p:cNvPr id="335" name="Google Shape;335;gb6886a238a_0_64"/>
            <p:cNvSpPr/>
            <p:nvPr/>
          </p:nvSpPr>
          <p:spPr>
            <a:xfrm>
              <a:off x="6388775" y="1849950"/>
              <a:ext cx="5359800" cy="975900"/>
            </a:xfrm>
            <a:prstGeom prst="rect">
              <a:avLst/>
            </a:prstGeom>
            <a:solidFill>
              <a:schemeClr val="lt1"/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36" name="Google Shape;336;gb6886a238a_0_64"/>
            <p:cNvCxnSpPr/>
            <p:nvPr/>
          </p:nvCxnSpPr>
          <p:spPr>
            <a:xfrm flipH="1">
              <a:off x="7887100" y="2947650"/>
              <a:ext cx="34200" cy="2551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gb6886a238a_0_64"/>
            <p:cNvCxnSpPr/>
            <p:nvPr/>
          </p:nvCxnSpPr>
          <p:spPr>
            <a:xfrm flipH="1">
              <a:off x="9815000" y="2947650"/>
              <a:ext cx="34200" cy="2551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8" name="Google Shape;338;gb6886a238a_0_64"/>
            <p:cNvSpPr txBox="1"/>
            <p:nvPr/>
          </p:nvSpPr>
          <p:spPr>
            <a:xfrm>
              <a:off x="6748900" y="1953150"/>
              <a:ext cx="44349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Cheetahs</a:t>
              </a:r>
              <a:endParaRPr sz="24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39" name="Google Shape;339;gb6886a238a_0_64"/>
            <p:cNvSpPr txBox="1"/>
            <p:nvPr/>
          </p:nvSpPr>
          <p:spPr>
            <a:xfrm>
              <a:off x="6392463" y="3074400"/>
              <a:ext cx="11472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can</a:t>
              </a:r>
              <a:endParaRPr sz="2400" b="1"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  <p:sp>
          <p:nvSpPr>
            <p:cNvPr id="340" name="Google Shape;340;gb6886a238a_0_64"/>
            <p:cNvSpPr txBox="1"/>
            <p:nvPr/>
          </p:nvSpPr>
          <p:spPr>
            <a:xfrm>
              <a:off x="8405625" y="3074400"/>
              <a:ext cx="12672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have</a:t>
              </a:r>
              <a:endParaRPr sz="2400" b="1"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  <p:sp>
          <p:nvSpPr>
            <p:cNvPr id="341" name="Google Shape;341;gb6886a238a_0_64"/>
            <p:cNvSpPr txBox="1"/>
            <p:nvPr/>
          </p:nvSpPr>
          <p:spPr>
            <a:xfrm>
              <a:off x="10441100" y="3074400"/>
              <a:ext cx="1147200" cy="5539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are</a:t>
              </a:r>
              <a:endParaRPr sz="2400" b="1"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  <p:sp>
          <p:nvSpPr>
            <p:cNvPr id="342" name="Google Shape;342;gb6886a238a_0_64"/>
            <p:cNvSpPr txBox="1"/>
            <p:nvPr/>
          </p:nvSpPr>
          <p:spPr>
            <a:xfrm>
              <a:off x="6387175" y="3801885"/>
              <a:ext cx="1499925" cy="16619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*Climb trees</a:t>
              </a:r>
              <a:endParaRPr sz="24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* run fast</a:t>
              </a:r>
              <a:endParaRPr sz="24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*hunt</a:t>
              </a:r>
              <a:endParaRPr sz="2400" dirty="0">
                <a:latin typeface="Tahoma"/>
                <a:ea typeface="Trebuchet MS"/>
                <a:cs typeface="Tahoma"/>
                <a:sym typeface="Trebuchet MS"/>
              </a:endParaRPr>
            </a:p>
          </p:txBody>
        </p:sp>
        <p:sp>
          <p:nvSpPr>
            <p:cNvPr id="343" name="Google Shape;343;gb6886a238a_0_64"/>
            <p:cNvSpPr txBox="1"/>
            <p:nvPr/>
          </p:nvSpPr>
          <p:spPr>
            <a:xfrm>
              <a:off x="8435075" y="3553550"/>
              <a:ext cx="1267200" cy="1723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*claws</a:t>
              </a:r>
              <a:endParaRPr sz="24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* cubs</a:t>
              </a:r>
              <a:endParaRPr sz="24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*fur</a:t>
              </a:r>
              <a:endParaRPr sz="24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44" name="Google Shape;344;gb6886a238a_0_64"/>
            <p:cNvSpPr txBox="1"/>
            <p:nvPr/>
          </p:nvSpPr>
          <p:spPr>
            <a:xfrm>
              <a:off x="9849200" y="3515400"/>
              <a:ext cx="2044750" cy="22467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*mammals</a:t>
              </a:r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*carnivores</a:t>
              </a:r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* fast</a:t>
              </a:r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*found in Africa</a:t>
              </a:r>
              <a:endParaRPr sz="2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9" name="Picture 18" descr="clip art of tiger head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63" y="1132906"/>
            <a:ext cx="3353707" cy="31794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cb018ee8d_0_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dirty="0">
                <a:latin typeface="Tahoma"/>
                <a:cs typeface="Tahoma"/>
              </a:rPr>
              <a:t>STRATEGY #3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52" name="Google Shape;352;gdcb018ee8d_0_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latin typeface="Tahoma"/>
                <a:cs typeface="Tahoma"/>
              </a:rPr>
              <a:t>ASK AND ANSWER QUESTIONS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53" name="Google Shape;353;gdcb018ee8d_0_36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354" name="Google Shape;354;gdcb018ee8d_0_36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7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4156200" cy="1325563"/>
          </a:xfrm>
        </p:spPr>
        <p:txBody>
          <a:bodyPr/>
          <a:lstStyle/>
          <a:p>
            <a:r>
              <a:rPr lang="en-US" dirty="0"/>
              <a:t>Spin a question</a:t>
            </a:r>
          </a:p>
        </p:txBody>
      </p:sp>
      <p:sp>
        <p:nvSpPr>
          <p:cNvPr id="359" name="Google Shape;359;gb6886a238a_0_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360" name="Google Shape;360;gb6886a238a_0_7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7" cy="84393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b6886a238a_0_72"/>
          <p:cNvSpPr txBox="1"/>
          <p:nvPr/>
        </p:nvSpPr>
        <p:spPr>
          <a:xfrm>
            <a:off x="838200" y="1930736"/>
            <a:ext cx="48801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rPr>
              <a:t>When do cheetahs hunt?</a:t>
            </a:r>
            <a:endParaRPr sz="2400" dirty="0">
              <a:solidFill>
                <a:schemeClr val="dk1"/>
              </a:solidFill>
              <a:latin typeface="Tahoma"/>
              <a:ea typeface="Roboto"/>
              <a:cs typeface="Tahoma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ahoma"/>
              <a:ea typeface="Trebuchet MS"/>
              <a:cs typeface="Tahoma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rPr>
              <a:t>Why do cheetahs have a long tail?</a:t>
            </a:r>
            <a:endParaRPr sz="2400" dirty="0">
              <a:solidFill>
                <a:schemeClr val="dk1"/>
              </a:solidFill>
              <a:latin typeface="Tahoma"/>
              <a:ea typeface="Roboto"/>
              <a:cs typeface="Tahoma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ahoma"/>
              <a:ea typeface="Trebuchet MS"/>
              <a:cs typeface="Tahoma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rPr>
              <a:t>How do cheetah cubs play with each other?</a:t>
            </a:r>
            <a:endParaRPr sz="2400" dirty="0">
              <a:solidFill>
                <a:schemeClr val="dk1"/>
              </a:solidFill>
              <a:latin typeface="Tahoma"/>
              <a:ea typeface="Roboto"/>
              <a:cs typeface="Tahoma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Tahoma"/>
              <a:ea typeface="Trebuchet MS"/>
              <a:cs typeface="Tahoma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homa"/>
                <a:ea typeface="Roboto"/>
                <a:cs typeface="Tahoma"/>
                <a:sym typeface="Roboto"/>
              </a:rPr>
              <a:t>Where do cheetahs live?</a:t>
            </a:r>
            <a:endParaRPr sz="2400" dirty="0">
              <a:latin typeface="Tahoma"/>
              <a:ea typeface="Roboto"/>
              <a:cs typeface="Tahoma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" name="Group 3" descr="how when where why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355725" y="633475"/>
            <a:ext cx="4914600" cy="4061802"/>
            <a:chOff x="6355725" y="633475"/>
            <a:chExt cx="4914600" cy="4061802"/>
          </a:xfrm>
        </p:grpSpPr>
        <p:sp>
          <p:nvSpPr>
            <p:cNvPr id="362" name="Google Shape;362;gb6886a238a_0_72"/>
            <p:cNvSpPr/>
            <p:nvPr/>
          </p:nvSpPr>
          <p:spPr>
            <a:xfrm>
              <a:off x="6355725" y="636877"/>
              <a:ext cx="4880100" cy="4058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3" name="Google Shape;363;gb6886a238a_0_72"/>
            <p:cNvCxnSpPr/>
            <p:nvPr/>
          </p:nvCxnSpPr>
          <p:spPr>
            <a:xfrm rot="10800000" flipH="1">
              <a:off x="6407325" y="633475"/>
              <a:ext cx="4863000" cy="4023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gb6886a238a_0_72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/>
          </p:nvCxnSpPr>
          <p:spPr>
            <a:xfrm>
              <a:off x="6355725" y="633475"/>
              <a:ext cx="4914600" cy="40584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65" name="Google Shape;365;gb6886a238a_0_72"/>
            <p:cNvSpPr txBox="1"/>
            <p:nvPr/>
          </p:nvSpPr>
          <p:spPr>
            <a:xfrm>
              <a:off x="8084818" y="813555"/>
              <a:ext cx="1763700" cy="87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1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When?</a:t>
              </a:r>
              <a:endParaRPr sz="31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6" name="Google Shape;366;gb6886a238a_0_72"/>
            <p:cNvSpPr txBox="1"/>
            <p:nvPr/>
          </p:nvSpPr>
          <p:spPr>
            <a:xfrm>
              <a:off x="6646220" y="2174767"/>
              <a:ext cx="1284300" cy="877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1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How?</a:t>
              </a:r>
              <a:endParaRPr sz="31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7" name="Google Shape;367;gb6886a238a_0_72"/>
            <p:cNvSpPr txBox="1"/>
            <p:nvPr/>
          </p:nvSpPr>
          <p:spPr>
            <a:xfrm>
              <a:off x="9570621" y="2174700"/>
              <a:ext cx="15925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1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Where?</a:t>
              </a:r>
              <a:endParaRPr sz="31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68" name="Google Shape;368;gb6886a238a_0_72"/>
            <p:cNvSpPr txBox="1"/>
            <p:nvPr/>
          </p:nvSpPr>
          <p:spPr>
            <a:xfrm>
              <a:off x="7992481" y="3715825"/>
              <a:ext cx="15069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100" dirty="0">
                  <a:solidFill>
                    <a:schemeClr val="dk1"/>
                  </a:solidFill>
                  <a:latin typeface="Tahoma"/>
                  <a:ea typeface="Roboto"/>
                  <a:cs typeface="Tahoma"/>
                  <a:sym typeface="Roboto"/>
                </a:rPr>
                <a:t>Why?</a:t>
              </a:r>
              <a:endParaRPr sz="3100" dirty="0">
                <a:solidFill>
                  <a:schemeClr val="dk1"/>
                </a:solidFill>
                <a:latin typeface="Tahoma"/>
                <a:ea typeface="Roboto"/>
                <a:cs typeface="Tahoma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800" dirty="0">
                <a:latin typeface="Tahoma"/>
                <a:cs typeface="Tahoma"/>
              </a:rPr>
              <a:t>WAYS TO ADAPT THE STRATEGIES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374" name="Google Shape;37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400" dirty="0">
                <a:latin typeface="Tahoma"/>
                <a:cs typeface="Tahoma"/>
              </a:rPr>
              <a:t>model for students</a:t>
            </a:r>
            <a:endParaRPr sz="2400" dirty="0">
              <a:latin typeface="Tahoma"/>
              <a:cs typeface="Tahom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400" dirty="0">
                <a:latin typeface="Tahoma"/>
                <a:cs typeface="Tahoma"/>
              </a:rPr>
              <a:t>instead of having students write/draw point to each section and talk it out</a:t>
            </a:r>
            <a:endParaRPr sz="2400" dirty="0">
              <a:latin typeface="Tahoma"/>
              <a:cs typeface="Tahom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400" dirty="0">
                <a:latin typeface="Tahoma"/>
                <a:cs typeface="Tahoma"/>
              </a:rPr>
              <a:t>instead of pictures have students write sentences</a:t>
            </a:r>
            <a:endParaRPr sz="2400" dirty="0">
              <a:latin typeface="Tahoma"/>
              <a:cs typeface="Tahoma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sz="2400" dirty="0">
                <a:latin typeface="Tahoma"/>
                <a:cs typeface="Tahoma"/>
              </a:rPr>
              <a:t>instead of writing sentences have students draw pictures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daca77c810_0_49"/>
          <p:cNvSpPr txBox="1">
            <a:spLocks noGrp="1"/>
          </p:cNvSpPr>
          <p:nvPr>
            <p:ph type="title"/>
          </p:nvPr>
        </p:nvSpPr>
        <p:spPr>
          <a:xfrm>
            <a:off x="838200" y="23686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55" dirty="0">
                <a:latin typeface="Tahoma"/>
                <a:cs typeface="Tahoma"/>
              </a:rPr>
              <a:t>Resources: </a:t>
            </a:r>
            <a:endParaRPr sz="2955" dirty="0">
              <a:latin typeface="Tahoma"/>
              <a:cs typeface="Tahoma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Tahoma"/>
                <a:ea typeface="Arial"/>
                <a:cs typeface="Tahoma"/>
                <a:sym typeface="Arial"/>
              </a:rPr>
              <a:t>McGregor, T. (2007). </a:t>
            </a:r>
            <a:r>
              <a:rPr lang="en-US" sz="2400" i="1" dirty="0">
                <a:solidFill>
                  <a:schemeClr val="dk1"/>
                </a:solidFill>
                <a:latin typeface="Tahoma"/>
                <a:ea typeface="Arial"/>
                <a:cs typeface="Tahoma"/>
                <a:sym typeface="Arial"/>
              </a:rPr>
              <a:t>Comprehension connections: bridges to strategic reading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Arial"/>
                <a:cs typeface="Tahoma"/>
                <a:sym typeface="Arial"/>
              </a:rPr>
              <a:t>. Heinemann. </a:t>
            </a:r>
            <a:endParaRPr sz="2400" dirty="0">
              <a:solidFill>
                <a:schemeClr val="dk1"/>
              </a:solidFill>
              <a:latin typeface="Tahoma"/>
              <a:ea typeface="Arial"/>
              <a:cs typeface="Tahoma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-US" sz="2400" dirty="0" err="1">
                <a:solidFill>
                  <a:schemeClr val="dk1"/>
                </a:solidFill>
                <a:latin typeface="Tahoma"/>
                <a:ea typeface="Arial"/>
                <a:cs typeface="Tahoma"/>
                <a:sym typeface="Arial"/>
              </a:rPr>
              <a:t>Serravallo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Arial"/>
                <a:cs typeface="Tahoma"/>
                <a:sym typeface="Arial"/>
              </a:rPr>
              <a:t>, J. (2020). </a:t>
            </a:r>
            <a:r>
              <a:rPr lang="en-US" sz="2400" i="1" dirty="0">
                <a:solidFill>
                  <a:schemeClr val="dk1"/>
                </a:solidFill>
                <a:latin typeface="Tahoma"/>
                <a:ea typeface="Arial"/>
                <a:cs typeface="Tahoma"/>
                <a:sym typeface="Arial"/>
              </a:rPr>
              <a:t>Connecting with Students Online: Strategies for Remote Teaching &amp; Learning</a:t>
            </a:r>
            <a:r>
              <a:rPr lang="en-US" sz="2400" dirty="0">
                <a:solidFill>
                  <a:schemeClr val="dk1"/>
                </a:solidFill>
                <a:latin typeface="Tahoma"/>
                <a:ea typeface="Arial"/>
                <a:cs typeface="Tahoma"/>
                <a:sym typeface="Arial"/>
              </a:rPr>
              <a:t>. Heinemann.</a:t>
            </a:r>
            <a:br>
              <a:rPr lang="en-US" sz="2400" dirty="0">
                <a:solidFill>
                  <a:schemeClr val="dk1"/>
                </a:solidFill>
                <a:latin typeface="Tahoma"/>
                <a:ea typeface="Arial"/>
                <a:cs typeface="Tahoma"/>
                <a:sym typeface="Arial"/>
              </a:rPr>
            </a:br>
            <a:r>
              <a:rPr lang="en-US" sz="2400" dirty="0">
                <a:solidFill>
                  <a:schemeClr val="dk1"/>
                </a:solidFill>
                <a:latin typeface="Tahoma"/>
                <a:ea typeface="Arial"/>
                <a:cs typeface="Tahoma"/>
                <a:sym typeface="Arial"/>
              </a:rPr>
              <a:t/>
            </a:r>
            <a:br>
              <a:rPr lang="en-US" sz="2400" dirty="0">
                <a:solidFill>
                  <a:schemeClr val="dk1"/>
                </a:solidFill>
                <a:latin typeface="Tahoma"/>
                <a:ea typeface="Arial"/>
                <a:cs typeface="Tahoma"/>
                <a:sym typeface="Arial"/>
              </a:rPr>
            </a:br>
            <a:endParaRPr sz="2400" dirty="0">
              <a:solidFill>
                <a:schemeClr val="dk1"/>
              </a:solidFill>
              <a:latin typeface="Tahoma"/>
              <a:ea typeface="Arial"/>
              <a:cs typeface="Tahoma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1" name="Google Shape;381;gdaca77c810_0_49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ctrTitle"/>
          </p:nvPr>
        </p:nvSpPr>
        <p:spPr>
          <a:xfrm>
            <a:off x="2841700" y="2916141"/>
            <a:ext cx="9144000" cy="19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r>
              <a:rPr lang="en-US" sz="4800" dirty="0">
                <a:latin typeface="Tahoma"/>
                <a:cs typeface="Tahoma"/>
              </a:rPr>
              <a:t>During your reading block: How do your students reflect on their independent or whole group reading?</a:t>
            </a:r>
            <a:endParaRPr sz="4800" dirty="0">
              <a:latin typeface="Tahoma"/>
              <a:cs typeface="Tahoma"/>
            </a:endParaRPr>
          </a:p>
        </p:txBody>
      </p:sp>
      <p:pic>
        <p:nvPicPr>
          <p:cNvPr id="107" name="Google Shape;107;p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09" name="Google Shape;109;p2" descr="Decorative clipart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600" y="3990725"/>
            <a:ext cx="2743200" cy="2306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daca77c810_0_55"/>
          <p:cNvSpPr txBox="1">
            <a:spLocks noGrp="1"/>
          </p:cNvSpPr>
          <p:nvPr>
            <p:ph type="title"/>
          </p:nvPr>
        </p:nvSpPr>
        <p:spPr>
          <a:xfrm>
            <a:off x="752575" y="2488475"/>
            <a:ext cx="845119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ahoma"/>
                <a:cs typeface="Tahoma"/>
              </a:rPr>
              <a:t>Still have questions or a creative way to use a blank sheet of paper?</a:t>
            </a:r>
            <a:endParaRPr dirty="0">
              <a:latin typeface="Tahoma"/>
              <a:cs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ahoma"/>
                <a:cs typeface="Tahoma"/>
              </a:rPr>
              <a:t>  We would love to hear from you!!</a:t>
            </a:r>
            <a:endParaRPr dirty="0">
              <a:solidFill>
                <a:schemeClr val="tx1"/>
              </a:solidFill>
              <a:latin typeface="Tahoma"/>
              <a:cs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Tahoma"/>
                <a:cs typeface="Tahoma"/>
              </a:rPr>
              <a:t>Elizabeth Ross </a:t>
            </a:r>
            <a:r>
              <a:rPr lang="en-US" sz="3300" u="sng" dirty="0">
                <a:solidFill>
                  <a:schemeClr val="hlink"/>
                </a:solidFill>
                <a:latin typeface="Tahoma"/>
                <a:cs typeface="Tahoma"/>
                <a:hlinkClick r:id="rId3"/>
              </a:rPr>
              <a:t>eross1@hampton.k12.va.us</a:t>
            </a:r>
            <a:endParaRPr sz="3300" dirty="0">
              <a:latin typeface="Tahoma"/>
              <a:cs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dirty="0">
                <a:latin typeface="Tahoma"/>
                <a:cs typeface="Tahoma"/>
              </a:rPr>
              <a:t>Maureen Houser mbhouser@hampton.k12.va.us</a:t>
            </a:r>
            <a:endParaRPr sz="3300" dirty="0">
              <a:latin typeface="Tahoma"/>
              <a:cs typeface="Tahom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" name="Google Shape;388;gdaca77c810_0_55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b="1" dirty="0">
                <a:latin typeface="Tahoma"/>
                <a:cs typeface="Tahoma"/>
              </a:rPr>
              <a:t>Disclaimer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394" name="Google Shape;394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Char char="•"/>
            </a:pPr>
            <a:r>
              <a:rPr lang="en-US" sz="4000" dirty="0">
                <a:latin typeface="Tahoma"/>
                <a:cs typeface="Tahoma"/>
              </a:rPr>
              <a:t>Reference within this presentation to any specific commercial or non-commercial product, process, or service by trade name, trademark, manufacturer or otherwise does not constitute or imply an endorsement, recommendation, or favoring by the Virginia Department of Education.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e229071b2_0_13"/>
          <p:cNvSpPr txBox="1">
            <a:spLocks noGrp="1"/>
          </p:cNvSpPr>
          <p:nvPr>
            <p:ph type="title"/>
          </p:nvPr>
        </p:nvSpPr>
        <p:spPr>
          <a:xfrm>
            <a:off x="838200" y="16519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Verdana"/>
                <a:cs typeface="Verdana"/>
              </a:rPr>
              <a:t>Scarborough’s Reading Rope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123" name="Google Shape;123;gde229071b2_0_13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24" name="Google Shape;124;gde229071b2_0_13"/>
          <p:cNvSpPr txBox="1"/>
          <p:nvPr/>
        </p:nvSpPr>
        <p:spPr>
          <a:xfrm>
            <a:off x="331303" y="1413911"/>
            <a:ext cx="48642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latin typeface="Tahoma"/>
                <a:ea typeface="Trebuchet MS"/>
                <a:cs typeface="Tahoma"/>
                <a:sym typeface="Trebuchet MS"/>
              </a:rPr>
              <a:t>LANGUAGE COMPREHENSION</a:t>
            </a:r>
            <a:endParaRPr sz="2400" b="1" u="sng" dirty="0">
              <a:latin typeface="Tahoma"/>
              <a:ea typeface="Trebuchet MS"/>
              <a:cs typeface="Tahoma"/>
              <a:sym typeface="Trebuchet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●"/>
            </a:pPr>
            <a:r>
              <a:rPr lang="en-US" sz="2400" b="1" dirty="0">
                <a:latin typeface="Tahoma"/>
                <a:ea typeface="Trebuchet MS"/>
                <a:cs typeface="Tahoma"/>
                <a:sym typeface="Trebuchet MS"/>
              </a:rPr>
              <a:t>Background Knowledge</a:t>
            </a:r>
            <a:endParaRPr sz="2400" b="1" dirty="0">
              <a:latin typeface="Tahoma"/>
              <a:ea typeface="Trebuchet MS"/>
              <a:cs typeface="Tahoma"/>
              <a:sym typeface="Trebuchet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●"/>
            </a:pPr>
            <a:r>
              <a:rPr lang="en-US" sz="2400" b="1" dirty="0">
                <a:latin typeface="Tahoma"/>
                <a:ea typeface="Trebuchet MS"/>
                <a:cs typeface="Tahoma"/>
                <a:sym typeface="Trebuchet MS"/>
              </a:rPr>
              <a:t>Vocabulary Knowledge</a:t>
            </a:r>
            <a:endParaRPr sz="2400" b="1" dirty="0">
              <a:latin typeface="Tahoma"/>
              <a:ea typeface="Trebuchet MS"/>
              <a:cs typeface="Tahoma"/>
              <a:sym typeface="Trebuchet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●"/>
            </a:pPr>
            <a:r>
              <a:rPr lang="en-US" sz="2400" b="1" dirty="0">
                <a:latin typeface="Tahoma"/>
                <a:ea typeface="Trebuchet MS"/>
                <a:cs typeface="Tahoma"/>
                <a:sym typeface="Trebuchet MS"/>
              </a:rPr>
              <a:t>Verbal Reasoning</a:t>
            </a:r>
            <a:endParaRPr sz="2400" b="1" dirty="0">
              <a:latin typeface="Tahoma"/>
              <a:ea typeface="Trebuchet MS"/>
              <a:cs typeface="Tahoma"/>
              <a:sym typeface="Trebuchet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●"/>
            </a:pPr>
            <a:r>
              <a:rPr lang="en-US" sz="2400" b="1" dirty="0">
                <a:latin typeface="Tahoma"/>
                <a:ea typeface="Trebuchet MS"/>
                <a:cs typeface="Tahoma"/>
                <a:sym typeface="Trebuchet MS"/>
              </a:rPr>
              <a:t>Literacy Knowledge</a:t>
            </a:r>
            <a:endParaRPr sz="2400" b="1" dirty="0">
              <a:latin typeface="Tahoma"/>
              <a:ea typeface="Trebuchet MS"/>
              <a:cs typeface="Tahoma"/>
              <a:sym typeface="Trebuchet MS"/>
            </a:endParaRPr>
          </a:p>
        </p:txBody>
      </p:sp>
      <p:sp>
        <p:nvSpPr>
          <p:cNvPr id="125" name="Google Shape;125;gde229071b2_0_1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473650" y="4087400"/>
            <a:ext cx="42102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latin typeface="Tahoma"/>
                <a:ea typeface="Trebuchet MS"/>
                <a:cs typeface="Tahoma"/>
                <a:sym typeface="Trebuchet MS"/>
              </a:rPr>
              <a:t>WORD RECOGNITION</a:t>
            </a:r>
            <a:endParaRPr sz="2400" b="1" u="sng" dirty="0">
              <a:latin typeface="Tahoma"/>
              <a:ea typeface="Trebuchet MS"/>
              <a:cs typeface="Tahoma"/>
              <a:sym typeface="Trebuchet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●"/>
            </a:pPr>
            <a:r>
              <a:rPr lang="en-US" sz="2400" b="1" dirty="0">
                <a:latin typeface="Tahoma"/>
                <a:ea typeface="Trebuchet MS"/>
                <a:cs typeface="Tahoma"/>
                <a:sym typeface="Trebuchet MS"/>
              </a:rPr>
              <a:t>Phonological Awareness</a:t>
            </a:r>
            <a:endParaRPr sz="2400" b="1" dirty="0">
              <a:latin typeface="Tahoma"/>
              <a:ea typeface="Trebuchet MS"/>
              <a:cs typeface="Tahoma"/>
              <a:sym typeface="Trebuchet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●"/>
            </a:pPr>
            <a:r>
              <a:rPr lang="en-US" sz="2400" b="1" dirty="0">
                <a:latin typeface="Tahoma"/>
                <a:ea typeface="Trebuchet MS"/>
                <a:cs typeface="Tahoma"/>
                <a:sym typeface="Trebuchet MS"/>
              </a:rPr>
              <a:t>Decoding (and Spelling)</a:t>
            </a:r>
            <a:endParaRPr sz="2400" b="1" dirty="0">
              <a:latin typeface="Tahoma"/>
              <a:ea typeface="Trebuchet MS"/>
              <a:cs typeface="Tahoma"/>
              <a:sym typeface="Trebuchet MS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Trebuchet MS"/>
              <a:buChar char="●"/>
            </a:pPr>
            <a:r>
              <a:rPr lang="en-US" sz="2400" b="1" dirty="0">
                <a:latin typeface="Tahoma"/>
                <a:ea typeface="Trebuchet MS"/>
                <a:cs typeface="Tahoma"/>
                <a:sym typeface="Trebuchet MS"/>
              </a:rPr>
              <a:t>Sight Recognition</a:t>
            </a:r>
            <a:endParaRPr sz="2400" b="1" dirty="0">
              <a:latin typeface="Tahoma"/>
              <a:ea typeface="Trebuchet MS"/>
              <a:cs typeface="Tahoma"/>
              <a:sym typeface="Trebuchet MS"/>
            </a:endParaRPr>
          </a:p>
        </p:txBody>
      </p:sp>
      <p:sp>
        <p:nvSpPr>
          <p:cNvPr id="126" name="Google Shape;126;gde229071b2_0_13"/>
          <p:cNvSpPr txBox="1"/>
          <p:nvPr/>
        </p:nvSpPr>
        <p:spPr>
          <a:xfrm>
            <a:off x="5297850" y="2340614"/>
            <a:ext cx="2087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homa"/>
                <a:ea typeface="Trebuchet MS"/>
                <a:cs typeface="Tahoma"/>
                <a:sym typeface="Trebuchet MS"/>
              </a:rPr>
              <a:t>Increasingly strategic</a:t>
            </a:r>
            <a:endParaRPr sz="2400" dirty="0">
              <a:latin typeface="Tahoma"/>
              <a:ea typeface="Trebuchet MS"/>
              <a:cs typeface="Tahoma"/>
              <a:sym typeface="Trebuchet MS"/>
            </a:endParaRPr>
          </a:p>
        </p:txBody>
      </p:sp>
      <p:sp>
        <p:nvSpPr>
          <p:cNvPr id="127" name="Google Shape;127;gde229071b2_0_13"/>
          <p:cNvSpPr txBox="1"/>
          <p:nvPr/>
        </p:nvSpPr>
        <p:spPr>
          <a:xfrm>
            <a:off x="4955725" y="4385600"/>
            <a:ext cx="2175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Tahoma"/>
                <a:ea typeface="Trebuchet MS"/>
                <a:cs typeface="Tahoma"/>
                <a:sym typeface="Trebuchet MS"/>
              </a:rPr>
              <a:t>Increasingly automatic</a:t>
            </a:r>
            <a:endParaRPr dirty="0">
              <a:latin typeface="Tahoma"/>
              <a:ea typeface="Trebuchet MS"/>
              <a:cs typeface="Tahoma"/>
              <a:sym typeface="Trebuchet MS"/>
            </a:endParaRPr>
          </a:p>
        </p:txBody>
      </p:sp>
      <p:sp>
        <p:nvSpPr>
          <p:cNvPr id="128" name="Google Shape;128;gde229071b2_0_13"/>
          <p:cNvSpPr txBox="1"/>
          <p:nvPr/>
        </p:nvSpPr>
        <p:spPr>
          <a:xfrm>
            <a:off x="8104500" y="2594699"/>
            <a:ext cx="3951000" cy="2985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latin typeface="Tahoma"/>
                <a:ea typeface="Trebuchet MS"/>
                <a:cs typeface="Tahoma"/>
                <a:sym typeface="Trebuchet MS"/>
              </a:rPr>
              <a:t>SKILLED READING: FLUENT EXECUTION AND COORDINATION OF WORD RECOGNITION AND TEXT COMPREHENSION</a:t>
            </a:r>
            <a:endParaRPr sz="2600" b="1" dirty="0">
              <a:latin typeface="Tahoma"/>
              <a:ea typeface="Trebuchet MS"/>
              <a:cs typeface="Tahoma"/>
              <a:sym typeface="Trebuchet MS"/>
            </a:endParaRPr>
          </a:p>
        </p:txBody>
      </p:sp>
      <p:sp>
        <p:nvSpPr>
          <p:cNvPr id="129" name="Google Shape;129;gde229071b2_0_13" descr="arrow pointing right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4324150" y="2614225"/>
            <a:ext cx="719400" cy="28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0" name="Google Shape;130;gde229071b2_0_13" descr="arrow pointing right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841625" y="4706900"/>
            <a:ext cx="719400" cy="28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arr</a:t>
            </a:r>
            <a:endParaRPr dirty="0"/>
          </a:p>
        </p:txBody>
      </p:sp>
      <p:sp>
        <p:nvSpPr>
          <p:cNvPr id="131" name="Google Shape;131;gde229071b2_0_13" descr="arrow pointing right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788925" y="3031850"/>
            <a:ext cx="1227900" cy="1325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342175" y="2395325"/>
            <a:ext cx="10049100" cy="8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800" dirty="0">
                <a:latin typeface="Tahoma"/>
                <a:cs typeface="Tahoma"/>
              </a:rPr>
              <a:t>Text + Thinking = Real Reading</a:t>
            </a:r>
            <a:endParaRPr sz="4800" dirty="0">
              <a:latin typeface="Tahoma"/>
              <a:cs typeface="Tahom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rebuchet MS"/>
              <a:buNone/>
            </a:pPr>
            <a:endParaRPr dirty="0"/>
          </a:p>
        </p:txBody>
      </p:sp>
      <p:sp>
        <p:nvSpPr>
          <p:cNvPr id="115" name="Google Shape;115;p19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16" name="Google Shape;116;p19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 sz="4800" dirty="0">
                <a:latin typeface="Tahoma"/>
                <a:cs typeface="Tahoma"/>
              </a:rPr>
              <a:t>“Reading without reflecting is like eating without digesting”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137" name="Google Shape;137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 dirty="0">
                <a:latin typeface="Tahoma"/>
                <a:cs typeface="Tahoma"/>
              </a:rPr>
              <a:t>-Edmund Burke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38" name="Google Shape;138;p12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39" name="Google Shape;139;p1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cb018ee8d_0_57"/>
          <p:cNvSpPr txBox="1">
            <a:spLocks noGrp="1"/>
          </p:cNvSpPr>
          <p:nvPr>
            <p:ph type="body" idx="1"/>
          </p:nvPr>
        </p:nvSpPr>
        <p:spPr>
          <a:xfrm>
            <a:off x="642450" y="1933425"/>
            <a:ext cx="11339100" cy="3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lvl="0" indent="0">
              <a:spcBef>
                <a:spcPts val="0"/>
              </a:spcBef>
              <a:buNone/>
            </a:pPr>
            <a:r>
              <a:rPr lang="en-US" sz="4800" dirty="0">
                <a:latin typeface="Tahoma"/>
                <a:cs typeface="Tahoma"/>
              </a:rPr>
              <a:t>In each reflection, students are able to summarize the important concepts of reading and describe what was interesting, surprising, or confusing to them.  For an instructor, reading reflection facilitate </a:t>
            </a:r>
            <a:r>
              <a:rPr lang="en-US" sz="4800" b="1" dirty="0">
                <a:latin typeface="Tahoma"/>
                <a:cs typeface="Tahoma"/>
              </a:rPr>
              <a:t>“just-in-time”</a:t>
            </a:r>
            <a:r>
              <a:rPr lang="en-US" sz="4800" dirty="0">
                <a:latin typeface="Tahoma"/>
                <a:cs typeface="Tahoma"/>
              </a:rPr>
              <a:t> teaching and provides invaluable insights into students’ thinking and learning.</a:t>
            </a:r>
            <a:r>
              <a:rPr lang="en-US" sz="2400" dirty="0">
                <a:latin typeface="Tahoma"/>
                <a:cs typeface="Tahoma"/>
              </a:rPr>
              <a:t>-unknown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153" name="Google Shape;153;gdcb018ee8d_0_57" descr="Virginia Department of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7419" y="3223350"/>
            <a:ext cx="6664604" cy="38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dcb018ee8d_0_57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50032"/>
                </a:solidFill>
              </a:rPr>
              <a:t>Checking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6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800" dirty="0">
                <a:latin typeface="Tahoma"/>
                <a:cs typeface="Tahoma"/>
              </a:rPr>
              <a:t>Reflecting on a text students might ...</a:t>
            </a:r>
            <a:endParaRPr sz="4800" dirty="0">
              <a:latin typeface="Tahoma"/>
              <a:cs typeface="Tahoma"/>
            </a:endParaRPr>
          </a:p>
        </p:txBody>
      </p:sp>
      <p:sp>
        <p:nvSpPr>
          <p:cNvPr id="160" name="Google Shape;16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dirty="0">
                <a:latin typeface="Tahoma"/>
                <a:cs typeface="Tahoma"/>
              </a:rPr>
              <a:t>make a connection between their own life and the text</a:t>
            </a:r>
            <a:endParaRPr dirty="0">
              <a:latin typeface="Tahoma"/>
              <a:cs typeface="Tahoma"/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make a connection between other readings and the text</a:t>
            </a:r>
            <a:endParaRPr dirty="0">
              <a:latin typeface="Tahoma"/>
              <a:cs typeface="Tahoma"/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create a visual image</a:t>
            </a:r>
            <a:endParaRPr dirty="0">
              <a:latin typeface="Tahoma"/>
              <a:cs typeface="Tahoma"/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make an inference about the meaning</a:t>
            </a:r>
            <a:endParaRPr dirty="0">
              <a:latin typeface="Tahoma"/>
              <a:cs typeface="Tahoma"/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generate questions about the text</a:t>
            </a:r>
            <a:endParaRPr dirty="0">
              <a:latin typeface="Tahoma"/>
              <a:cs typeface="Tahoma"/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summarize and determine the most important message in the text</a:t>
            </a:r>
            <a:endParaRPr dirty="0">
              <a:latin typeface="Tahoma"/>
              <a:cs typeface="Tahoma"/>
            </a:endParaRPr>
          </a:p>
          <a:p>
            <a:pPr marL="22860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Tahoma"/>
                <a:cs typeface="Tahoma"/>
              </a:rPr>
              <a:t>give them a voice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cb018ee8d_0_57"/>
          <p:cNvSpPr txBox="1">
            <a:spLocks noGrp="1"/>
          </p:cNvSpPr>
          <p:nvPr>
            <p:ph type="body" idx="1"/>
          </p:nvPr>
        </p:nvSpPr>
        <p:spPr>
          <a:xfrm>
            <a:off x="642450" y="1933425"/>
            <a:ext cx="11339100" cy="36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Tahoma"/>
                <a:cs typeface="Tahoma"/>
              </a:rPr>
              <a:t>“WITHOUT ENGAGEMENT WE GOT NOTHING”</a:t>
            </a:r>
            <a:endParaRPr sz="4800" dirty="0">
              <a:latin typeface="Tahoma"/>
              <a:cs typeface="Tahoma"/>
            </a:endParaRPr>
          </a:p>
          <a:p>
            <a:pPr marL="45720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ahoma"/>
                <a:cs typeface="Tahoma"/>
              </a:rPr>
              <a:t>-JENNIFER SERRAVALLO</a:t>
            </a:r>
            <a:endParaRPr sz="2400" dirty="0">
              <a:latin typeface="Tahoma"/>
              <a:cs typeface="Tahoma"/>
            </a:endParaRPr>
          </a:p>
        </p:txBody>
      </p:sp>
      <p:pic>
        <p:nvPicPr>
          <p:cNvPr id="153" name="Google Shape;153;gdcb018ee8d_0_57" descr="Virginia Department of Educ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3027419" y="3223350"/>
            <a:ext cx="6664604" cy="38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dcb018ee8d_0_57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i="0" dirty="0">
                <a:solidFill>
                  <a:srgbClr val="D50032"/>
                </a:solidFill>
                <a:effectLst/>
                <a:latin typeface="Trebuchet MS"/>
                <a:ea typeface="Trebuchet MS"/>
                <a:cs typeface="Trebuchet MS"/>
              </a:rPr>
              <a:t>     How do you engage your students?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rgbClr val="000000"/>
      </a:dk1>
      <a:lt1>
        <a:srgbClr val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737</Words>
  <Application>Microsoft Office PowerPoint</Application>
  <PresentationFormat>Widescreen</PresentationFormat>
  <Paragraphs>189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Verdana</vt:lpstr>
      <vt:lpstr>Times New Roman</vt:lpstr>
      <vt:lpstr>Roboto</vt:lpstr>
      <vt:lpstr>Tahoma</vt:lpstr>
      <vt:lpstr>Trebuchet MS</vt:lpstr>
      <vt:lpstr>VDOE</vt:lpstr>
      <vt:lpstr>A Blank Sheet of Paper</vt:lpstr>
      <vt:lpstr>Standards of Learning</vt:lpstr>
      <vt:lpstr>During your reading block: How do your students reflect on their independent or whole group reading?</vt:lpstr>
      <vt:lpstr>Scarborough’s Reading Rope</vt:lpstr>
      <vt:lpstr>Text + Thinking = Real Reading </vt:lpstr>
      <vt:lpstr>“Reading without reflecting is like eating without digesting”</vt:lpstr>
      <vt:lpstr>Checking in</vt:lpstr>
      <vt:lpstr>Reflecting on a text students might ...</vt:lpstr>
      <vt:lpstr>     How do you engage your students?</vt:lpstr>
      <vt:lpstr>REFLECTING</vt:lpstr>
      <vt:lpstr>Look For -</vt:lpstr>
      <vt:lpstr>Materials needed-</vt:lpstr>
      <vt:lpstr>The Art of the Fold</vt:lpstr>
      <vt:lpstr>FICTION</vt:lpstr>
      <vt:lpstr>STRATEGY #1</vt:lpstr>
      <vt:lpstr>suitcase fold – story elements</vt:lpstr>
      <vt:lpstr>STRATEGY #2</vt:lpstr>
      <vt:lpstr>Burrito fold B-M-E</vt:lpstr>
      <vt:lpstr>STRATEGY #3</vt:lpstr>
      <vt:lpstr>Examples of Multiple Response</vt:lpstr>
      <vt:lpstr>NONFICTION</vt:lpstr>
      <vt:lpstr>STRATEGY #1</vt:lpstr>
      <vt:lpstr>Topic-Main Idea-Details</vt:lpstr>
      <vt:lpstr>STRATEGY #2</vt:lpstr>
      <vt:lpstr>Using Verbs</vt:lpstr>
      <vt:lpstr>STRATEGY #3</vt:lpstr>
      <vt:lpstr>Spin a question</vt:lpstr>
      <vt:lpstr>WAYS TO ADAPT THE STRATEGIES</vt:lpstr>
      <vt:lpstr>Resources:  McGregor, T. (2007). Comprehension connections: bridges to strategic reading. Heinemann.  Serravallo, J. (2020). Connecting with Students Online: Strategies for Remote Teaching &amp; Learning. Heinemann.   </vt:lpstr>
      <vt:lpstr>Still have questions or a creative way to use a blank sheet of paper?    We would love to hear from you!!  Elizabeth Ross eross1@hampton.k12.va.us Maureen Houser mbhouser@hampton.k12.va.us 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Blank Sheet of Paper</dc:title>
  <dc:creator>Timothy Nuthall</dc:creator>
  <cp:lastModifiedBy>Nogueras, Jill (DOE)</cp:lastModifiedBy>
  <cp:revision>27</cp:revision>
  <dcterms:created xsi:type="dcterms:W3CDTF">2020-06-29T15:52:04Z</dcterms:created>
  <dcterms:modified xsi:type="dcterms:W3CDTF">2021-08-04T18:34:13Z</dcterms:modified>
</cp:coreProperties>
</file>