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305" r:id="rId4"/>
    <p:sldId id="285" r:id="rId5"/>
    <p:sldId id="272" r:id="rId6"/>
    <p:sldId id="289" r:id="rId7"/>
    <p:sldId id="291" r:id="rId8"/>
    <p:sldId id="297" r:id="rId9"/>
    <p:sldId id="298" r:id="rId10"/>
    <p:sldId id="300" r:id="rId11"/>
    <p:sldId id="306" r:id="rId12"/>
    <p:sldId id="308" r:id="rId13"/>
    <p:sldId id="281" r:id="rId14"/>
    <p:sldId id="303" r:id="rId15"/>
    <p:sldId id="30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1E8"/>
    <a:srgbClr val="A1B2D0"/>
    <a:srgbClr val="ED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8" autoAdjust="0"/>
    <p:restoredTop sz="83837" autoAdjust="0"/>
  </p:normalViewPr>
  <p:slideViewPr>
    <p:cSldViewPr snapToGrid="0">
      <p:cViewPr varScale="1">
        <p:scale>
          <a:sx n="61" d="100"/>
          <a:sy n="61" d="100"/>
        </p:scale>
        <p:origin x="1032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41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021\groupdir\Research\Accountability\State\Chronic%20Absenteeism\Webinar\10y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State!$A$2:$A$11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State!$G$2:$G$11</c:f>
              <c:numCache>
                <c:formatCode>0.00</c:formatCode>
                <c:ptCount val="10"/>
                <c:pt idx="0">
                  <c:v>11.03</c:v>
                </c:pt>
                <c:pt idx="1">
                  <c:v>10.71</c:v>
                </c:pt>
                <c:pt idx="2">
                  <c:v>10.01</c:v>
                </c:pt>
                <c:pt idx="3">
                  <c:v>10.57</c:v>
                </c:pt>
                <c:pt idx="4">
                  <c:v>9.4600000000000009</c:v>
                </c:pt>
                <c:pt idx="5">
                  <c:v>10.14</c:v>
                </c:pt>
                <c:pt idx="6">
                  <c:v>10.47</c:v>
                </c:pt>
                <c:pt idx="7">
                  <c:v>11.97</c:v>
                </c:pt>
                <c:pt idx="8">
                  <c:v>11.1</c:v>
                </c:pt>
                <c:pt idx="9">
                  <c:v>10.73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71-429C-A898-7B62082AC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40576"/>
        <c:axId val="97242496"/>
      </c:lineChart>
      <c:catAx>
        <c:axId val="9724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Beginning School Year 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7242496"/>
        <c:crosses val="autoZero"/>
        <c:auto val="1"/>
        <c:lblAlgn val="ctr"/>
        <c:lblOffset val="100"/>
        <c:noMultiLvlLbl val="0"/>
      </c:catAx>
      <c:valAx>
        <c:axId val="97242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Chronic Absenteeism Rate </a:t>
                </a:r>
              </a:p>
            </c:rich>
          </c:tx>
          <c:layout>
            <c:manualLayout>
              <c:xMode val="edge"/>
              <c:yMode val="edge"/>
              <c:x val="6.9444444444444441E-3"/>
              <c:y val="9.5149656773672528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9724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BA20E-947E-43C0-B437-F517E68DB15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622A-2495-40BF-BE6B-4B1447A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4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63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2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9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5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BEA2-4504-465C-B12D-8B709E2A8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16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83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BEA2-4504-465C-B12D-8B709E2A8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16 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18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500" dirty="0"/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BEA2-4504-465C-B12D-8B709E2A8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16 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70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8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Need to provide link to the tool</a:t>
            </a:r>
          </a:p>
          <a:p>
            <a:pPr marL="228600" indent="-228600">
              <a:buAutoNum type="arabicPeriod"/>
            </a:pPr>
            <a:r>
              <a:rPr lang="en-US" dirty="0" smtClean="0"/>
              <a:t>Can the tool be used for Level One and Two schools for addressing CA?  If so, I recommend striking the first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622A-2495-40BF-BE6B-4B1447A6C3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2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6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2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7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 b="6241"/>
          <a:stretch/>
        </p:blipFill>
        <p:spPr bwMode="auto">
          <a:xfrm>
            <a:off x="5476875" y="16469"/>
            <a:ext cx="6715123" cy="682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0" y="204696"/>
            <a:ext cx="5689600" cy="13955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803400"/>
            <a:ext cx="5689600" cy="38608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0339" y="5984052"/>
            <a:ext cx="12262337" cy="893349"/>
            <a:chOff x="0" y="5964651"/>
            <a:chExt cx="12192000" cy="8933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17" y="5119401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4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5640883" y="-1974"/>
            <a:ext cx="6574563" cy="594093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8000" y="204696"/>
            <a:ext cx="4572000" cy="17003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000" y="2108200"/>
            <a:ext cx="4572000" cy="34893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70339" y="5142690"/>
            <a:ext cx="12262337" cy="1695310"/>
            <a:chOff x="0" y="5162690"/>
            <a:chExt cx="12192000" cy="16953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title="Virginia Department of Education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988" y="5162690"/>
              <a:ext cx="1517012" cy="83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0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0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1" r="7939" b="11763"/>
          <a:stretch/>
        </p:blipFill>
        <p:spPr>
          <a:xfrm>
            <a:off x="5438773" y="10256"/>
            <a:ext cx="6753225" cy="5971172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8000" y="204696"/>
            <a:ext cx="4572000" cy="17003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000" y="2108200"/>
            <a:ext cx="4572000" cy="34893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0339" y="5971173"/>
            <a:ext cx="12262337" cy="893349"/>
            <a:chOff x="0" y="5964651"/>
            <a:chExt cx="12192000" cy="8933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64" y="5118515"/>
            <a:ext cx="2022683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2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3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3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7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409E-099A-4FAA-BB05-F4CD7A6F9C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E8E8-0BCF-4B1E-97B2-EF2816B6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hyperlink" Target="http://www.doe.virginia.gov/support/prevention/attendance-truancy/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e.virginia.gov/support/prevention/attendance-truancy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e.virginia.gov/support/prevention/attendance-truancy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hyperlink" Target="http://www.doe.virginia.gov/support/prevention/attendance-truancy/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James.Lane@doe.virginia.gov" TargetMode="External"/><Relationship Id="rId7" Type="http://schemas.openxmlformats.org/officeDocument/2006/relationships/hyperlink" Target="mailto:Joseph.Wharff@doe.virginia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vonne.holloman@doe.virginia.gov" TargetMode="External"/><Relationship Id="rId5" Type="http://schemas.openxmlformats.org/officeDocument/2006/relationships/hyperlink" Target="mailto:yvonne.holloman@doe.virginia.gov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Zachary.Robbins@doe.virginia.gov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175847"/>
            <a:ext cx="9144000" cy="717639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Georgia" panose="02040502050405020303" pitchFamily="18" charset="0"/>
              </a:rPr>
              <a:t>Defining Chronic Absenteeism</a:t>
            </a:r>
            <a:endParaRPr lang="en-US" sz="4400" dirty="0">
              <a:latin typeface="Georgia" panose="02040502050405020303" pitchFamily="18" charset="0"/>
            </a:endParaRPr>
          </a:p>
        </p:txBody>
      </p:sp>
      <p:pic>
        <p:nvPicPr>
          <p:cNvPr id="3" name="Picture 2" descr="Students at school gathered around the table particiapating in a science project." title="Defining Chronic Absenteeism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6407"/>
          <a:stretch/>
        </p:blipFill>
        <p:spPr>
          <a:xfrm>
            <a:off x="109593" y="893486"/>
            <a:ext cx="12316178" cy="5800774"/>
          </a:xfrm>
          <a:prstGeom prst="rect">
            <a:avLst/>
          </a:prstGeom>
        </p:spPr>
      </p:pic>
      <p:grpSp>
        <p:nvGrpSpPr>
          <p:cNvPr id="12" name="Group 11" descr="blank" title="Defining Chronic Absenteeism"/>
          <p:cNvGrpSpPr/>
          <p:nvPr/>
        </p:nvGrpSpPr>
        <p:grpSpPr>
          <a:xfrm>
            <a:off x="64437" y="6166339"/>
            <a:ext cx="12361334" cy="1764616"/>
            <a:chOff x="0" y="5162691"/>
            <a:chExt cx="12236701" cy="1834236"/>
          </a:xfrm>
        </p:grpSpPr>
        <p:pic>
          <p:nvPicPr>
            <p:cNvPr id="7" name="Picture 6" descr="Virginia Department of Education logo&#10;The shape of the state of VA and a torch" title="Defining Chronic Absenteeism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988" y="5162691"/>
              <a:ext cx="1517012" cy="799895"/>
            </a:xfrm>
            <a:prstGeom prst="rect">
              <a:avLst/>
            </a:prstGeom>
          </p:spPr>
        </p:pic>
        <p:pic>
          <p:nvPicPr>
            <p:cNvPr id="9" name="Picture 8" descr="VDOE statement&#10;Virginia is for Learners" title="Defining Chronic Absenteeis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01" y="6103578"/>
              <a:ext cx="12192000" cy="893349"/>
            </a:xfrm>
            <a:prstGeom prst="rect">
              <a:avLst/>
            </a:prstGeom>
          </p:spPr>
        </p:pic>
        <p:cxnSp>
          <p:nvCxnSpPr>
            <p:cNvPr id="11" name="Straight Connector 10" descr="VDOE statement&#10;Virginia is for Learners" title="Defining Chronic Absenteesim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 descr="October 2019 powerpoint date" title="Defining Chronic Absenteeism"/>
          <p:cNvSpPr/>
          <p:nvPr/>
        </p:nvSpPr>
        <p:spPr>
          <a:xfrm>
            <a:off x="109593" y="6324928"/>
            <a:ext cx="1479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2019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1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 descr="Powerpoint title" hidden="1" title="Defining Chronic Absenteeism"/>
          <p:cNvSpPr txBox="1">
            <a:spLocks/>
          </p:cNvSpPr>
          <p:nvPr/>
        </p:nvSpPr>
        <p:spPr>
          <a:xfrm flipV="1">
            <a:off x="219186" y="1169505"/>
            <a:ext cx="12206585" cy="457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owerpoint Title" title="Chronic Absenteeism Academic Review Tool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Chronic </a:t>
            </a:r>
            <a:r>
              <a:rPr lang="en-US" sz="4800" b="1" dirty="0">
                <a:latin typeface="+mn-lt"/>
              </a:rPr>
              <a:t>Absenteeism Academic Review Tool</a:t>
            </a:r>
          </a:p>
        </p:txBody>
      </p:sp>
      <p:sp>
        <p:nvSpPr>
          <p:cNvPr id="10" name="Content Placeholder 2" descr="Chronic Absenteeism Academic Review Tool&#10;Gathering student attendance data&#10;Determinhg causation of student absences&#10;Implementing a plan for addressing student absences "/>
          <p:cNvSpPr>
            <a:spLocks noGrp="1"/>
          </p:cNvSpPr>
          <p:nvPr>
            <p:ph idx="1"/>
          </p:nvPr>
        </p:nvSpPr>
        <p:spPr>
          <a:xfrm>
            <a:off x="559259" y="1298779"/>
            <a:ext cx="10607040" cy="4511583"/>
          </a:xfrm>
        </p:spPr>
        <p:txBody>
          <a:bodyPr>
            <a:noAutofit/>
          </a:bodyPr>
          <a:lstStyle/>
          <a:p>
            <a:r>
              <a:rPr lang="en-US" dirty="0" smtClean="0"/>
              <a:t>Tool Components:</a:t>
            </a:r>
          </a:p>
          <a:p>
            <a:pPr lvl="1"/>
            <a:r>
              <a:rPr lang="en-US" sz="2800" dirty="0" smtClean="0"/>
              <a:t>Gathering student attendance data</a:t>
            </a:r>
          </a:p>
          <a:p>
            <a:pPr lvl="1"/>
            <a:r>
              <a:rPr lang="en-US" sz="2800" dirty="0" smtClean="0"/>
              <a:t>Determining causation of student absences</a:t>
            </a:r>
          </a:p>
          <a:p>
            <a:pPr lvl="1"/>
            <a:r>
              <a:rPr lang="en-US" sz="2800" dirty="0" smtClean="0"/>
              <a:t>Implementing a plan for addressing student absences</a:t>
            </a:r>
            <a:endParaRPr lang="en-US" sz="2800" dirty="0"/>
          </a:p>
          <a:p>
            <a:r>
              <a:rPr lang="en-US" dirty="0" smtClean="0"/>
              <a:t>A team reviews artifacts related to each component and uses a rubric to assign an implementation level – </a:t>
            </a:r>
            <a:r>
              <a:rPr lang="en-US" i="1" dirty="0" smtClean="0"/>
              <a:t>Full, Functional, Limited,</a:t>
            </a:r>
            <a:r>
              <a:rPr lang="en-US" dirty="0" smtClean="0"/>
              <a:t> or </a:t>
            </a:r>
            <a:r>
              <a:rPr lang="en-US" i="1" dirty="0" smtClean="0"/>
              <a:t>None.</a:t>
            </a:r>
          </a:p>
          <a:p>
            <a:r>
              <a:rPr lang="en-US" dirty="0" smtClean="0"/>
              <a:t>Components rated </a:t>
            </a:r>
            <a:r>
              <a:rPr lang="en-US" i="1" dirty="0" smtClean="0"/>
              <a:t>Limited</a:t>
            </a:r>
            <a:r>
              <a:rPr lang="en-US" dirty="0" smtClean="0"/>
              <a:t> or </a:t>
            </a:r>
            <a:r>
              <a:rPr lang="en-US" i="1" dirty="0" smtClean="0"/>
              <a:t>None</a:t>
            </a:r>
            <a:r>
              <a:rPr lang="en-US" dirty="0" smtClean="0"/>
              <a:t> will be included as essential </a:t>
            </a:r>
            <a:r>
              <a:rPr lang="en-US" dirty="0"/>
              <a:t>actions for the </a:t>
            </a:r>
            <a:r>
              <a:rPr lang="en-US" dirty="0" smtClean="0"/>
              <a:t>school.</a:t>
            </a:r>
          </a:p>
          <a:p>
            <a:r>
              <a:rPr lang="en-US" dirty="0" smtClean="0"/>
              <a:t>Essential actions are integrated into the continuous school improvement plan.</a:t>
            </a:r>
            <a:endParaRPr lang="en-US" dirty="0"/>
          </a:p>
        </p:txBody>
      </p:sp>
      <p:sp>
        <p:nvSpPr>
          <p:cNvPr id="9" name="Rectangle 8" descr="Office of School Quality" title="Chronic Absenteeism Academic Review Tool"/>
          <p:cNvSpPr/>
          <p:nvPr/>
        </p:nvSpPr>
        <p:spPr>
          <a:xfrm>
            <a:off x="-1" y="6118937"/>
            <a:ext cx="1219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Office of School </a:t>
            </a:r>
            <a:r>
              <a:rPr lang="en-US" sz="3200" b="1" dirty="0" smtClean="0">
                <a:solidFill>
                  <a:schemeClr val="bg1"/>
                </a:solidFill>
              </a:rPr>
              <a:t>Quality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5" name="Group 4" descr="Blank" title="Chronic Absenteeism Academic Review Tool"/>
          <p:cNvGrpSpPr/>
          <p:nvPr/>
        </p:nvGrpSpPr>
        <p:grpSpPr>
          <a:xfrm>
            <a:off x="0" y="4881879"/>
            <a:ext cx="12192000" cy="1976121"/>
            <a:chOff x="0" y="4881879"/>
            <a:chExt cx="12192000" cy="1976121"/>
          </a:xfrm>
        </p:grpSpPr>
        <p:pic>
          <p:nvPicPr>
            <p:cNvPr id="6" name="Picture 5" descr="VDOE statement&#10;Virginia is for Learners" title="Chronic Absenteeism Academic Review Too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cxnSp>
          <p:nvCxnSpPr>
            <p:cNvPr id="7" name="Straight Connector 6" descr="blank" title="Chronic Absenteeism Academic Review Tool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VDOE Logo&#10;The shape of the state of VA and a torch" title="Chronic Absenteeism Academic Review Tool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599" y="4881879"/>
              <a:ext cx="2051401" cy="1125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8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owerpoint Title" title="Chronic Absenteeism Resources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Chronic </a:t>
            </a:r>
            <a:r>
              <a:rPr lang="en-US" sz="4800" b="1" dirty="0">
                <a:latin typeface="+mn-lt"/>
              </a:rPr>
              <a:t>Absenteeism </a:t>
            </a:r>
            <a:r>
              <a:rPr lang="en-US" sz="4800" b="1" dirty="0" smtClean="0">
                <a:latin typeface="+mn-lt"/>
              </a:rPr>
              <a:t>Resources</a:t>
            </a:r>
            <a:endParaRPr lang="en-US" sz="4800" b="1" dirty="0">
              <a:latin typeface="+mn-lt"/>
            </a:endParaRPr>
          </a:p>
        </p:txBody>
      </p:sp>
      <p:sp>
        <p:nvSpPr>
          <p:cNvPr id="10" name="Content Placeholder 2" descr="Hyperlink for Attendance Works" title="Chronic Absenteeism Resources"/>
          <p:cNvSpPr>
            <a:spLocks noGrp="1"/>
          </p:cNvSpPr>
          <p:nvPr>
            <p:ph idx="1"/>
          </p:nvPr>
        </p:nvSpPr>
        <p:spPr>
          <a:xfrm>
            <a:off x="3599848" y="5339151"/>
            <a:ext cx="4698348" cy="66838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 smtClean="0"/>
              <a:t>www.attendanceworks.org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026" name="Picture 2" descr="Attendance Works: Advancing Student Success By Reducing Chronic Absence&#10;which is a website available" title="Chronic Absenteeism 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5" y="1221335"/>
            <a:ext cx="8728894" cy="41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 descr="Advancing Student Success By Reducing Chronic Absence weblink" title="Chronic Absenteeism Resources"/>
          <p:cNvGrpSpPr/>
          <p:nvPr/>
        </p:nvGrpSpPr>
        <p:grpSpPr>
          <a:xfrm>
            <a:off x="0" y="4881879"/>
            <a:ext cx="12192000" cy="1976121"/>
            <a:chOff x="0" y="4881879"/>
            <a:chExt cx="12192000" cy="1976121"/>
          </a:xfrm>
        </p:grpSpPr>
        <p:cxnSp>
          <p:nvCxnSpPr>
            <p:cNvPr id="7" name="Straight Connector 6" descr="Blank" title="Chronic Absenteeism Resources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VDOE statement&#10;Virginia is for Learners" title="Chronic Absenteeism Resource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pic>
          <p:nvPicPr>
            <p:cNvPr id="8" name="Picture 7" descr="VDOE Logo&#10;The shape of the state of VA and a torch" title="Chronic Absenteeism Resources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599" y="4881879"/>
              <a:ext cx="2051401" cy="1125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7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owerpoint Title" title="Chronic Absenteeism Resourc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Chronic Absenteeism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 descr="VA Absenteeism and Truancy Professional Development Webinar Series a list of 13" title="Chronic Absenteeism Resources"/>
          <p:cNvGrpSpPr/>
          <p:nvPr/>
        </p:nvGrpSpPr>
        <p:grpSpPr>
          <a:xfrm>
            <a:off x="0" y="924640"/>
            <a:ext cx="5543043" cy="5093912"/>
            <a:chOff x="23874" y="1141812"/>
            <a:chExt cx="5291076" cy="4911917"/>
          </a:xfrm>
        </p:grpSpPr>
        <p:sp>
          <p:nvSpPr>
            <p:cNvPr id="3" name="TextBox 2"/>
            <p:cNvSpPr txBox="1"/>
            <p:nvPr/>
          </p:nvSpPr>
          <p:spPr>
            <a:xfrm>
              <a:off x="23874" y="1141812"/>
              <a:ext cx="5291076" cy="1323439"/>
            </a:xfrm>
            <a:prstGeom prst="rect">
              <a:avLst/>
            </a:prstGeom>
            <a:solidFill>
              <a:srgbClr val="ABC1E8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 smtClean="0"/>
            </a:p>
            <a:p>
              <a:pPr algn="ctr"/>
              <a:r>
                <a:rPr lang="en-US" sz="2000" b="1" dirty="0" smtClean="0"/>
                <a:t>Virginia Absenteeism &amp; Truancy Professional Development Webinar Series</a:t>
              </a:r>
            </a:p>
            <a:p>
              <a:pPr algn="ctr"/>
              <a:endParaRPr lang="en-US" sz="2000" b="1" dirty="0"/>
            </a:p>
          </p:txBody>
        </p:sp>
        <p:pic>
          <p:nvPicPr>
            <p:cNvPr id="11" name="Picture 10" descr="13 Webinars" title="VA Absenteeism and Truancy Professional Development Webinar Series "/>
            <p:cNvPicPr>
              <a:picLocks noChangeAspect="1"/>
            </p:cNvPicPr>
            <p:nvPr/>
          </p:nvPicPr>
          <p:blipFill rotWithShape="1">
            <a:blip r:embed="rId3"/>
            <a:srcRect l="35567" t="29242" r="26854" b="24227"/>
            <a:stretch/>
          </p:blipFill>
          <p:spPr>
            <a:xfrm>
              <a:off x="31749" y="2252862"/>
              <a:ext cx="5283201" cy="3800867"/>
            </a:xfrm>
            <a:prstGeom prst="rect">
              <a:avLst/>
            </a:prstGeom>
          </p:spPr>
        </p:pic>
      </p:grpSp>
      <p:pic>
        <p:nvPicPr>
          <p:cNvPr id="12" name="Picture 11" descr="Learning what works to Reduce Chronic Absence&#10;Students are in school working at a table together painting pictures" title="Chronic Absenteeism Resources"/>
          <p:cNvPicPr>
            <a:picLocks noChangeAspect="1"/>
          </p:cNvPicPr>
          <p:nvPr/>
        </p:nvPicPr>
        <p:blipFill rotWithShape="1">
          <a:blip r:embed="rId4"/>
          <a:srcRect r="2143" b="15336"/>
          <a:stretch/>
        </p:blipFill>
        <p:spPr>
          <a:xfrm>
            <a:off x="4815841" y="1064671"/>
            <a:ext cx="7384034" cy="4888674"/>
          </a:xfrm>
          <a:prstGeom prst="rect">
            <a:avLst/>
          </a:prstGeom>
        </p:spPr>
      </p:pic>
      <p:sp>
        <p:nvSpPr>
          <p:cNvPr id="9" name="Rectangle 8" descr="Blank" title="Chronic Absenteeism Resources"/>
          <p:cNvSpPr/>
          <p:nvPr/>
        </p:nvSpPr>
        <p:spPr>
          <a:xfrm>
            <a:off x="-1" y="6118937"/>
            <a:ext cx="1219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Office of School </a:t>
            </a:r>
            <a:r>
              <a:rPr lang="en-US" sz="3200" b="1" dirty="0" smtClean="0">
                <a:solidFill>
                  <a:schemeClr val="bg1"/>
                </a:solidFill>
              </a:rPr>
              <a:t>Quality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 descr="Hyperlink for support-prevention-attendance-truancy weblink" title="Chronic Absenteeism Resources"/>
          <p:cNvSpPr/>
          <p:nvPr/>
        </p:nvSpPr>
        <p:spPr>
          <a:xfrm>
            <a:off x="3755370" y="6158583"/>
            <a:ext cx="6591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support-prevention-attendance-truancy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 descr="Blank" hidden="1" title="Chronic Absenteeism Resources"/>
          <p:cNvSpPr/>
          <p:nvPr/>
        </p:nvSpPr>
        <p:spPr>
          <a:xfrm>
            <a:off x="264195" y="6095695"/>
            <a:ext cx="346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Office of Student Services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4" descr="Hyperlink for support-prevention-attendance-truancy weblink" title="Chronic Absenteeism Resources"/>
          <p:cNvGrpSpPr/>
          <p:nvPr/>
        </p:nvGrpSpPr>
        <p:grpSpPr>
          <a:xfrm>
            <a:off x="8250" y="5413442"/>
            <a:ext cx="12239501" cy="1995763"/>
            <a:chOff x="0" y="4862237"/>
            <a:chExt cx="12207834" cy="1995763"/>
          </a:xfrm>
        </p:grpSpPr>
        <p:pic>
          <p:nvPicPr>
            <p:cNvPr id="6" name="Picture 5" descr="VDOE statement&#10;Virginia is for Learners" title="Chronic Absenteeism Resource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964651"/>
              <a:ext cx="12160333" cy="893349"/>
            </a:xfrm>
            <a:prstGeom prst="rect">
              <a:avLst/>
            </a:prstGeom>
          </p:spPr>
        </p:pic>
        <p:cxnSp>
          <p:nvCxnSpPr>
            <p:cNvPr id="7" name="Straight Connector 6" descr="Blank" title="Chronic Absenteeism Resources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VDOE Logo&#10;The shape of the state of VA and a torch" title="Chronic Absenteeism Resource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2152" y="4862237"/>
              <a:ext cx="2125682" cy="1125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5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52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Tiers that begin with Prevention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Improving attendance requires a tiered approach that begins with prevention&#10;Tier III Students who issed 20% or more of school (severe chronic absence&#10;Tier II Students missing 10-19% (moderate chronic absence)&#10;Tier I All students" title="Improving attendance requires a tieredpproach that begins with prevention"/>
          <p:cNvPicPr>
            <a:picLocks noChangeAspect="1"/>
          </p:cNvPicPr>
          <p:nvPr/>
        </p:nvPicPr>
        <p:blipFill rotWithShape="1">
          <a:blip r:embed="rId3"/>
          <a:srcRect l="32500" t="15926" r="21667" b="38148"/>
          <a:stretch/>
        </p:blipFill>
        <p:spPr>
          <a:xfrm>
            <a:off x="140676" y="1673216"/>
            <a:ext cx="12230398" cy="6194137"/>
          </a:xfrm>
          <a:prstGeom prst="rect">
            <a:avLst/>
          </a:prstGeom>
        </p:spPr>
      </p:pic>
      <p:grpSp>
        <p:nvGrpSpPr>
          <p:cNvPr id="11" name="Group 10" descr="Office of Student Services: hyperlink for support-prevention-attendance-truancy" title="Improving attendance requires a tieredpproach that begins with prevention"/>
          <p:cNvGrpSpPr/>
          <p:nvPr/>
        </p:nvGrpSpPr>
        <p:grpSpPr>
          <a:xfrm>
            <a:off x="0" y="4601980"/>
            <a:ext cx="12403013" cy="4792475"/>
            <a:chOff x="-139869" y="5162690"/>
            <a:chExt cx="12331869" cy="4730366"/>
          </a:xfrm>
        </p:grpSpPr>
        <p:pic>
          <p:nvPicPr>
            <p:cNvPr id="12" name="Picture 11" descr="VDOE Logo&#10;The shape of the state of VA and a torch" title="Improving attendance requires a tieredpproach that begins with preventio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049074"/>
              <a:ext cx="12192000" cy="843982"/>
            </a:xfrm>
            <a:prstGeom prst="rect">
              <a:avLst/>
            </a:prstGeom>
          </p:spPr>
        </p:pic>
        <p:cxnSp>
          <p:nvCxnSpPr>
            <p:cNvPr id="13" name="Straight Connector 12" descr="Blank" title="Improving attendance requires a tieredpproach that begins with prevention"/>
            <p:cNvCxnSpPr/>
            <p:nvPr/>
          </p:nvCxnSpPr>
          <p:spPr>
            <a:xfrm>
              <a:off x="-139869" y="7722414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VDOE Logo&#10;The shape of the state of VA and a torch" title="Improving attendance requires a tieredpproach that begins with prevention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988" y="5162690"/>
              <a:ext cx="1517012" cy="832424"/>
            </a:xfrm>
            <a:prstGeom prst="rect">
              <a:avLst/>
            </a:prstGeom>
          </p:spPr>
        </p:pic>
      </p:grpSp>
      <p:sp>
        <p:nvSpPr>
          <p:cNvPr id="15" name="Rectangle 14" descr="hyperlink for prevention of attendance and truancy" title="Improving attendance requires a tieredpproach that begins with prevention"/>
          <p:cNvSpPr/>
          <p:nvPr/>
        </p:nvSpPr>
        <p:spPr>
          <a:xfrm>
            <a:off x="324156" y="8131493"/>
            <a:ext cx="6160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prevention of attendance and truancy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 descr="Blank" title="Improving attendance requires a tieredpproach that begins with prevention"/>
          <p:cNvSpPr/>
          <p:nvPr/>
        </p:nvSpPr>
        <p:spPr>
          <a:xfrm>
            <a:off x="4911146" y="8870332"/>
            <a:ext cx="346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Office of Student Services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59" y="-656492"/>
            <a:ext cx="10515600" cy="98728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Chronically Absent Students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7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Myths- Absences are only a problem if the are unexcused&#10;&#10;Barriers- Chronic disease&#10;&#10;Aversions- child struggling academically" title="Find Out Why Students Are Chronically Absent"/>
          <p:cNvPicPr>
            <a:picLocks noChangeAspect="1"/>
          </p:cNvPicPr>
          <p:nvPr/>
        </p:nvPicPr>
        <p:blipFill rotWithShape="1">
          <a:blip r:embed="rId3"/>
          <a:srcRect l="35416" t="15185" r="24167" b="44075"/>
          <a:stretch/>
        </p:blipFill>
        <p:spPr>
          <a:xfrm>
            <a:off x="-96990" y="330798"/>
            <a:ext cx="12183482" cy="5553548"/>
          </a:xfrm>
          <a:prstGeom prst="rect">
            <a:avLst/>
          </a:prstGeom>
        </p:spPr>
      </p:pic>
      <p:grpSp>
        <p:nvGrpSpPr>
          <p:cNvPr id="11" name="Group 10" descr="hyperlink for support-pervention-attendance-truancy" title="Office of Student Services"/>
          <p:cNvGrpSpPr/>
          <p:nvPr/>
        </p:nvGrpSpPr>
        <p:grpSpPr>
          <a:xfrm>
            <a:off x="0" y="5174413"/>
            <a:ext cx="12183480" cy="2035712"/>
            <a:chOff x="0" y="5162690"/>
            <a:chExt cx="12192000" cy="1695310"/>
          </a:xfrm>
        </p:grpSpPr>
        <p:cxnSp>
          <p:nvCxnSpPr>
            <p:cNvPr id="13" name="Straight Connector 12" descr="Blank" title="Find Out Why Students Are Chronically Absent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Office of Student Services and hyperlink to prevention of attendance and truancy" title="Find Out Why Students Are Chronically Absent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pic>
          <p:nvPicPr>
            <p:cNvPr id="14" name="Picture 13" descr="VDOE Logo&#10;The shape of the state of VA with a torch" title="Find Out Why Students Are Chronically Absent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988" y="5162690"/>
              <a:ext cx="1517012" cy="832424"/>
            </a:xfrm>
            <a:prstGeom prst="rect">
              <a:avLst/>
            </a:prstGeom>
          </p:spPr>
        </p:pic>
      </p:grpSp>
      <p:sp>
        <p:nvSpPr>
          <p:cNvPr id="10" name="Rectangle 9" descr="Office of Student Services" title="Find Out Why Students Are Chronically Absent"/>
          <p:cNvSpPr/>
          <p:nvPr/>
        </p:nvSpPr>
        <p:spPr>
          <a:xfrm>
            <a:off x="264195" y="6095695"/>
            <a:ext cx="346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Office of Student Services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 descr="Hyperlink for prevention of attendance  and truancy" title="Find Out Why Students Are Chronically Absent"/>
          <p:cNvSpPr/>
          <p:nvPr/>
        </p:nvSpPr>
        <p:spPr>
          <a:xfrm>
            <a:off x="3755370" y="6158583"/>
            <a:ext cx="6591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prevention of attendance and truancy/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owerpoint Title" title="Chronic Absenteeism Resourc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Absenteeism Resources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 descr="VA Absenteeism and Truancy Professional Development Webinar Series. A listing of 13 " title="Chronic Absenteeism Resources"/>
          <p:cNvGrpSpPr/>
          <p:nvPr/>
        </p:nvGrpSpPr>
        <p:grpSpPr>
          <a:xfrm>
            <a:off x="0" y="956240"/>
            <a:ext cx="5555271" cy="5019718"/>
            <a:chOff x="23874" y="1141812"/>
            <a:chExt cx="5291076" cy="4911917"/>
          </a:xfrm>
        </p:grpSpPr>
        <p:sp>
          <p:nvSpPr>
            <p:cNvPr id="3" name="TextBox 2" descr="13 Webinar Series" title="Chronic Absenteeism Resources"/>
            <p:cNvSpPr txBox="1"/>
            <p:nvPr/>
          </p:nvSpPr>
          <p:spPr>
            <a:xfrm>
              <a:off x="23874" y="1141812"/>
              <a:ext cx="5291076" cy="1323439"/>
            </a:xfrm>
            <a:prstGeom prst="rect">
              <a:avLst/>
            </a:prstGeom>
            <a:solidFill>
              <a:srgbClr val="ABC1E8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 smtClean="0"/>
            </a:p>
            <a:p>
              <a:pPr algn="ctr"/>
              <a:r>
                <a:rPr lang="en-US" sz="2000" b="1" dirty="0" smtClean="0"/>
                <a:t>Virginia Absenteeism &amp; Truancy Professional Development Webinar Series</a:t>
              </a:r>
            </a:p>
            <a:p>
              <a:pPr algn="ctr"/>
              <a:endParaRPr lang="en-US" sz="2000" b="1" dirty="0"/>
            </a:p>
          </p:txBody>
        </p:sp>
        <p:pic>
          <p:nvPicPr>
            <p:cNvPr id="11" name="Picture 10" descr="All 13 listed" title="VA Absenteeism and Truancy Professional Development Webinar Series"/>
            <p:cNvPicPr>
              <a:picLocks noChangeAspect="1"/>
            </p:cNvPicPr>
            <p:nvPr/>
          </p:nvPicPr>
          <p:blipFill rotWithShape="1">
            <a:blip r:embed="rId3"/>
            <a:srcRect l="35567" t="29242" r="26854" b="24227"/>
            <a:stretch/>
          </p:blipFill>
          <p:spPr>
            <a:xfrm>
              <a:off x="31749" y="2252862"/>
              <a:ext cx="5283201" cy="3800867"/>
            </a:xfrm>
            <a:prstGeom prst="rect">
              <a:avLst/>
            </a:prstGeom>
          </p:spPr>
        </p:pic>
      </p:grpSp>
      <p:pic>
        <p:nvPicPr>
          <p:cNvPr id="12" name="Picture 11" descr="Creating peee learning a resource: Students at school at the table painting pictures together"/>
          <p:cNvPicPr>
            <a:picLocks noChangeAspect="1"/>
          </p:cNvPicPr>
          <p:nvPr/>
        </p:nvPicPr>
        <p:blipFill rotWithShape="1">
          <a:blip r:embed="rId4"/>
          <a:srcRect r="2143" b="15336"/>
          <a:stretch/>
        </p:blipFill>
        <p:spPr>
          <a:xfrm>
            <a:off x="4815841" y="1064671"/>
            <a:ext cx="7384034" cy="4888674"/>
          </a:xfrm>
          <a:prstGeom prst="rect">
            <a:avLst/>
          </a:prstGeom>
        </p:spPr>
      </p:pic>
      <p:sp>
        <p:nvSpPr>
          <p:cNvPr id="4" name="Rectangle 3" descr="blank" title="Chronic Absenteeism Resources"/>
          <p:cNvSpPr/>
          <p:nvPr/>
        </p:nvSpPr>
        <p:spPr>
          <a:xfrm>
            <a:off x="3755370" y="6158583"/>
            <a:ext cx="6591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support-prevention-attendance-truancy/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 descr="VDOE Logo&#10;The shape of the state of VA and a torch" title="Chronic Absenteeism Resources"/>
          <p:cNvGrpSpPr/>
          <p:nvPr/>
        </p:nvGrpSpPr>
        <p:grpSpPr>
          <a:xfrm>
            <a:off x="0" y="4794737"/>
            <a:ext cx="12199876" cy="3241429"/>
            <a:chOff x="0" y="4862237"/>
            <a:chExt cx="12207835" cy="1995762"/>
          </a:xfrm>
        </p:grpSpPr>
        <p:pic>
          <p:nvPicPr>
            <p:cNvPr id="6" name="Picture 5" descr="VDOE statement&#10;Virginia is for Learners" title="Chronic Absenteeism Resource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100336"/>
              <a:ext cx="12207835" cy="757663"/>
            </a:xfrm>
            <a:prstGeom prst="rect">
              <a:avLst/>
            </a:prstGeom>
          </p:spPr>
        </p:pic>
        <p:cxnSp>
          <p:nvCxnSpPr>
            <p:cNvPr id="7" name="Straight Connector 6" title="Chronic Absenteeism Resources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title="Virginia Department of Education logo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2152" y="4862237"/>
              <a:ext cx="2125682" cy="1125657"/>
            </a:xfrm>
            <a:prstGeom prst="rect">
              <a:avLst/>
            </a:prstGeom>
          </p:spPr>
        </p:pic>
      </p:grpSp>
      <p:sp>
        <p:nvSpPr>
          <p:cNvPr id="9" name="Rectangle 8" descr="hyperlink for support-prevention-attendance-truancy weblink" title="Chronic Absenteeism Resources"/>
          <p:cNvSpPr/>
          <p:nvPr/>
        </p:nvSpPr>
        <p:spPr>
          <a:xfrm>
            <a:off x="-1" y="6858000"/>
            <a:ext cx="1219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Office of School </a:t>
            </a:r>
            <a:r>
              <a:rPr lang="en-US" sz="3200" b="1" dirty="0" smtClean="0">
                <a:solidFill>
                  <a:schemeClr val="bg1"/>
                </a:solidFill>
              </a:rPr>
              <a:t>Quality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 descr="Blank" hidden="1" title="Chronic Absenteeism Resources"/>
          <p:cNvSpPr/>
          <p:nvPr/>
        </p:nvSpPr>
        <p:spPr>
          <a:xfrm>
            <a:off x="264195" y="6095695"/>
            <a:ext cx="346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Office of Student Services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Powerpoint Title" title="Connect Wth Us"/>
          <p:cNvSpPr txBox="1">
            <a:spLocks/>
          </p:cNvSpPr>
          <p:nvPr/>
        </p:nvSpPr>
        <p:spPr>
          <a:xfrm>
            <a:off x="0" y="0"/>
            <a:ext cx="12192000" cy="123666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atin typeface="+mn-lt"/>
              </a:rPr>
              <a:t>Connect With Us</a:t>
            </a:r>
            <a:endParaRPr lang="en-US" sz="6000" b="1" dirty="0">
              <a:latin typeface="+mn-lt"/>
            </a:endParaRPr>
          </a:p>
        </p:txBody>
      </p:sp>
      <p:sp>
        <p:nvSpPr>
          <p:cNvPr id="10" name="Rectangle 9" descr="List of names that can Connect Us" title="Connect Wth Us"/>
          <p:cNvSpPr/>
          <p:nvPr/>
        </p:nvSpPr>
        <p:spPr>
          <a:xfrm>
            <a:off x="69559" y="1362363"/>
            <a:ext cx="5854744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hlinkClick r:id="rId3"/>
              </a:rPr>
              <a:t>James.Lane@doe.virginia.gov</a:t>
            </a:r>
            <a:endParaRPr lang="nl-NL" sz="2800" dirty="0" smtClean="0"/>
          </a:p>
          <a:p>
            <a:endParaRPr lang="nl-NL" sz="2000" dirty="0"/>
          </a:p>
          <a:p>
            <a:r>
              <a:rPr lang="en-US" sz="2800" dirty="0" smtClean="0">
                <a:hlinkClick r:id="rId4"/>
              </a:rPr>
              <a:t>Zachary.Robbins@doe.virginia.gov</a:t>
            </a:r>
            <a:r>
              <a:rPr lang="en-US" sz="2800" dirty="0" smtClean="0"/>
              <a:t> </a:t>
            </a:r>
          </a:p>
          <a:p>
            <a:endParaRPr lang="en-US" sz="2000" dirty="0" smtClean="0"/>
          </a:p>
          <a:p>
            <a:r>
              <a:rPr lang="en-US" altLang="en-US" sz="2800" dirty="0" smtClean="0">
                <a:solidFill>
                  <a:srgbClr val="1155CC"/>
                </a:solidFill>
                <a:cs typeface="Arial" panose="020B0604020202020204" pitchFamily="34" charset="0"/>
                <a:hlinkClick r:id="rId5"/>
              </a:rPr>
              <a:t>Jennifer.Piver-Renna@doe.virginia.gov </a:t>
            </a:r>
          </a:p>
          <a:p>
            <a:endParaRPr lang="en-US" altLang="en-US" sz="2000" dirty="0" smtClean="0">
              <a:solidFill>
                <a:srgbClr val="1155CC"/>
              </a:solidFill>
              <a:cs typeface="Arial" panose="020B0604020202020204" pitchFamily="34" charset="0"/>
              <a:hlinkClick r:id="rId5"/>
            </a:endParaRPr>
          </a:p>
          <a:p>
            <a:r>
              <a:rPr lang="en-US" altLang="en-US" sz="2800" dirty="0">
                <a:solidFill>
                  <a:srgbClr val="1155CC"/>
                </a:solidFill>
                <a:cs typeface="Arial" panose="020B0604020202020204" pitchFamily="34" charset="0"/>
                <a:hlinkClick r:id="rId5"/>
              </a:rPr>
              <a:t>Susan.M.Williams@doe.virginia.gov </a:t>
            </a:r>
            <a:endParaRPr lang="en-US" altLang="en-US" sz="2800" dirty="0" smtClean="0">
              <a:solidFill>
                <a:srgbClr val="1155CC"/>
              </a:solidFill>
              <a:cs typeface="Arial" panose="020B0604020202020204" pitchFamily="34" charset="0"/>
              <a:hlinkClick r:id="rId5"/>
            </a:endParaRPr>
          </a:p>
          <a:p>
            <a:endParaRPr lang="en-US" altLang="en-US" sz="2000" dirty="0" smtClean="0">
              <a:solidFill>
                <a:srgbClr val="1155CC"/>
              </a:solidFill>
              <a:cs typeface="Arial" panose="020B0604020202020204" pitchFamily="34" charset="0"/>
              <a:hlinkClick r:id="rId5"/>
            </a:endParaRPr>
          </a:p>
          <a:p>
            <a:r>
              <a:rPr lang="en-US" altLang="en-US" sz="2800" dirty="0" smtClean="0">
                <a:solidFill>
                  <a:srgbClr val="1155CC"/>
                </a:solidFill>
                <a:cs typeface="Arial" panose="020B0604020202020204" pitchFamily="34" charset="0"/>
                <a:hlinkClick r:id="rId6"/>
              </a:rPr>
              <a:t>Yvonne.Holloman@doe.virginia.gov</a:t>
            </a:r>
            <a:endParaRPr lang="en-US" altLang="en-US" sz="2800" dirty="0" smtClean="0">
              <a:solidFill>
                <a:srgbClr val="1155CC"/>
              </a:solidFill>
              <a:cs typeface="Arial" panose="020B0604020202020204" pitchFamily="34" charset="0"/>
            </a:endParaRPr>
          </a:p>
          <a:p>
            <a:endParaRPr lang="en-US" altLang="en-US" sz="2000" dirty="0" smtClean="0">
              <a:solidFill>
                <a:srgbClr val="1155CC"/>
              </a:solidFill>
              <a:cs typeface="Arial" panose="020B0604020202020204" pitchFamily="34" charset="0"/>
            </a:endParaRPr>
          </a:p>
          <a:p>
            <a:r>
              <a:rPr lang="en-US" sz="2800" dirty="0" smtClean="0">
                <a:hlinkClick r:id="rId7"/>
              </a:rPr>
              <a:t>Joseph.Wharff@doe.virginia.gov</a:t>
            </a:r>
            <a:r>
              <a:rPr lang="en-US" sz="2800" dirty="0" smtClean="0"/>
              <a:t>   </a:t>
            </a:r>
            <a:endParaRPr lang="en-US" sz="2800" dirty="0"/>
          </a:p>
        </p:txBody>
      </p:sp>
      <p:pic>
        <p:nvPicPr>
          <p:cNvPr id="2" name="Picture 1" descr="Student at a desk using the computer  for resources or doing homework. Using the resources available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/>
          <a:stretch/>
        </p:blipFill>
        <p:spPr>
          <a:xfrm>
            <a:off x="5928074" y="1133857"/>
            <a:ext cx="6263926" cy="4861258"/>
          </a:xfrm>
          <a:prstGeom prst="rect">
            <a:avLst/>
          </a:prstGeom>
        </p:spPr>
      </p:pic>
      <p:grpSp>
        <p:nvGrpSpPr>
          <p:cNvPr id="14" name="Group 13" descr="VDOE statement&#10;Virignia is for Learners" title="Connect with Us"/>
          <p:cNvGrpSpPr/>
          <p:nvPr/>
        </p:nvGrpSpPr>
        <p:grpSpPr>
          <a:xfrm>
            <a:off x="0" y="5162690"/>
            <a:ext cx="12192000" cy="1695310"/>
            <a:chOff x="0" y="5162690"/>
            <a:chExt cx="12192000" cy="1695310"/>
          </a:xfrm>
        </p:grpSpPr>
        <p:pic>
          <p:nvPicPr>
            <p:cNvPr id="15" name="Picture 14" descr="VDOE logo &#10;The shape of the state of VA with a torch" title="Connect with Us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cxnSp>
          <p:nvCxnSpPr>
            <p:cNvPr id="16" name="Straight Connector 15" descr="VDOE statement&#10;Virginia is for Learners" title="Connect Wth Us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VDOE Logo&#10;The shape of the state of VA and a torch" title="Connect Wth Us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988" y="5162690"/>
              <a:ext cx="1517012" cy="832424"/>
            </a:xfrm>
            <a:prstGeom prst="rect">
              <a:avLst/>
            </a:prstGeom>
          </p:spPr>
        </p:pic>
      </p:grpSp>
      <p:sp>
        <p:nvSpPr>
          <p:cNvPr id="9" name="Title 8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</a:t>
            </a:r>
            <a:endParaRPr lang="en-US" dirty="0"/>
          </a:p>
        </p:txBody>
      </p:sp>
      <p:sp>
        <p:nvSpPr>
          <p:cNvPr id="6" name="Content Placeholder 5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Dropping out of high school is part of Chronic Absenteeism but the photo shows : A graduation and students takding graduation photos." title="Why Does Chronic Absenteeism Matter?"/>
          <p:cNvSpPr/>
          <p:nvPr/>
        </p:nvSpPr>
        <p:spPr>
          <a:xfrm>
            <a:off x="243840" y="950976"/>
            <a:ext cx="5361313" cy="376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3600" b="1" dirty="0" smtClean="0">
                <a:solidFill>
                  <a:srgbClr val="D12229"/>
                </a:solidFill>
                <a:ea typeface="MS Mincho"/>
                <a:cs typeface="Arial-Black"/>
              </a:rPr>
              <a:t>WHY DOES CHRONIC ABSENTEEISM MATTER?</a:t>
            </a:r>
            <a:endParaRPr lang="en-US" sz="3600" b="1" dirty="0">
              <a:solidFill>
                <a:srgbClr val="000000"/>
              </a:solidFill>
              <a:ea typeface="MS Mincho"/>
              <a:cs typeface="MinionPro-Regular"/>
            </a:endParaRPr>
          </a:p>
          <a:p>
            <a:pPr defTabSz="1219170">
              <a:lnSpc>
                <a:spcPct val="120000"/>
              </a:lnSpc>
            </a:pPr>
            <a:endParaRPr lang="en-US" dirty="0">
              <a:solidFill>
                <a:srgbClr val="000000"/>
              </a:solidFill>
              <a:latin typeface="ArialMT"/>
              <a:ea typeface="MS Mincho"/>
              <a:cs typeface="ArialMT"/>
            </a:endParaRPr>
          </a:p>
          <a:p>
            <a:r>
              <a:rPr lang="en-US" sz="2400" dirty="0"/>
              <a:t>Students who are chronically absent for any reason are more </a:t>
            </a:r>
            <a:r>
              <a:rPr lang="en-US" sz="2400" dirty="0" smtClean="0"/>
              <a:t>likely to: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experience </a:t>
            </a:r>
            <a:r>
              <a:rPr lang="en-US" sz="2400" dirty="0"/>
              <a:t>difficulty mastering reading concepts by third </a:t>
            </a:r>
            <a:r>
              <a:rPr lang="en-US" sz="2400" dirty="0" smtClean="0"/>
              <a:t>grade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fail </a:t>
            </a:r>
            <a:r>
              <a:rPr lang="en-US" sz="2400" dirty="0"/>
              <a:t>subjects in middle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drop </a:t>
            </a:r>
            <a:r>
              <a:rPr lang="en-US" sz="2400" dirty="0"/>
              <a:t>out of high school</a:t>
            </a: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Students</a:t>
            </a:r>
            <a:endParaRPr lang="en-US" dirty="0"/>
          </a:p>
        </p:txBody>
      </p:sp>
      <p:sp>
        <p:nvSpPr>
          <p:cNvPr id="8" name="Content Placeholder 7" hidden="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Students at school comparing notes and holding a discussion on the lesson "/>
          <p:cNvSpPr>
            <a:spLocks noGrp="1"/>
          </p:cNvSpPr>
          <p:nvPr>
            <p:ph type="title"/>
          </p:nvPr>
        </p:nvSpPr>
        <p:spPr>
          <a:xfrm>
            <a:off x="508000" y="791738"/>
            <a:ext cx="4572000" cy="2252546"/>
          </a:xfrm>
        </p:spPr>
        <p:txBody>
          <a:bodyPr/>
          <a:lstStyle/>
          <a:p>
            <a:r>
              <a:rPr lang="en-US" sz="3500" dirty="0">
                <a:solidFill>
                  <a:srgbClr val="D12229"/>
                </a:solidFill>
                <a:ea typeface="MS Mincho"/>
                <a:cs typeface="Arial-Black"/>
              </a:rPr>
              <a:t>WHY HOLD SCHOOLS ACCOUNTABLE FOR CHRONIC ABSENTEEISM?</a:t>
            </a:r>
            <a:br>
              <a:rPr lang="en-US" sz="3500" dirty="0">
                <a:solidFill>
                  <a:srgbClr val="D12229"/>
                </a:solidFill>
                <a:ea typeface="MS Mincho"/>
                <a:cs typeface="Arial-Black"/>
              </a:rPr>
            </a:br>
            <a:endParaRPr lang="en-US" sz="3500" dirty="0"/>
          </a:p>
        </p:txBody>
      </p:sp>
      <p:sp>
        <p:nvSpPr>
          <p:cNvPr id="4" name="Content Placeholder 1" descr="A list of 3 reasons" title="Why Hold Schools Accountable for Chronic Absenteeism"/>
          <p:cNvSpPr>
            <a:spLocks noGrp="1"/>
          </p:cNvSpPr>
          <p:nvPr>
            <p:ph sz="quarter" idx="4"/>
          </p:nvPr>
        </p:nvSpPr>
        <p:spPr>
          <a:xfrm>
            <a:off x="508000" y="2932772"/>
            <a:ext cx="4572000" cy="2664754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WHY HOLD SCHOOLS ACCOUNTABLE FOR CHRONIC ABSENTEEISM?</a:t>
            </a:r>
          </a:p>
          <a:p>
            <a:r>
              <a:rPr lang="en-US" dirty="0" smtClean="0"/>
              <a:t>Research correlates chronic absenteeism to academic performance</a:t>
            </a:r>
          </a:p>
          <a:p>
            <a:r>
              <a:rPr lang="en-US" dirty="0" smtClean="0"/>
              <a:t>Chronic absenteeism can be impacted by school-level policies and practices</a:t>
            </a:r>
          </a:p>
          <a:p>
            <a:r>
              <a:rPr lang="en-US" dirty="0" smtClean="0"/>
              <a:t>Can be an early indicator of need to address student engagement</a:t>
            </a:r>
          </a:p>
          <a:p>
            <a:endParaRPr lang="en-US" dirty="0" smtClean="0"/>
          </a:p>
          <a:p>
            <a:r>
              <a:rPr lang="en-US" dirty="0" smtClean="0"/>
              <a:t>Perfect attendance is not the goal!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descr="Student working on a science project indivdually."/>
          <p:cNvSpPr>
            <a:spLocks noGrp="1"/>
          </p:cNvSpPr>
          <p:nvPr>
            <p:ph type="title"/>
          </p:nvPr>
        </p:nvSpPr>
        <p:spPr>
          <a:xfrm>
            <a:off x="0" y="211016"/>
            <a:ext cx="5404338" cy="1582616"/>
          </a:xfrm>
        </p:spPr>
        <p:txBody>
          <a:bodyPr/>
          <a:lstStyle/>
          <a:p>
            <a:r>
              <a:rPr lang="en-US" sz="4400" dirty="0" smtClean="0">
                <a:solidFill>
                  <a:srgbClr val="D12229"/>
                </a:solidFill>
                <a:latin typeface="Georgia" panose="02040502050405020303" pitchFamily="18" charset="0"/>
                <a:ea typeface="MS Mincho"/>
                <a:cs typeface="Arial-Black"/>
              </a:rPr>
              <a:t/>
            </a:r>
            <a:br>
              <a:rPr lang="en-US" sz="4400" dirty="0" smtClean="0">
                <a:solidFill>
                  <a:srgbClr val="D12229"/>
                </a:solidFill>
                <a:latin typeface="Georgia" panose="02040502050405020303" pitchFamily="18" charset="0"/>
                <a:ea typeface="MS Mincho"/>
                <a:cs typeface="Arial-Black"/>
              </a:rPr>
            </a:br>
            <a:r>
              <a:rPr lang="en-US" sz="4000" dirty="0">
                <a:solidFill>
                  <a:srgbClr val="D12229"/>
                </a:solidFill>
                <a:latin typeface="Georgia" panose="02040502050405020303" pitchFamily="18" charset="0"/>
                <a:ea typeface="MS Mincho"/>
                <a:cs typeface="Arial-Black"/>
              </a:rPr>
              <a:t>WHAT IS CHRONIC </a:t>
            </a:r>
            <a:br>
              <a:rPr lang="en-US" sz="4000" dirty="0">
                <a:solidFill>
                  <a:srgbClr val="D12229"/>
                </a:solidFill>
                <a:latin typeface="Georgia" panose="02040502050405020303" pitchFamily="18" charset="0"/>
                <a:ea typeface="MS Mincho"/>
                <a:cs typeface="Arial-Black"/>
              </a:rPr>
            </a:br>
            <a:r>
              <a:rPr lang="en-US" sz="4000" dirty="0" smtClean="0">
                <a:solidFill>
                  <a:srgbClr val="D12229"/>
                </a:solidFill>
                <a:latin typeface="Georgia" panose="02040502050405020303" pitchFamily="18" charset="0"/>
                <a:ea typeface="MS Mincho"/>
                <a:cs typeface="Arial-Black"/>
              </a:rPr>
              <a:t>ABSENTEEISM</a:t>
            </a:r>
            <a:r>
              <a:rPr lang="en-US" sz="4000" dirty="0">
                <a:solidFill>
                  <a:srgbClr val="D12229"/>
                </a:solidFill>
                <a:latin typeface="Georgia" panose="02040502050405020303" pitchFamily="18" charset="0"/>
                <a:ea typeface="MS Mincho"/>
                <a:cs typeface="Arial-Black"/>
              </a:rPr>
              <a:t>?</a:t>
            </a:r>
            <a:br>
              <a:rPr lang="en-US" sz="4000" dirty="0">
                <a:solidFill>
                  <a:srgbClr val="D12229"/>
                </a:solidFill>
                <a:latin typeface="Georgia" panose="02040502050405020303" pitchFamily="18" charset="0"/>
                <a:ea typeface="MS Mincho"/>
                <a:cs typeface="Arial-Black"/>
              </a:rPr>
            </a:b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1" descr="Explanation list" title="What is Chronic Absenteeism?"/>
          <p:cNvSpPr>
            <a:spLocks noGrp="1"/>
          </p:cNvSpPr>
          <p:nvPr>
            <p:ph sz="quarter" idx="4"/>
          </p:nvPr>
        </p:nvSpPr>
        <p:spPr>
          <a:xfrm>
            <a:off x="-82062" y="1992923"/>
            <a:ext cx="5486400" cy="36712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a student misses 10 % or more of the school year</a:t>
            </a:r>
          </a:p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Excused absences</a:t>
            </a:r>
          </a:p>
          <a:p>
            <a:pPr lvl="1"/>
            <a:r>
              <a:rPr lang="en-US" dirty="0" smtClean="0"/>
              <a:t>Unexcused absences</a:t>
            </a:r>
          </a:p>
          <a:p>
            <a:pPr lvl="1"/>
            <a:r>
              <a:rPr lang="en-US" dirty="0" smtClean="0"/>
              <a:t>Out-of-school suspensions</a:t>
            </a:r>
          </a:p>
          <a:p>
            <a:r>
              <a:rPr lang="en-US" dirty="0" smtClean="0"/>
              <a:t>Excludes</a:t>
            </a:r>
          </a:p>
          <a:p>
            <a:pPr lvl="1"/>
            <a:r>
              <a:rPr lang="en-US" dirty="0" smtClean="0"/>
              <a:t>Students enrolled less than 50 % of school year</a:t>
            </a:r>
          </a:p>
          <a:p>
            <a:pPr lvl="1"/>
            <a:r>
              <a:rPr lang="en-US" dirty="0" smtClean="0"/>
              <a:t>Students receiving homebound instruction</a:t>
            </a:r>
          </a:p>
          <a:p>
            <a:pPr lvl="1"/>
            <a:r>
              <a:rPr lang="en-US" dirty="0" smtClean="0"/>
              <a:t>In-school suspension</a:t>
            </a:r>
          </a:p>
          <a:p>
            <a:pPr lvl="1"/>
            <a:r>
              <a:rPr lang="en-US" dirty="0" smtClean="0"/>
              <a:t>Disciplinary alternative placements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0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2154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Unexcused vs Excused Absences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6" name="Content Placeholder 2" descr="Both count toward a chronically absent student" title="Unexcused vs Excused Absences"/>
          <p:cNvSpPr>
            <a:spLocks noGrp="1"/>
          </p:cNvSpPr>
          <p:nvPr>
            <p:ph idx="1"/>
          </p:nvPr>
        </p:nvSpPr>
        <p:spPr>
          <a:xfrm>
            <a:off x="838200" y="1260088"/>
            <a:ext cx="10515600" cy="4916875"/>
          </a:xfrm>
        </p:spPr>
        <p:txBody>
          <a:bodyPr/>
          <a:lstStyle/>
          <a:p>
            <a:r>
              <a:rPr lang="en-US" dirty="0" smtClean="0"/>
              <a:t>Both count toward a chronically absent student</a:t>
            </a:r>
          </a:p>
          <a:p>
            <a:r>
              <a:rPr lang="en-US" dirty="0" smtClean="0"/>
              <a:t>Local unexcused absence policies can impact overall absenteeism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7" name="Table 16" descr="Parent provides acceptable reason to school administration&#10;Parent is unaware or does not support the absence or parent’s reason is not acceptable&#10; " title="Excused vs Unexcused Both counts toward a chronically absent studen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92219"/>
              </p:ext>
            </p:extLst>
          </p:nvPr>
        </p:nvGraphicFramePr>
        <p:xfrm>
          <a:off x="1219200" y="2475570"/>
          <a:ext cx="9347200" cy="283170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7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0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Excused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Unexcused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Absent entire day</a:t>
                      </a:r>
                      <a:endParaRPr lang="en-US" sz="2400" dirty="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Absent entire day</a:t>
                      </a:r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5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Parent</a:t>
                      </a:r>
                      <a:r>
                        <a:rPr lang="en-US" sz="2400" baseline="0" dirty="0" smtClean="0"/>
                        <a:t> provides acceptable reason to school administration</a:t>
                      </a:r>
                      <a:endParaRPr lang="en-US" sz="2400" dirty="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Parent is unaware</a:t>
                      </a:r>
                      <a:r>
                        <a:rPr lang="en-US" sz="2400" baseline="0" dirty="0" smtClean="0"/>
                        <a:t> or does not support the absence or parent’s reason is not acceptable</a:t>
                      </a:r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 descr="8VAC20-730-5 (Regulations Governing the Collection and Reporting of Truancy- Related Data and Student Attendance Policies" title="Unexcused vs Excused"/>
          <p:cNvSpPr txBox="1"/>
          <p:nvPr/>
        </p:nvSpPr>
        <p:spPr>
          <a:xfrm>
            <a:off x="166254" y="5578902"/>
            <a:ext cx="1066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8VAC20-730-5 (Regulations Governing the Collection and Reporting of Truancy- Related Data and Student Attendance Policies)</a:t>
            </a:r>
          </a:p>
        </p:txBody>
      </p:sp>
      <p:grpSp>
        <p:nvGrpSpPr>
          <p:cNvPr id="11" name="Group 10" descr="blank" title="Unexcused vs. Excused"/>
          <p:cNvGrpSpPr/>
          <p:nvPr/>
        </p:nvGrpSpPr>
        <p:grpSpPr>
          <a:xfrm>
            <a:off x="0" y="5162690"/>
            <a:ext cx="12192000" cy="1695310"/>
            <a:chOff x="0" y="5162690"/>
            <a:chExt cx="12192000" cy="1695310"/>
          </a:xfrm>
        </p:grpSpPr>
        <p:pic>
          <p:nvPicPr>
            <p:cNvPr id="12" name="Picture 11" descr="Virginia is for Learners" title="VDOE statemen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pic>
          <p:nvPicPr>
            <p:cNvPr id="14" name="Picture 13" descr="VDOE Logo&#10;The shape of the state of VA and a torch" title="Unexcused vs Excused Absencea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988" y="5162690"/>
              <a:ext cx="1517012" cy="832424"/>
            </a:xfrm>
            <a:prstGeom prst="rect">
              <a:avLst/>
            </a:prstGeom>
          </p:spPr>
        </p:pic>
        <p:cxnSp>
          <p:nvCxnSpPr>
            <p:cNvPr id="13" name="Straight Connector 12" descr="blank" hidden="1" title="Unexcused vs Excused Absences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35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descr="Levels one data based on 0-15% students missing 10% or more days&#10;&#10;Level Two data based on 16-24% students missing 10% or days&#10;&#10;Level Three data based on 25% students missing 10% or more days"/>
          <p:cNvSpPr txBox="1">
            <a:spLocks/>
          </p:cNvSpPr>
          <p:nvPr/>
        </p:nvSpPr>
        <p:spPr>
          <a:xfrm>
            <a:off x="0" y="-180510"/>
            <a:ext cx="12304812" cy="123666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+mn-lt"/>
              </a:rPr>
              <a:t>Chronic Absenteeism &amp; Accreditation</a:t>
            </a:r>
          </a:p>
        </p:txBody>
      </p:sp>
      <p:graphicFrame>
        <p:nvGraphicFramePr>
          <p:cNvPr id="15" name="Content Placeholder 3" descr="Level One&#10;Level Tweo&#10;Level Three&#10;Shows percentage for each level" title="Chronic Absenteeism and Accredit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266705"/>
              </p:ext>
            </p:extLst>
          </p:nvPr>
        </p:nvGraphicFramePr>
        <p:xfrm>
          <a:off x="838200" y="1825625"/>
          <a:ext cx="11768446" cy="3537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0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Level One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0-15 % of students missing 10% (+/- 18 days)</a:t>
                      </a:r>
                      <a:r>
                        <a:rPr lang="en-US" sz="2000" b="1" baseline="0" dirty="0" smtClean="0"/>
                        <a:t> or more, 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10 % improvement if prior</a:t>
                      </a:r>
                      <a:r>
                        <a:rPr lang="en-US" sz="2000" b="1" baseline="0" dirty="0" smtClean="0"/>
                        <a:t> year Level Two</a:t>
                      </a:r>
                      <a:endParaRPr lang="en-US" sz="2000" b="1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0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Level Two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16-24</a:t>
                      </a:r>
                      <a:r>
                        <a:rPr lang="en-US" sz="2000" b="1" baseline="0" dirty="0" smtClean="0"/>
                        <a:t> % of students missing 10% (+/- 18 days) or more, 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10 % </a:t>
                      </a:r>
                      <a:r>
                        <a:rPr lang="en-US" sz="2000" b="1" baseline="0" dirty="0" smtClean="0"/>
                        <a:t>improvement if prior year Level Three</a:t>
                      </a:r>
                      <a:endParaRPr lang="en-US" sz="2000" b="1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0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Level Three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25 % </a:t>
                      </a:r>
                      <a:r>
                        <a:rPr lang="en-US" sz="2000" b="1" baseline="0" dirty="0" smtClean="0"/>
                        <a:t>of students missing 10% (+/- 18 days) or more, or</a:t>
                      </a:r>
                      <a:endParaRPr lang="en-US" sz="20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Level Two performance more</a:t>
                      </a:r>
                      <a:r>
                        <a:rPr lang="en-US" sz="2000" b="1" baseline="0" dirty="0" smtClean="0"/>
                        <a:t> than 4 </a:t>
                      </a:r>
                      <a:r>
                        <a:rPr lang="en-US" sz="2000" b="1" dirty="0" smtClean="0"/>
                        <a:t>years in a row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10" descr="8VAC20-131-380 Establishing Standards for Accrediting Public Schools in VA (SOA)" title="VA Regulation"/>
          <p:cNvGrpSpPr/>
          <p:nvPr/>
        </p:nvGrpSpPr>
        <p:grpSpPr>
          <a:xfrm>
            <a:off x="0" y="5162690"/>
            <a:ext cx="12192000" cy="1695310"/>
            <a:chOff x="0" y="5162690"/>
            <a:chExt cx="12192000" cy="1695310"/>
          </a:xfrm>
        </p:grpSpPr>
        <p:pic>
          <p:nvPicPr>
            <p:cNvPr id="12" name="Picture 11" descr="Virginia is for Learners" title="VDOE Statemen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cxnSp>
          <p:nvCxnSpPr>
            <p:cNvPr id="13" name="Straight Connector 12" descr="blank" title="Chronic Absenteeism and Accrfediation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VDOE Logo&#10; A shape of the state of VA and a torch" title="Virginia Department of Education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988" y="5162690"/>
              <a:ext cx="1517012" cy="832424"/>
            </a:xfrm>
            <a:prstGeom prst="rect">
              <a:avLst/>
            </a:prstGeom>
          </p:spPr>
        </p:pic>
      </p:grpSp>
      <p:sp>
        <p:nvSpPr>
          <p:cNvPr id="19" name="TextBox 18" descr="8VAC20-131-380 Regulations Establishing Standards for Accrediting Public Schools in Virginia (SOA" title="Chronic Absenteeism and Accreditation"/>
          <p:cNvSpPr txBox="1"/>
          <p:nvPr/>
        </p:nvSpPr>
        <p:spPr>
          <a:xfrm>
            <a:off x="201881" y="5578902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8VAC20-131-380 Regulations Establishing Standards for Accrediting Public Schools in Virginia (SOA)</a:t>
            </a:r>
            <a:endParaRPr lang="en-US" sz="1200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hronic Absenteeism Calculations include determining students average daily membership in a given shcool based on total days present, absent or unscheduled."/>
          <p:cNvSpPr>
            <a:spLocks noGrp="1"/>
          </p:cNvSpPr>
          <p:nvPr>
            <p:ph type="title"/>
          </p:nvPr>
        </p:nvSpPr>
        <p:spPr>
          <a:xfrm>
            <a:off x="159387" y="93785"/>
            <a:ext cx="10954089" cy="103472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Chronic Absenteeism Calculations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6" name="Content Placeholder 2" descr="Data based on end-of-year student record collection" title="Chronic Absenteeism Calculations"/>
          <p:cNvSpPr txBox="1">
            <a:spLocks/>
          </p:cNvSpPr>
          <p:nvPr/>
        </p:nvSpPr>
        <p:spPr>
          <a:xfrm>
            <a:off x="225632" y="1334733"/>
            <a:ext cx="118396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Based on End-of-Year Student Record Collection</a:t>
            </a:r>
          </a:p>
          <a:p>
            <a:endParaRPr lang="en-US" sz="4000" dirty="0" smtClean="0"/>
          </a:p>
          <a:p>
            <a:r>
              <a:rPr lang="en-US" sz="4000" dirty="0" smtClean="0"/>
              <a:t>Multi-step calculation:</a:t>
            </a:r>
          </a:p>
          <a:p>
            <a:pPr lvl="1"/>
            <a:r>
              <a:rPr lang="en-US" sz="3600" dirty="0" smtClean="0"/>
              <a:t>Determine if student’s average </a:t>
            </a:r>
            <a:r>
              <a:rPr lang="en-US" sz="3600" dirty="0"/>
              <a:t>daily membership is ≥ </a:t>
            </a:r>
            <a:r>
              <a:rPr lang="en-US" sz="3600" dirty="0" smtClean="0"/>
              <a:t>50% </a:t>
            </a:r>
            <a:r>
              <a:rPr lang="en-US" sz="3600" dirty="0"/>
              <a:t>in a given </a:t>
            </a:r>
            <a:r>
              <a:rPr lang="en-US" sz="3600" dirty="0" smtClean="0"/>
              <a:t>school based on total </a:t>
            </a:r>
            <a:r>
              <a:rPr lang="en-US" sz="3600" dirty="0"/>
              <a:t>days present, absent and </a:t>
            </a:r>
            <a:r>
              <a:rPr lang="en-US" sz="3600" dirty="0" smtClean="0"/>
              <a:t>unscheduled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Determine if student’s rate of absenteeism is ≥ 10% in a given school based on days absent divided by total days in membership 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Determine school-level absenteeism rate based on number of students who are </a:t>
            </a:r>
            <a:r>
              <a:rPr lang="en-US" sz="3600" dirty="0"/>
              <a:t>≥ 10%</a:t>
            </a:r>
            <a:r>
              <a:rPr lang="en-US" sz="3600" dirty="0" smtClean="0"/>
              <a:t> absent divided </a:t>
            </a:r>
            <a:r>
              <a:rPr lang="en-US" sz="3600" dirty="0"/>
              <a:t>by the total number of students </a:t>
            </a:r>
            <a:r>
              <a:rPr lang="en-US" sz="3600" dirty="0" smtClean="0"/>
              <a:t>with end-of-year membership </a:t>
            </a:r>
            <a:r>
              <a:rPr lang="en-US" sz="3600" dirty="0"/>
              <a:t>≥ 50</a:t>
            </a:r>
            <a:r>
              <a:rPr lang="en-US" sz="3600" dirty="0" smtClean="0"/>
              <a:t>%</a:t>
            </a:r>
            <a:endParaRPr lang="en-US" sz="3600" dirty="0"/>
          </a:p>
          <a:p>
            <a:endParaRPr lang="en-US" sz="4000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 descr="Blank" title="VDOE Statement"/>
          <p:cNvGrpSpPr/>
          <p:nvPr/>
        </p:nvGrpSpPr>
        <p:grpSpPr>
          <a:xfrm>
            <a:off x="0" y="5162690"/>
            <a:ext cx="12192000" cy="1695310"/>
            <a:chOff x="0" y="5162690"/>
            <a:chExt cx="12192000" cy="1695310"/>
          </a:xfrm>
        </p:grpSpPr>
        <p:pic>
          <p:nvPicPr>
            <p:cNvPr id="12" name="Picture 11" descr="VDOE statement&#10;Virginia is for Learners" title="Chronic Absenteeism Calculation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cxnSp>
          <p:nvCxnSpPr>
            <p:cNvPr id="13" name="Straight Connector 12" descr="VDOE Logo&#10;The shape of the state of VA and a torch" title="Chronic Absenteeism Calculations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VDOE Logo" title="Chronic Absenteeism Calculation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988" y="5162690"/>
              <a:ext cx="1517012" cy="83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2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onnector 2018-2019 Level Three" title="Chronic Absenteeism &amp; Accreditation 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Chronic Absenteeism &amp; Accreditation </a:t>
            </a:r>
            <a:endParaRPr lang="en-US" sz="6000" b="1" dirty="0">
              <a:latin typeface="+mn-lt"/>
            </a:endParaRPr>
          </a:p>
        </p:txBody>
      </p:sp>
      <p:cxnSp>
        <p:nvCxnSpPr>
          <p:cNvPr id="11" name="Straight Arrow Connector 10" descr="Level Two connector with 102 Schools" title="Chronic Absenteeism &amp; Accreditation "/>
          <p:cNvCxnSpPr/>
          <p:nvPr/>
        </p:nvCxnSpPr>
        <p:spPr>
          <a:xfrm flipH="1">
            <a:off x="2438400" y="2819400"/>
            <a:ext cx="3454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 descr="Level Three Connector with 5 schools" title="Chronic Absenteeism and Accreditation"/>
          <p:cNvCxnSpPr/>
          <p:nvPr/>
        </p:nvCxnSpPr>
        <p:spPr>
          <a:xfrm flipH="1">
            <a:off x="6807200" y="2819400"/>
            <a:ext cx="1930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 descr="Level Three Connector with 23 schools" title="Chronic Absenteeism &amp; Accreditation "/>
          <p:cNvCxnSpPr/>
          <p:nvPr/>
        </p:nvCxnSpPr>
        <p:spPr>
          <a:xfrm flipH="1">
            <a:off x="3860800" y="2819400"/>
            <a:ext cx="4876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 descr="2018-2019 data based on 5 schools" title="Chronic Absenteeism and Accreditation"/>
          <p:cNvSpPr txBox="1"/>
          <p:nvPr/>
        </p:nvSpPr>
        <p:spPr>
          <a:xfrm>
            <a:off x="7112000" y="3282395"/>
            <a:ext cx="1320800" cy="420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5 schools</a:t>
            </a:r>
          </a:p>
        </p:txBody>
      </p:sp>
      <p:sp>
        <p:nvSpPr>
          <p:cNvPr id="16" name="TextBox 15" descr="2018-2019 data based on 23 schools" title="Chronic Absenteeism and Accrediation"/>
          <p:cNvSpPr txBox="1"/>
          <p:nvPr/>
        </p:nvSpPr>
        <p:spPr>
          <a:xfrm>
            <a:off x="5190067" y="3282396"/>
            <a:ext cx="1405467" cy="420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23 schools</a:t>
            </a:r>
          </a:p>
        </p:txBody>
      </p:sp>
      <p:sp>
        <p:nvSpPr>
          <p:cNvPr id="17" name="TextBox 16" descr="2018-2019 data based on 102 schools" title="Chronic Absenteeism and Accreditation"/>
          <p:cNvSpPr txBox="1"/>
          <p:nvPr/>
        </p:nvSpPr>
        <p:spPr>
          <a:xfrm>
            <a:off x="2844800" y="3282396"/>
            <a:ext cx="1625600" cy="420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33" dirty="0" smtClean="0"/>
              <a:t>102 </a:t>
            </a:r>
            <a:r>
              <a:rPr lang="en-US" sz="2133" dirty="0"/>
              <a:t>schools</a:t>
            </a:r>
          </a:p>
        </p:txBody>
      </p:sp>
      <p:grpSp>
        <p:nvGrpSpPr>
          <p:cNvPr id="12" name="Group 11" descr="VDOE logo&#10;The shape of the state of VA with a torch" title="Chronic Absenteeism and Accrediation"/>
          <p:cNvGrpSpPr/>
          <p:nvPr/>
        </p:nvGrpSpPr>
        <p:grpSpPr>
          <a:xfrm>
            <a:off x="71120" y="4969826"/>
            <a:ext cx="12192000" cy="1976121"/>
            <a:chOff x="0" y="4881879"/>
            <a:chExt cx="12192000" cy="1976121"/>
          </a:xfrm>
        </p:grpSpPr>
        <p:cxnSp>
          <p:nvCxnSpPr>
            <p:cNvPr id="14" name="Straight Connector 13" descr="Blank" title="Chronic Absenteeism and Accreditation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VDOE logo&#10;The shape of the state of VA and a torch" title="Chronic Abseentism and Accreditatio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599" y="4881879"/>
              <a:ext cx="2051401" cy="1125657"/>
            </a:xfrm>
            <a:prstGeom prst="rect">
              <a:avLst/>
            </a:prstGeom>
          </p:spPr>
        </p:pic>
        <p:pic>
          <p:nvPicPr>
            <p:cNvPr id="13" name="Picture 12" descr="Virginia is for Learners" title="Chronic Absenteeism and Accreditatio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442720" y="1246094"/>
            <a:ext cx="890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endParaRPr lang="en-US" b="1" dirty="0" smtClean="0"/>
          </a:p>
          <a:p>
            <a:pPr algn="ctr" fontAlgn="t"/>
            <a:r>
              <a:rPr lang="en-US" b="1" dirty="0" smtClean="0"/>
              <a:t>2018-2019 </a:t>
            </a:r>
            <a:r>
              <a:rPr lang="en-US" b="1" dirty="0"/>
              <a:t>Accreditation Chronic Absenteeism Performance Levels </a:t>
            </a:r>
            <a:endParaRPr lang="en-US" dirty="0"/>
          </a:p>
          <a:p>
            <a:pPr fontAlgn="t"/>
            <a:endParaRPr lang="en-US" dirty="0" smtClean="0"/>
          </a:p>
          <a:p>
            <a:pPr fontAlgn="t"/>
            <a:r>
              <a:rPr lang="en-US" dirty="0" smtClean="0"/>
              <a:t>Level One		Level Two                                         Level Three</a:t>
            </a:r>
            <a:endParaRPr lang="en-US" dirty="0"/>
          </a:p>
          <a:p>
            <a:pPr fontAlgn="t"/>
            <a:r>
              <a:rPr lang="en-US" dirty="0"/>
              <a:t>1604 (88</a:t>
            </a:r>
            <a:r>
              <a:rPr lang="en-US" dirty="0" smtClean="0"/>
              <a:t>%)		 170 (9%)			       40 (2%)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2800" y="4785730"/>
            <a:ext cx="995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b="1" dirty="0"/>
              <a:t>2019-2020 Accreditation Chronic Absenteeism Performance Levels </a:t>
            </a:r>
            <a:endParaRPr lang="en-US" dirty="0"/>
          </a:p>
          <a:p>
            <a:pPr fontAlgn="t"/>
            <a:r>
              <a:rPr lang="en-US" dirty="0"/>
              <a:t>Level </a:t>
            </a:r>
            <a:r>
              <a:rPr lang="en-US" dirty="0" smtClean="0"/>
              <a:t>One		            Level Two			Level Three</a:t>
            </a:r>
            <a:endParaRPr lang="en-US" dirty="0"/>
          </a:p>
          <a:p>
            <a:pPr fontAlgn="t"/>
            <a:r>
              <a:rPr lang="en-US" dirty="0"/>
              <a:t>1663 (91</a:t>
            </a:r>
            <a:r>
              <a:rPr lang="en-US" dirty="0" smtClean="0"/>
              <a:t>%)		             133 (7%)			 23 (1%)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hronic Absenteeism Rate Graph shoing rate beginning school year 2009-2018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Chronic Absenteeism: Ten Year Trend </a:t>
            </a:r>
            <a:endParaRPr lang="en-US" sz="6000" b="1" dirty="0">
              <a:latin typeface="+mn-lt"/>
            </a:endParaRPr>
          </a:p>
        </p:txBody>
      </p:sp>
      <p:graphicFrame>
        <p:nvGraphicFramePr>
          <p:cNvPr id="4" name="Content Placeholder 3" descr="Chronic Absenteeism Rate Grahph beginning school year 2009-2018" title="Chronic Absenteeism: Ten Year Trend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417978"/>
              </p:ext>
            </p:extLst>
          </p:nvPr>
        </p:nvGraphicFramePr>
        <p:xfrm>
          <a:off x="406400" y="1600200"/>
          <a:ext cx="10972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 descr="VDOE Logo&#10;The shape of the state of VA and a torch" title="Chronic Absenteeism: Ten Year Trend"/>
          <p:cNvGrpSpPr/>
          <p:nvPr/>
        </p:nvGrpSpPr>
        <p:grpSpPr>
          <a:xfrm>
            <a:off x="0" y="4881879"/>
            <a:ext cx="12192000" cy="1976121"/>
            <a:chOff x="0" y="4881879"/>
            <a:chExt cx="12192000" cy="1976121"/>
          </a:xfrm>
        </p:grpSpPr>
        <p:pic>
          <p:nvPicPr>
            <p:cNvPr id="6" name="Picture 5" descr="VDOE statment&#10;Virginia is for Learners" title="Chronic Absenteeism: Ten Year Tren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64651"/>
              <a:ext cx="12192000" cy="893349"/>
            </a:xfrm>
            <a:prstGeom prst="rect">
              <a:avLst/>
            </a:prstGeom>
          </p:spPr>
        </p:pic>
        <p:pic>
          <p:nvPicPr>
            <p:cNvPr id="8" name="Picture 7" descr="VDOE Logo&#10;The shape of the state of VA and a torch" title="Chronic Absenteeism: Ten Year Trend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599" y="4881879"/>
              <a:ext cx="2051401" cy="1125657"/>
            </a:xfrm>
            <a:prstGeom prst="rect">
              <a:avLst/>
            </a:prstGeom>
          </p:spPr>
        </p:pic>
        <p:cxnSp>
          <p:nvCxnSpPr>
            <p:cNvPr id="7" name="Straight Connector 6" descr="Years of Beginning School Year 2009-2018" title="Chronic Absenteeism: Ten Year Trend"/>
            <p:cNvCxnSpPr/>
            <p:nvPr/>
          </p:nvCxnSpPr>
          <p:spPr>
            <a:xfrm>
              <a:off x="0" y="5964651"/>
              <a:ext cx="12192000" cy="0"/>
            </a:xfrm>
            <a:prstGeom prst="line">
              <a:avLst/>
            </a:prstGeom>
            <a:ln w="28575">
              <a:solidFill>
                <a:srgbClr val="ED1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98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5474</TotalTime>
  <Words>636</Words>
  <Application>Microsoft Office PowerPoint</Application>
  <PresentationFormat>Widescreen</PresentationFormat>
  <Paragraphs>152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Arial-Black</vt:lpstr>
      <vt:lpstr>ArialMT</vt:lpstr>
      <vt:lpstr>Calibri</vt:lpstr>
      <vt:lpstr>Calibri Light</vt:lpstr>
      <vt:lpstr>Georgia</vt:lpstr>
      <vt:lpstr>MinionPro-Regular</vt:lpstr>
      <vt:lpstr>MS Mincho</vt:lpstr>
      <vt:lpstr>Office Theme</vt:lpstr>
      <vt:lpstr>Defining Chronic Absenteeism</vt:lpstr>
      <vt:lpstr>Graduating Students</vt:lpstr>
      <vt:lpstr>WHY HOLD SCHOOLS ACCOUNTABLE FOR CHRONIC ABSENTEEISM? </vt:lpstr>
      <vt:lpstr> WHAT IS CHRONIC  ABSENTEEISM? </vt:lpstr>
      <vt:lpstr>Unexcused vs Excused Absences</vt:lpstr>
      <vt:lpstr>Three levels</vt:lpstr>
      <vt:lpstr>Chronic Absenteeism Calculations</vt:lpstr>
      <vt:lpstr>Chronic Absenteeism &amp; Accreditation </vt:lpstr>
      <vt:lpstr>Chronic Absenteeism: Ten Year Trend </vt:lpstr>
      <vt:lpstr>Chronic Absenteeism Academic Review Tool</vt:lpstr>
      <vt:lpstr>Chronic Absenteeism Resources</vt:lpstr>
      <vt:lpstr>Chronic Absenteeism</vt:lpstr>
      <vt:lpstr>Tiers that begin with Prevention</vt:lpstr>
      <vt:lpstr>Chronically Absent Students</vt:lpstr>
      <vt:lpstr>Absenteeism Resources</vt:lpstr>
      <vt:lpstr>Joint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Program</dc:creator>
  <cp:lastModifiedBy>Wharff, Joseph (DOE)</cp:lastModifiedBy>
  <cp:revision>159</cp:revision>
  <dcterms:created xsi:type="dcterms:W3CDTF">2019-09-09T17:53:42Z</dcterms:created>
  <dcterms:modified xsi:type="dcterms:W3CDTF">2019-11-25T16:01:54Z</dcterms:modified>
</cp:coreProperties>
</file>