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8" r:id="rId2"/>
    <p:sldId id="260" r:id="rId3"/>
    <p:sldId id="262" r:id="rId4"/>
    <p:sldId id="303" r:id="rId5"/>
    <p:sldId id="302" r:id="rId6"/>
    <p:sldId id="319" r:id="rId7"/>
    <p:sldId id="279" r:id="rId8"/>
    <p:sldId id="306" r:id="rId9"/>
    <p:sldId id="310" r:id="rId10"/>
    <p:sldId id="315" r:id="rId11"/>
    <p:sldId id="312" r:id="rId12"/>
    <p:sldId id="313" r:id="rId13"/>
    <p:sldId id="300" r:id="rId14"/>
    <p:sldId id="325" r:id="rId15"/>
    <p:sldId id="324" r:id="rId16"/>
    <p:sldId id="323" r:id="rId17"/>
    <p:sldId id="328" r:id="rId18"/>
    <p:sldId id="327" r:id="rId19"/>
    <p:sldId id="329" r:id="rId20"/>
    <p:sldId id="330" r:id="rId21"/>
    <p:sldId id="322" r:id="rId22"/>
    <p:sldId id="321" r:id="rId23"/>
    <p:sldId id="278" r:id="rId24"/>
    <p:sldId id="311" r:id="rId25"/>
    <p:sldId id="275" r:id="rId26"/>
  </p:sldIdLst>
  <p:sldSz cx="9144000" cy="5143500" type="screen16x9"/>
  <p:notesSz cx="6858000" cy="9144000"/>
  <p:embeddedFontLst>
    <p:embeddedFont>
      <p:font typeface="Josefin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8" autoAdjust="0"/>
    <p:restoredTop sz="74419" autoAdjust="0"/>
  </p:normalViewPr>
  <p:slideViewPr>
    <p:cSldViewPr snapToGrid="0">
      <p:cViewPr varScale="1">
        <p:scale>
          <a:sx n="95" d="100"/>
          <a:sy n="95" d="100"/>
        </p:scale>
        <p:origin x="1236"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58750" marR="0" lvl="0" indent="0" algn="l" rtl="0">
      <a:lnSpc>
        <a:spcPct val="100000"/>
      </a:lnSpc>
      <a:spcBef>
        <a:spcPts val="0"/>
      </a:spcBef>
      <a:spcAft>
        <a:spcPts val="0"/>
      </a:spcAft>
      <a:buClr>
        <a:srgbClr val="000000"/>
      </a:buClr>
      <a:buFont typeface="Arial"/>
      <a:buNone/>
      <a:defRPr sz="1290"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214e8332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214e8332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US" sz="1600" b="0" i="0" u="none" strike="noStrike" cap="none" dirty="0" smtClean="0">
                <a:solidFill>
                  <a:srgbClr val="000000"/>
                </a:solidFill>
                <a:effectLst/>
                <a:latin typeface="Arial"/>
                <a:ea typeface="Arial"/>
                <a:cs typeface="Arial"/>
                <a:sym typeface="Arial"/>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smtClean="0"/>
              <a:t> </a:t>
            </a:r>
            <a:endParaRPr lang="en-US" sz="1600" dirty="0"/>
          </a:p>
        </p:txBody>
      </p:sp>
    </p:spTree>
    <p:extLst>
      <p:ext uri="{BB962C8B-B14F-4D97-AF65-F5344CB8AC3E}">
        <p14:creationId xmlns:p14="http://schemas.microsoft.com/office/powerpoint/2010/main" val="22353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27000" indent="0">
              <a:buNone/>
            </a:pPr>
            <a:r>
              <a:rPr lang="en-US" sz="1600" b="0" dirty="0" smtClean="0"/>
              <a:t> </a:t>
            </a:r>
          </a:p>
        </p:txBody>
      </p:sp>
    </p:spTree>
    <p:extLst>
      <p:ext uri="{BB962C8B-B14F-4D97-AF65-F5344CB8AC3E}">
        <p14:creationId xmlns:p14="http://schemas.microsoft.com/office/powerpoint/2010/main" val="197589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b="0" i="0" u="none" strike="noStrike" cap="none" dirty="0" smtClean="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352008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smtClean="0"/>
              <a:t> </a:t>
            </a:r>
          </a:p>
        </p:txBody>
      </p:sp>
    </p:spTree>
    <p:extLst>
      <p:ext uri="{BB962C8B-B14F-4D97-AF65-F5344CB8AC3E}">
        <p14:creationId xmlns:p14="http://schemas.microsoft.com/office/powerpoint/2010/main" val="12713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smtClean="0"/>
              <a:t> </a:t>
            </a:r>
            <a:endParaRPr lang="en-US" sz="1600" dirty="0"/>
          </a:p>
        </p:txBody>
      </p:sp>
    </p:spTree>
    <p:extLst>
      <p:ext uri="{BB962C8B-B14F-4D97-AF65-F5344CB8AC3E}">
        <p14:creationId xmlns:p14="http://schemas.microsoft.com/office/powerpoint/2010/main" val="4040330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dirty="0" smtClean="0">
                <a:solidFill>
                  <a:srgbClr val="00B050"/>
                </a:solidFill>
              </a:rPr>
              <a:t> </a:t>
            </a:r>
          </a:p>
        </p:txBody>
      </p:sp>
    </p:spTree>
    <p:extLst>
      <p:ext uri="{BB962C8B-B14F-4D97-AF65-F5344CB8AC3E}">
        <p14:creationId xmlns:p14="http://schemas.microsoft.com/office/powerpoint/2010/main" val="1801548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baseline="0" dirty="0" smtClean="0">
                <a:solidFill>
                  <a:srgbClr val="C00000"/>
                </a:solidFill>
              </a:rPr>
              <a:t> </a:t>
            </a:r>
          </a:p>
        </p:txBody>
      </p:sp>
    </p:spTree>
    <p:extLst>
      <p:ext uri="{BB962C8B-B14F-4D97-AF65-F5344CB8AC3E}">
        <p14:creationId xmlns:p14="http://schemas.microsoft.com/office/powerpoint/2010/main" val="2132554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baseline="0" dirty="0" smtClean="0">
              <a:solidFill>
                <a:srgbClr val="C00000"/>
              </a:solidFill>
            </a:endParaRPr>
          </a:p>
          <a:p>
            <a:pPr marL="158750" indent="0">
              <a:buNone/>
            </a:pPr>
            <a:endParaRPr lang="en-US" sz="1600" baseline="0" dirty="0" smtClean="0">
              <a:solidFill>
                <a:srgbClr val="C00000"/>
              </a:solidFill>
            </a:endParaRPr>
          </a:p>
        </p:txBody>
      </p:sp>
    </p:spTree>
    <p:extLst>
      <p:ext uri="{BB962C8B-B14F-4D97-AF65-F5344CB8AC3E}">
        <p14:creationId xmlns:p14="http://schemas.microsoft.com/office/powerpoint/2010/main" val="74866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b="0" i="0" u="none" strike="noStrike" cap="none" baseline="0" dirty="0" smtClean="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1142590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baseline="0" dirty="0" smtClean="0"/>
              <a:t> </a:t>
            </a:r>
          </a:p>
        </p:txBody>
      </p:sp>
    </p:spTree>
    <p:extLst>
      <p:ext uri="{BB962C8B-B14F-4D97-AF65-F5344CB8AC3E}">
        <p14:creationId xmlns:p14="http://schemas.microsoft.com/office/powerpoint/2010/main" val="39320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de90a41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bde90a41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a:t>
            </a:r>
            <a:endParaRPr dirty="0"/>
          </a:p>
        </p:txBody>
      </p:sp>
    </p:spTree>
    <p:extLst>
      <p:ext uri="{BB962C8B-B14F-4D97-AF65-F5344CB8AC3E}">
        <p14:creationId xmlns:p14="http://schemas.microsoft.com/office/powerpoint/2010/main" val="155438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r>
              <a:rPr lang="en-US" sz="1600" dirty="0" smtClean="0"/>
              <a:t> </a:t>
            </a:r>
            <a:endParaRPr lang="en-US" sz="1600" dirty="0"/>
          </a:p>
        </p:txBody>
      </p:sp>
    </p:spTree>
    <p:extLst>
      <p:ext uri="{BB962C8B-B14F-4D97-AF65-F5344CB8AC3E}">
        <p14:creationId xmlns:p14="http://schemas.microsoft.com/office/powerpoint/2010/main" val="355053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smtClean="0"/>
              <a:t> </a:t>
            </a:r>
            <a:endParaRPr lang="en-US" sz="1600" dirty="0"/>
          </a:p>
        </p:txBody>
      </p:sp>
    </p:spTree>
    <p:extLst>
      <p:ext uri="{BB962C8B-B14F-4D97-AF65-F5344CB8AC3E}">
        <p14:creationId xmlns:p14="http://schemas.microsoft.com/office/powerpoint/2010/main" val="2282717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a:t>
            </a:r>
            <a:endParaRPr lang="en-US" dirty="0"/>
          </a:p>
        </p:txBody>
      </p:sp>
    </p:spTree>
    <p:extLst>
      <p:ext uri="{BB962C8B-B14F-4D97-AF65-F5344CB8AC3E}">
        <p14:creationId xmlns:p14="http://schemas.microsoft.com/office/powerpoint/2010/main" val="3973310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marR="0" lvl="1" indent="0" algn="l" defTabSz="914400" rtl="0" eaLnBrk="1" fontAlgn="auto" latinLnBrk="0" hangingPunct="1">
              <a:lnSpc>
                <a:spcPct val="100000"/>
              </a:lnSpc>
              <a:spcBef>
                <a:spcPts val="0"/>
              </a:spcBef>
              <a:spcAft>
                <a:spcPts val="0"/>
              </a:spcAft>
              <a:buClr>
                <a:srgbClr val="000000"/>
              </a:buClr>
              <a:buSzPts val="1100"/>
              <a:buNone/>
              <a:tabLst/>
              <a:defRPr/>
            </a:pPr>
            <a:r>
              <a:rPr lang="en-US" sz="1600" b="0" i="0" u="none" strike="noStrike" cap="none" baseline="0" dirty="0" smtClean="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1400741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marR="0" lvl="1" indent="0" algn="l" defTabSz="914400" rtl="0" eaLnBrk="1" fontAlgn="auto" latinLnBrk="0" hangingPunct="1">
              <a:lnSpc>
                <a:spcPct val="100000"/>
              </a:lnSpc>
              <a:spcBef>
                <a:spcPts val="0"/>
              </a:spcBef>
              <a:spcAft>
                <a:spcPts val="0"/>
              </a:spcAft>
              <a:buClr>
                <a:srgbClr val="000000"/>
              </a:buClr>
              <a:buSzPts val="1100"/>
              <a:buNone/>
              <a:tabLst/>
              <a:defRPr/>
            </a:pPr>
            <a:r>
              <a:rPr lang="en-US" sz="1600" b="1" i="0" u="none" strike="noStrike" cap="none" baseline="0" dirty="0" smtClean="0">
                <a:solidFill>
                  <a:srgbClr val="FF0000"/>
                </a:solidFill>
                <a:effectLst/>
                <a:latin typeface="Arial"/>
                <a:ea typeface="Arial"/>
                <a:cs typeface="Arial"/>
                <a:sym typeface="Arial"/>
              </a:rPr>
              <a:t> </a:t>
            </a:r>
          </a:p>
        </p:txBody>
      </p:sp>
    </p:spTree>
    <p:extLst>
      <p:ext uri="{BB962C8B-B14F-4D97-AF65-F5344CB8AC3E}">
        <p14:creationId xmlns:p14="http://schemas.microsoft.com/office/powerpoint/2010/main" val="513620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smtClean="0"/>
          </a:p>
          <a:p>
            <a:pPr marL="158750" indent="0">
              <a:buNone/>
            </a:pPr>
            <a:endParaRPr lang="en-US" sz="1600" dirty="0" smtClean="0"/>
          </a:p>
          <a:p>
            <a:pPr marL="158750" indent="0">
              <a:buNone/>
            </a:pPr>
            <a:endParaRPr lang="en-US" sz="1600" dirty="0"/>
          </a:p>
        </p:txBody>
      </p:sp>
    </p:spTree>
    <p:extLst>
      <p:ext uri="{BB962C8B-B14F-4D97-AF65-F5344CB8AC3E}">
        <p14:creationId xmlns:p14="http://schemas.microsoft.com/office/powerpoint/2010/main" val="41971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lnSpc>
                <a:spcPct val="100000"/>
              </a:lnSpc>
              <a:spcBef>
                <a:spcPts val="0"/>
              </a:spcBef>
              <a:buNone/>
              <a:defRPr/>
            </a:pPr>
            <a:endParaRPr lang="en-US" sz="1600" b="0" baseline="0" dirty="0" smtClean="0">
              <a:solidFill>
                <a:schemeClr val="tx1"/>
              </a:solidFill>
            </a:endParaRPr>
          </a:p>
          <a:p>
            <a:pPr marL="457200" lvl="0" indent="-298450">
              <a:lnSpc>
                <a:spcPct val="100000"/>
              </a:lnSpc>
              <a:spcBef>
                <a:spcPts val="0"/>
              </a:spcBef>
              <a:defRPr/>
            </a:pPr>
            <a:endParaRPr lang="en-US" sz="1600" b="0" dirty="0" smtClean="0">
              <a:solidFill>
                <a:schemeClr val="tx1"/>
              </a:solidFill>
            </a:endParaRPr>
          </a:p>
        </p:txBody>
      </p:sp>
    </p:spTree>
    <p:extLst>
      <p:ext uri="{BB962C8B-B14F-4D97-AF65-F5344CB8AC3E}">
        <p14:creationId xmlns:p14="http://schemas.microsoft.com/office/powerpoint/2010/main" val="2341801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lnSpc>
                <a:spcPct val="100000"/>
              </a:lnSpc>
              <a:spcBef>
                <a:spcPts val="0"/>
              </a:spcBef>
              <a:buNone/>
              <a:defRPr/>
            </a:pPr>
            <a:r>
              <a:rPr lang="en-US" sz="1600" b="0" dirty="0" smtClean="0">
                <a:solidFill>
                  <a:schemeClr val="tx1"/>
                </a:solidFill>
              </a:rPr>
              <a:t> </a:t>
            </a:r>
          </a:p>
        </p:txBody>
      </p:sp>
    </p:spTree>
    <p:extLst>
      <p:ext uri="{BB962C8B-B14F-4D97-AF65-F5344CB8AC3E}">
        <p14:creationId xmlns:p14="http://schemas.microsoft.com/office/powerpoint/2010/main" val="67132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smtClean="0"/>
              <a:t> </a:t>
            </a:r>
            <a:endParaRPr lang="en-US" sz="1600" dirty="0"/>
          </a:p>
        </p:txBody>
      </p:sp>
    </p:spTree>
    <p:extLst>
      <p:ext uri="{BB962C8B-B14F-4D97-AF65-F5344CB8AC3E}">
        <p14:creationId xmlns:p14="http://schemas.microsoft.com/office/powerpoint/2010/main" val="394145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a:t>
            </a:r>
            <a:endParaRPr lang="en-US" dirty="0"/>
          </a:p>
        </p:txBody>
      </p:sp>
    </p:spTree>
    <p:extLst>
      <p:ext uri="{BB962C8B-B14F-4D97-AF65-F5344CB8AC3E}">
        <p14:creationId xmlns:p14="http://schemas.microsoft.com/office/powerpoint/2010/main" val="92350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 </a:t>
            </a:r>
            <a:endParaRPr lang="en-US" dirty="0"/>
          </a:p>
        </p:txBody>
      </p:sp>
    </p:spTree>
    <p:extLst>
      <p:ext uri="{BB962C8B-B14F-4D97-AF65-F5344CB8AC3E}">
        <p14:creationId xmlns:p14="http://schemas.microsoft.com/office/powerpoint/2010/main" val="421566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r>
              <a:rPr lang="en-US" sz="1600" dirty="0" smtClean="0">
                <a:solidFill>
                  <a:srgbClr val="FF0000"/>
                </a:solidFill>
              </a:rPr>
              <a:t> </a:t>
            </a:r>
            <a:endParaRPr lang="en-US" sz="1600" dirty="0">
              <a:solidFill>
                <a:srgbClr val="FF0000"/>
              </a:solidFill>
            </a:endParaRPr>
          </a:p>
        </p:txBody>
      </p:sp>
    </p:spTree>
    <p:extLst>
      <p:ext uri="{BB962C8B-B14F-4D97-AF65-F5344CB8AC3E}">
        <p14:creationId xmlns:p14="http://schemas.microsoft.com/office/powerpoint/2010/main" val="204698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r>
              <a:rPr lang="en-US" sz="1600" dirty="0" smtClean="0"/>
              <a:t> </a:t>
            </a:r>
            <a:endParaRPr lang="en-US" sz="1600" dirty="0"/>
          </a:p>
        </p:txBody>
      </p:sp>
    </p:spTree>
    <p:extLst>
      <p:ext uri="{BB962C8B-B14F-4D97-AF65-F5344CB8AC3E}">
        <p14:creationId xmlns:p14="http://schemas.microsoft.com/office/powerpoint/2010/main" val="386584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15" name="Google Shape;15;p3"/>
          <p:cNvSpPr/>
          <p:nvPr/>
        </p:nvSpPr>
        <p:spPr>
          <a:xfrm>
            <a:off x="642600" y="1358950"/>
            <a:ext cx="7943100" cy="2833800"/>
          </a:xfrm>
          <a:prstGeom prst="roundRect">
            <a:avLst>
              <a:gd name="adj" fmla="val 16667"/>
            </a:avLst>
          </a:prstGeom>
          <a:solidFill>
            <a:srgbClr val="FFFFFF">
              <a:alpha val="7039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4"/>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22"/>
        <p:cNvGrpSpPr/>
        <p:nvPr/>
      </p:nvGrpSpPr>
      <p:grpSpPr>
        <a:xfrm>
          <a:off x="0" y="0"/>
          <a:ext cx="0" cy="0"/>
          <a:chOff x="0" y="0"/>
          <a:chExt cx="0" cy="0"/>
        </a:xfrm>
      </p:grpSpPr>
      <p:sp>
        <p:nvSpPr>
          <p:cNvPr id="23" name="Google Shape;23;p5"/>
          <p:cNvSpPr txBox="1">
            <a:spLocks noGrp="1"/>
          </p:cNvSpPr>
          <p:nvPr>
            <p:ph type="body" idx="1"/>
          </p:nvPr>
        </p:nvSpPr>
        <p:spPr>
          <a:xfrm>
            <a:off x="448625" y="1100275"/>
            <a:ext cx="85206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5"/>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5" name="Google Shape;25;p5"/>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7"/>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body" idx="1"/>
          </p:nvPr>
        </p:nvSpPr>
        <p:spPr>
          <a:xfrm>
            <a:off x="311700" y="1389600"/>
            <a:ext cx="42549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8"/>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7" name="Google Shape;37;p8"/>
          <p:cNvSpPr txBox="1">
            <a:spLocks noGrp="1"/>
          </p:cNvSpPr>
          <p:nvPr>
            <p:ph type="title"/>
          </p:nvPr>
        </p:nvSpPr>
        <p:spPr>
          <a:xfrm>
            <a:off x="448750" y="415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9"/>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270750" y="168090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10"/>
          <p:cNvSpPr txBox="1">
            <a:spLocks noGrp="1"/>
          </p:cNvSpPr>
          <p:nvPr>
            <p:ph type="subTitle" idx="1"/>
          </p:nvPr>
        </p:nvSpPr>
        <p:spPr>
          <a:xfrm>
            <a:off x="270750" y="325080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6" name="Google Shape;46;p10"/>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69650" y="37933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
        <p:nvSpPr>
          <p:cNvPr id="49" name="Google Shape;49;p11"/>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Google Shape;53;p12"/>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101820"/>
              </a:buClr>
              <a:buSzPts val="1600"/>
              <a:buFont typeface="Josefin Sans"/>
              <a:buChar char="●"/>
              <a:defRPr sz="1600" b="1">
                <a:solidFill>
                  <a:srgbClr val="101820"/>
                </a:solidFill>
                <a:latin typeface="Josefin Sans"/>
                <a:ea typeface="Josefin Sans"/>
                <a:cs typeface="Josefin Sans"/>
                <a:sym typeface="Josefin Sans"/>
              </a:defRPr>
            </a:lvl1pPr>
            <a:lvl2pPr marL="914400" lvl="1" indent="-330200">
              <a:lnSpc>
                <a:spcPct val="115000"/>
              </a:lnSpc>
              <a:spcBef>
                <a:spcPts val="1600"/>
              </a:spcBef>
              <a:spcAft>
                <a:spcPts val="0"/>
              </a:spcAft>
              <a:buClr>
                <a:schemeClr val="dk2"/>
              </a:buClr>
              <a:buSzPts val="1600"/>
              <a:buFont typeface="Josefin Sans"/>
              <a:buChar char="○"/>
              <a:defRPr sz="1600" b="1">
                <a:solidFill>
                  <a:schemeClr val="dk2"/>
                </a:solidFill>
                <a:latin typeface="Josefin Sans"/>
                <a:ea typeface="Josefin Sans"/>
                <a:cs typeface="Josefin Sans"/>
                <a:sym typeface="Josefin Sans"/>
              </a:defRPr>
            </a:lvl2pPr>
            <a:lvl3pPr marL="1371600" lvl="2" indent="-317500">
              <a:lnSpc>
                <a:spcPct val="115000"/>
              </a:lnSpc>
              <a:spcBef>
                <a:spcPts val="1600"/>
              </a:spcBef>
              <a:spcAft>
                <a:spcPts val="0"/>
              </a:spcAft>
              <a:buClr>
                <a:srgbClr val="D50032"/>
              </a:buClr>
              <a:buSzPts val="1400"/>
              <a:buFont typeface="Josefin Sans"/>
              <a:buChar char="■"/>
              <a:defRPr b="1">
                <a:solidFill>
                  <a:srgbClr val="D50032"/>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4pPr>
            <a:lvl5pPr marL="2286000" lvl="4" indent="-317500">
              <a:lnSpc>
                <a:spcPct val="115000"/>
              </a:lnSpc>
              <a:spcBef>
                <a:spcPts val="1600"/>
              </a:spcBef>
              <a:spcAft>
                <a:spcPts val="0"/>
              </a:spcAft>
              <a:buClr>
                <a:srgbClr val="D50032"/>
              </a:buClr>
              <a:buSzPts val="1400"/>
              <a:buFont typeface="Josefin Sans"/>
              <a:buChar char="○"/>
              <a:defRPr i="1">
                <a:solidFill>
                  <a:srgbClr val="D50032"/>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2"/>
              </a:buClr>
              <a:buSzPts val="1400"/>
              <a:buFont typeface="Josefin Sans"/>
              <a:buChar char="■"/>
              <a:defRPr b="1">
                <a:solidFill>
                  <a:schemeClr val="dk2"/>
                </a:solidFill>
                <a:latin typeface="Josefin Sans"/>
                <a:ea typeface="Josefin Sans"/>
                <a:cs typeface="Josefin Sans"/>
                <a:sym typeface="Josefin Sans"/>
              </a:defRPr>
            </a:lvl9pPr>
          </a:lstStyle>
          <a:p>
            <a:endParaRPr/>
          </a:p>
        </p:txBody>
      </p:sp>
      <p:sp>
        <p:nvSpPr>
          <p:cNvPr id="7" name="Google Shape;7;p1"/>
          <p:cNvSpPr txBox="1">
            <a:spLocks noGrp="1"/>
          </p:cNvSpPr>
          <p:nvPr>
            <p:ph type="sldNum" idx="12"/>
          </p:nvPr>
        </p:nvSpPr>
        <p:spPr>
          <a:xfrm>
            <a:off x="480383" y="4628317"/>
            <a:ext cx="548700" cy="393600"/>
          </a:xfrm>
          <a:prstGeom prst="rect">
            <a:avLst/>
          </a:prstGeom>
          <a:noFill/>
          <a:ln>
            <a:noFill/>
          </a:ln>
        </p:spPr>
        <p:txBody>
          <a:bodyPr spcFirstLastPara="1" wrap="square" lIns="91425" tIns="91425" rIns="91425" bIns="91425" anchor="ctr" anchorCtr="0">
            <a:noAutofit/>
          </a:bodyPr>
          <a:lstStyle>
            <a:lvl1pPr lvl="0">
              <a:buNone/>
              <a:defRPr sz="1000">
                <a:solidFill>
                  <a:srgbClr val="B7B7B7"/>
                </a:solidFill>
              </a:defRPr>
            </a:lvl1pPr>
            <a:lvl2pPr lvl="1">
              <a:buNone/>
              <a:defRPr sz="1000">
                <a:solidFill>
                  <a:srgbClr val="B7B7B7"/>
                </a:solidFill>
              </a:defRPr>
            </a:lvl2pPr>
            <a:lvl3pPr lvl="2">
              <a:buNone/>
              <a:defRPr sz="1000">
                <a:solidFill>
                  <a:srgbClr val="B7B7B7"/>
                </a:solidFill>
              </a:defRPr>
            </a:lvl3pPr>
            <a:lvl4pPr lvl="3">
              <a:buNone/>
              <a:defRPr sz="1000">
                <a:solidFill>
                  <a:srgbClr val="B7B7B7"/>
                </a:solidFill>
              </a:defRPr>
            </a:lvl4pPr>
            <a:lvl5pPr lvl="4">
              <a:buNone/>
              <a:defRPr sz="1000">
                <a:solidFill>
                  <a:srgbClr val="B7B7B7"/>
                </a:solidFill>
              </a:defRPr>
            </a:lvl5pPr>
            <a:lvl6pPr lvl="5">
              <a:buNone/>
              <a:defRPr sz="1000">
                <a:solidFill>
                  <a:srgbClr val="B7B7B7"/>
                </a:solidFill>
              </a:defRPr>
            </a:lvl6pPr>
            <a:lvl7pPr lvl="6">
              <a:buNone/>
              <a:defRPr sz="1000">
                <a:solidFill>
                  <a:srgbClr val="B7B7B7"/>
                </a:solidFill>
              </a:defRPr>
            </a:lvl7pPr>
            <a:lvl8pPr lvl="7">
              <a:buNone/>
              <a:defRPr sz="1000">
                <a:solidFill>
                  <a:srgbClr val="B7B7B7"/>
                </a:solidFill>
              </a:defRPr>
            </a:lvl8pPr>
            <a:lvl9pPr lvl="8">
              <a:buNone/>
              <a:defRPr sz="1000">
                <a:solidFill>
                  <a:srgbClr val="B7B7B7"/>
                </a:solidFill>
              </a:defRPr>
            </a:lvl9pPr>
          </a:lstStyle>
          <a:p>
            <a:pPr marL="0" lvl="0" indent="0" algn="l" rtl="0">
              <a:spcBef>
                <a:spcPts val="0"/>
              </a:spcBef>
              <a:spcAft>
                <a:spcPts val="0"/>
              </a:spcAft>
              <a:buNone/>
            </a:pPr>
            <a:fld id="{00000000-1234-1234-1234-123412341234}" type="slidenum">
              <a:rPr lang="en"/>
              <a:t>‹#›</a:t>
            </a:fld>
            <a:endParaRPr/>
          </a:p>
        </p:txBody>
      </p:sp>
      <p:sp>
        <p:nvSpPr>
          <p:cNvPr id="8" name="Google Shape;8;p1"/>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mailto:danielle.basham@doe.virginia.gov" TargetMode="External"/><Relationship Id="rId3" Type="http://schemas.openxmlformats.org/officeDocument/2006/relationships/image" Target="../media/image4.png"/><Relationship Id="rId7" Type="http://schemas.openxmlformats.org/officeDocument/2006/relationships/hyperlink" Target="mailto:Carol.WellBazzichi@doe.virginia.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mailto:ResultsHelp@doe.virginia.gov" TargetMode="External"/><Relationship Id="rId5" Type="http://schemas.openxmlformats.org/officeDocument/2006/relationships/hyperlink" Target="mailto:Dana.Ratcliffe@doe.virginia.gov" TargetMode="External"/><Relationship Id="rId4" Type="http://schemas.openxmlformats.org/officeDocument/2006/relationships/hyperlink" Target="https://www.doe.virginia.gov/info_management/data_collection/master_schedule_collection/index.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Danielle.Basham@doe.virginia.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Master Schedule Collection</a:t>
            </a:r>
            <a:endParaRPr dirty="0"/>
          </a:p>
        </p:txBody>
      </p:sp>
      <p:sp>
        <p:nvSpPr>
          <p:cNvPr id="77" name="Google Shape;77;p16"/>
          <p:cNvSpPr txBox="1">
            <a:spLocks noGrp="1"/>
          </p:cNvSpPr>
          <p:nvPr>
            <p:ph type="subTitle" idx="1"/>
          </p:nvPr>
        </p:nvSpPr>
        <p:spPr>
          <a:xfrm>
            <a:off x="311700" y="3236964"/>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0" dirty="0" smtClean="0"/>
              <a:t>2022-2023</a:t>
            </a:r>
            <a:endParaRPr sz="2400" b="0" dirty="0"/>
          </a:p>
        </p:txBody>
      </p:sp>
      <p:sp>
        <p:nvSpPr>
          <p:cNvPr id="78" name="Google Shape;78;p16"/>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mc:AlternateContent xmlns:mc="http://schemas.openxmlformats.org/markup-compatibility/2006" xmlns:p14="http://schemas.microsoft.com/office/powerpoint/2010/main">
    <mc:Choice Requires="p14">
      <p:transition p14:dur="0" advTm="4204"/>
    </mc:Choice>
    <mc:Fallback xmlns="">
      <p:transition advTm="420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Reporting Scenarios</a:t>
            </a:r>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84292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1997" y="1460500"/>
            <a:ext cx="8082403" cy="3167816"/>
          </a:xfrm>
        </p:spPr>
        <p:txBody>
          <a:bodyPr/>
          <a:lstStyle/>
          <a:p>
            <a:pPr marL="127000" indent="0">
              <a:buNone/>
            </a:pPr>
            <a:r>
              <a:rPr lang="en-US" b="0" dirty="0" smtClean="0"/>
              <a:t>Mrs</a:t>
            </a:r>
            <a:r>
              <a:rPr lang="en-US" b="0" dirty="0"/>
              <a:t>. Smith </a:t>
            </a:r>
            <a:r>
              <a:rPr lang="en-US" b="0" dirty="0" smtClean="0"/>
              <a:t>is the </a:t>
            </a:r>
            <a:r>
              <a:rPr lang="en-US" b="0" dirty="0"/>
              <a:t>t</a:t>
            </a:r>
            <a:r>
              <a:rPr lang="en-US" b="0" dirty="0" smtClean="0"/>
              <a:t>eacher </a:t>
            </a:r>
            <a:r>
              <a:rPr lang="en-US" b="0" dirty="0"/>
              <a:t>of </a:t>
            </a:r>
            <a:r>
              <a:rPr lang="en-US" b="0" dirty="0" smtClean="0"/>
              <a:t>record on Oct 1st for a yearlong Journalism I class </a:t>
            </a:r>
            <a:r>
              <a:rPr lang="en-US" b="0" dirty="0" smtClean="0">
                <a:solidFill>
                  <a:schemeClr val="tx1"/>
                </a:solidFill>
              </a:rPr>
              <a:t>at Elm HS (0999) in Monroe County (099), </a:t>
            </a:r>
            <a:r>
              <a:rPr lang="en-US" b="0" dirty="0" smtClean="0"/>
              <a:t>but had </a:t>
            </a:r>
            <a:r>
              <a:rPr lang="en-US" b="0" dirty="0"/>
              <a:t>to resign after 2 month.  Since this </a:t>
            </a:r>
            <a:r>
              <a:rPr lang="en-US" b="0" dirty="0" smtClean="0"/>
              <a:t>was </a:t>
            </a:r>
            <a:r>
              <a:rPr lang="en-US" b="0" dirty="0"/>
              <a:t>a vacant position, Mr. Martin </a:t>
            </a:r>
            <a:r>
              <a:rPr lang="en-US" b="0" dirty="0" smtClean="0"/>
              <a:t>was </a:t>
            </a:r>
            <a:r>
              <a:rPr lang="en-US" b="0" dirty="0"/>
              <a:t>hired as a l</a:t>
            </a:r>
            <a:r>
              <a:rPr lang="en-US" b="0" dirty="0" smtClean="0"/>
              <a:t>ong </a:t>
            </a:r>
            <a:r>
              <a:rPr lang="en-US" b="0" dirty="0"/>
              <a:t>t</a:t>
            </a:r>
            <a:r>
              <a:rPr lang="en-US" b="0" dirty="0" smtClean="0"/>
              <a:t>erm </a:t>
            </a:r>
            <a:r>
              <a:rPr lang="en-US" b="0" dirty="0"/>
              <a:t>s</a:t>
            </a:r>
            <a:r>
              <a:rPr lang="en-US" b="0" dirty="0" smtClean="0"/>
              <a:t>ub </a:t>
            </a:r>
            <a:r>
              <a:rPr lang="en-US" b="0" dirty="0"/>
              <a:t>for 3 months.  The vacant position </a:t>
            </a:r>
            <a:r>
              <a:rPr lang="en-US" b="0" dirty="0" smtClean="0"/>
              <a:t>was </a:t>
            </a:r>
            <a:r>
              <a:rPr lang="en-US" b="0" dirty="0"/>
              <a:t>filled by Mrs. Sarver who </a:t>
            </a:r>
            <a:r>
              <a:rPr lang="en-US" b="0" dirty="0" smtClean="0"/>
              <a:t>resigns for health reasons </a:t>
            </a:r>
            <a:r>
              <a:rPr lang="en-US" b="0" dirty="0"/>
              <a:t>after </a:t>
            </a:r>
            <a:r>
              <a:rPr lang="en-US" b="0" dirty="0" smtClean="0"/>
              <a:t>providing classroom instruction for </a:t>
            </a:r>
            <a:r>
              <a:rPr lang="en-US" b="0" dirty="0"/>
              <a:t>more than 20 </a:t>
            </a:r>
            <a:r>
              <a:rPr lang="en-US" b="0" dirty="0" smtClean="0"/>
              <a:t>hours</a:t>
            </a:r>
            <a:r>
              <a:rPr lang="en-US" b="0" dirty="0"/>
              <a:t>.  </a:t>
            </a:r>
            <a:r>
              <a:rPr lang="en-US" b="0" dirty="0" smtClean="0"/>
              <a:t>Mr</a:t>
            </a:r>
            <a:r>
              <a:rPr lang="en-US" b="0" dirty="0"/>
              <a:t>. Hill </a:t>
            </a:r>
            <a:r>
              <a:rPr lang="en-US" b="0" dirty="0" smtClean="0"/>
              <a:t>is the teacher of record on the last day of school after being hired during the 2</a:t>
            </a:r>
            <a:r>
              <a:rPr lang="en-US" b="0" baseline="30000" dirty="0" smtClean="0"/>
              <a:t>nd</a:t>
            </a:r>
            <a:r>
              <a:rPr lang="en-US" b="0" dirty="0" smtClean="0"/>
              <a:t> semester..  </a:t>
            </a:r>
          </a:p>
          <a:p>
            <a:pPr marL="127000" indent="0">
              <a:buNone/>
            </a:pPr>
            <a:endParaRPr lang="en-US" b="0" dirty="0"/>
          </a:p>
          <a:p>
            <a:pPr marL="127000" indent="0">
              <a:buNone/>
            </a:pPr>
            <a:r>
              <a:rPr lang="en-US" b="0" dirty="0" smtClean="0"/>
              <a:t>All 4 </a:t>
            </a:r>
            <a:r>
              <a:rPr lang="en-US" b="0" dirty="0"/>
              <a:t>teachers should be reported on the EOY MSC since each provided more than 20 hours of classroom instruction.</a:t>
            </a:r>
          </a:p>
          <a:p>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7" name="TextBox 6"/>
          <p:cNvSpPr txBox="1"/>
          <p:nvPr/>
        </p:nvSpPr>
        <p:spPr>
          <a:xfrm>
            <a:off x="233019" y="282666"/>
            <a:ext cx="8098182" cy="954107"/>
          </a:xfrm>
          <a:prstGeom prst="rect">
            <a:avLst/>
          </a:prstGeom>
          <a:noFill/>
        </p:spPr>
        <p:txBody>
          <a:bodyPr wrap="square" rtlCol="0">
            <a:spAutoFit/>
          </a:bodyPr>
          <a:lstStyle/>
          <a:p>
            <a:pPr algn="ctr"/>
            <a:r>
              <a:rPr lang="en-US" sz="2800" b="1" dirty="0" smtClean="0">
                <a:solidFill>
                  <a:srgbClr val="C00000"/>
                </a:solidFill>
                <a:latin typeface="Josefin Sans" panose="020B0604020202020204" charset="0"/>
              </a:rPr>
              <a:t>Scenario 1: Reporting classes </a:t>
            </a:r>
            <a:r>
              <a:rPr lang="en-US" sz="2800" b="1" dirty="0">
                <a:solidFill>
                  <a:srgbClr val="C00000"/>
                </a:solidFill>
                <a:latin typeface="Josefin Sans" panose="020B0604020202020204" charset="0"/>
              </a:rPr>
              <a:t>with </a:t>
            </a:r>
            <a:r>
              <a:rPr lang="en-US" sz="2800" b="1" dirty="0" smtClean="0">
                <a:solidFill>
                  <a:srgbClr val="C00000"/>
                </a:solidFill>
                <a:latin typeface="Josefin Sans" panose="020B0604020202020204" charset="0"/>
              </a:rPr>
              <a:t>multiple </a:t>
            </a:r>
            <a:r>
              <a:rPr lang="en-US" sz="2800" b="1" dirty="0">
                <a:solidFill>
                  <a:srgbClr val="C00000"/>
                </a:solidFill>
                <a:latin typeface="Josefin Sans" panose="020B0604020202020204" charset="0"/>
              </a:rPr>
              <a:t>t</a:t>
            </a:r>
            <a:r>
              <a:rPr lang="en-US" sz="2800" b="1" dirty="0" smtClean="0">
                <a:solidFill>
                  <a:srgbClr val="C00000"/>
                </a:solidFill>
                <a:latin typeface="Josefin Sans" panose="020B0604020202020204" charset="0"/>
              </a:rPr>
              <a:t>eachers </a:t>
            </a:r>
            <a:r>
              <a:rPr lang="en-US" sz="2800" b="1" dirty="0">
                <a:solidFill>
                  <a:srgbClr val="C00000"/>
                </a:solidFill>
                <a:latin typeface="Josefin Sans" panose="020B0604020202020204" charset="0"/>
              </a:rPr>
              <a:t>throughout the </a:t>
            </a:r>
            <a:r>
              <a:rPr lang="en-US" sz="2800" b="1" dirty="0" smtClean="0">
                <a:solidFill>
                  <a:srgbClr val="C00000"/>
                </a:solidFill>
                <a:latin typeface="Josefin Sans" panose="020B0604020202020204" charset="0"/>
              </a:rPr>
              <a:t>school year</a:t>
            </a:r>
            <a:endParaRPr lang="en-US" dirty="0">
              <a:solidFill>
                <a:srgbClr val="C00000"/>
              </a:solidFill>
            </a:endParaRPr>
          </a:p>
        </p:txBody>
      </p:sp>
    </p:spTree>
    <p:extLst>
      <p:ext uri="{BB962C8B-B14F-4D97-AF65-F5344CB8AC3E}">
        <p14:creationId xmlns:p14="http://schemas.microsoft.com/office/powerpoint/2010/main" val="3150838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1997" y="760025"/>
            <a:ext cx="8520600" cy="3868291"/>
          </a:xfrm>
        </p:spPr>
        <p:txBody>
          <a:bodyPr/>
          <a:lstStyle/>
          <a:p>
            <a:pPr lvl="1">
              <a:lnSpc>
                <a:spcPct val="100000"/>
              </a:lnSpc>
            </a:pPr>
            <a:endParaRPr lang="en-US" sz="1200" b="0" dirty="0" smtClean="0">
              <a:solidFill>
                <a:schemeClr val="tx1"/>
              </a:solidFill>
            </a:endParaRPr>
          </a:p>
          <a:p>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pic>
        <p:nvPicPr>
          <p:cNvPr id="8" name="Picture 7"/>
          <p:cNvPicPr>
            <a:picLocks noChangeAspect="1"/>
          </p:cNvPicPr>
          <p:nvPr/>
        </p:nvPicPr>
        <p:blipFill>
          <a:blip r:embed="rId4"/>
          <a:stretch>
            <a:fillRect/>
          </a:stretch>
        </p:blipFill>
        <p:spPr>
          <a:xfrm>
            <a:off x="355707" y="394705"/>
            <a:ext cx="7018881" cy="1358493"/>
          </a:xfrm>
          <a:prstGeom prst="rect">
            <a:avLst/>
          </a:prstGeom>
        </p:spPr>
      </p:pic>
      <p:pic>
        <p:nvPicPr>
          <p:cNvPr id="10" name="Picture 9"/>
          <p:cNvPicPr>
            <a:picLocks noChangeAspect="1"/>
          </p:cNvPicPr>
          <p:nvPr/>
        </p:nvPicPr>
        <p:blipFill>
          <a:blip r:embed="rId5"/>
          <a:stretch>
            <a:fillRect/>
          </a:stretch>
        </p:blipFill>
        <p:spPr>
          <a:xfrm>
            <a:off x="317999" y="2192290"/>
            <a:ext cx="3734513" cy="2123781"/>
          </a:xfrm>
          <a:prstGeom prst="rect">
            <a:avLst/>
          </a:prstGeom>
        </p:spPr>
      </p:pic>
      <p:pic>
        <p:nvPicPr>
          <p:cNvPr id="11" name="Picture 10"/>
          <p:cNvPicPr>
            <a:picLocks noChangeAspect="1"/>
          </p:cNvPicPr>
          <p:nvPr/>
        </p:nvPicPr>
        <p:blipFill>
          <a:blip r:embed="rId6"/>
          <a:stretch>
            <a:fillRect/>
          </a:stretch>
        </p:blipFill>
        <p:spPr>
          <a:xfrm>
            <a:off x="4398129" y="2192289"/>
            <a:ext cx="4585619" cy="2123781"/>
          </a:xfrm>
          <a:prstGeom prst="rect">
            <a:avLst/>
          </a:prstGeom>
        </p:spPr>
      </p:pic>
      <p:sp>
        <p:nvSpPr>
          <p:cNvPr id="12" name="TextBox 11"/>
          <p:cNvSpPr txBox="1"/>
          <p:nvPr/>
        </p:nvSpPr>
        <p:spPr>
          <a:xfrm>
            <a:off x="317999" y="115700"/>
            <a:ext cx="981359" cy="307777"/>
          </a:xfrm>
          <a:prstGeom prst="rect">
            <a:avLst/>
          </a:prstGeom>
          <a:noFill/>
        </p:spPr>
        <p:txBody>
          <a:bodyPr wrap="none" rtlCol="0">
            <a:spAutoFit/>
          </a:bodyPr>
          <a:lstStyle/>
          <a:p>
            <a:r>
              <a:rPr lang="en-US" b="1" i="1" dirty="0"/>
              <a:t>C</a:t>
            </a:r>
            <a:r>
              <a:rPr lang="en-US" b="1" i="1" dirty="0" smtClean="0"/>
              <a:t> Record</a:t>
            </a:r>
            <a:endParaRPr lang="en-US" b="1" i="1" dirty="0"/>
          </a:p>
        </p:txBody>
      </p:sp>
      <p:sp>
        <p:nvSpPr>
          <p:cNvPr id="13" name="TextBox 12"/>
          <p:cNvSpPr txBox="1"/>
          <p:nvPr/>
        </p:nvSpPr>
        <p:spPr>
          <a:xfrm>
            <a:off x="264053" y="1935857"/>
            <a:ext cx="981359" cy="307777"/>
          </a:xfrm>
          <a:prstGeom prst="rect">
            <a:avLst/>
          </a:prstGeom>
          <a:noFill/>
        </p:spPr>
        <p:txBody>
          <a:bodyPr wrap="none" rtlCol="0">
            <a:spAutoFit/>
          </a:bodyPr>
          <a:lstStyle/>
          <a:p>
            <a:r>
              <a:rPr lang="en-US" b="1" i="1" dirty="0"/>
              <a:t>D</a:t>
            </a:r>
            <a:r>
              <a:rPr lang="en-US" b="1" i="1" dirty="0" smtClean="0"/>
              <a:t> Record</a:t>
            </a:r>
            <a:endParaRPr lang="en-US" b="1" i="1" dirty="0"/>
          </a:p>
        </p:txBody>
      </p:sp>
      <p:sp>
        <p:nvSpPr>
          <p:cNvPr id="14" name="TextBox 13"/>
          <p:cNvSpPr txBox="1"/>
          <p:nvPr/>
        </p:nvSpPr>
        <p:spPr>
          <a:xfrm>
            <a:off x="4317578" y="1878314"/>
            <a:ext cx="960519" cy="307777"/>
          </a:xfrm>
          <a:prstGeom prst="rect">
            <a:avLst/>
          </a:prstGeom>
          <a:noFill/>
        </p:spPr>
        <p:txBody>
          <a:bodyPr wrap="none" rtlCol="0">
            <a:spAutoFit/>
          </a:bodyPr>
          <a:lstStyle/>
          <a:p>
            <a:r>
              <a:rPr lang="en-US" b="1" i="1" dirty="0"/>
              <a:t>F</a:t>
            </a:r>
            <a:r>
              <a:rPr lang="en-US" b="1" i="1" dirty="0" smtClean="0"/>
              <a:t> Record</a:t>
            </a:r>
            <a:endParaRPr lang="en-US" b="1" i="1" dirty="0"/>
          </a:p>
        </p:txBody>
      </p:sp>
    </p:spTree>
    <p:extLst>
      <p:ext uri="{BB962C8B-B14F-4D97-AF65-F5344CB8AC3E}">
        <p14:creationId xmlns:p14="http://schemas.microsoft.com/office/powerpoint/2010/main" val="3081870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9" name="Title 3"/>
          <p:cNvSpPr>
            <a:spLocks noGrp="1"/>
          </p:cNvSpPr>
          <p:nvPr>
            <p:ph type="title"/>
          </p:nvPr>
        </p:nvSpPr>
        <p:spPr>
          <a:xfrm>
            <a:off x="448750" y="415924"/>
            <a:ext cx="8520600" cy="890361"/>
          </a:xfrm>
        </p:spPr>
        <p:txBody>
          <a:bodyPr/>
          <a:lstStyle/>
          <a:p>
            <a:r>
              <a:rPr lang="en-US" dirty="0" smtClean="0">
                <a:solidFill>
                  <a:srgbClr val="C00000"/>
                </a:solidFill>
              </a:rPr>
              <a:t>Scenario </a:t>
            </a:r>
            <a:r>
              <a:rPr lang="en-US" dirty="0">
                <a:solidFill>
                  <a:srgbClr val="C00000"/>
                </a:solidFill>
              </a:rPr>
              <a:t>2: </a:t>
            </a:r>
            <a:r>
              <a:rPr lang="en-US" dirty="0" smtClean="0">
                <a:solidFill>
                  <a:srgbClr val="C00000"/>
                </a:solidFill>
              </a:rPr>
              <a:t>Unlicensed Private Day </a:t>
            </a:r>
            <a:r>
              <a:rPr lang="en-US" dirty="0">
                <a:solidFill>
                  <a:srgbClr val="C00000"/>
                </a:solidFill>
              </a:rPr>
              <a:t>School </a:t>
            </a:r>
            <a:r>
              <a:rPr lang="en-US" dirty="0" smtClean="0">
                <a:solidFill>
                  <a:srgbClr val="C00000"/>
                </a:solidFill>
              </a:rPr>
              <a:t>Teacher</a:t>
            </a:r>
            <a:endParaRPr lang="en-US" dirty="0">
              <a:solidFill>
                <a:srgbClr val="C00000"/>
              </a:solidFill>
            </a:endParaRPr>
          </a:p>
        </p:txBody>
      </p:sp>
      <p:sp>
        <p:nvSpPr>
          <p:cNvPr id="6" name="Text Placeholder 1"/>
          <p:cNvSpPr>
            <a:spLocks noGrp="1"/>
          </p:cNvSpPr>
          <p:nvPr>
            <p:ph type="body" idx="1"/>
          </p:nvPr>
        </p:nvSpPr>
        <p:spPr>
          <a:xfrm>
            <a:off x="451997" y="1598729"/>
            <a:ext cx="8082403" cy="2335323"/>
          </a:xfrm>
        </p:spPr>
        <p:txBody>
          <a:bodyPr/>
          <a:lstStyle/>
          <a:p>
            <a:pPr marL="127000" indent="0">
              <a:buNone/>
            </a:pPr>
            <a:r>
              <a:rPr lang="en-US" b="0" dirty="0" smtClean="0"/>
              <a:t>Sally Baldwin is enrolled at Elm HS (0999) in Monroe County (099) but attends classes each day at Pathway School (0060), a Private Day School.  Sally’s 1</a:t>
            </a:r>
            <a:r>
              <a:rPr lang="en-US" b="0" baseline="30000" dirty="0" smtClean="0"/>
              <a:t>st</a:t>
            </a:r>
            <a:r>
              <a:rPr lang="en-US" b="0" dirty="0" smtClean="0"/>
              <a:t> period Computer Math class </a:t>
            </a:r>
            <a:r>
              <a:rPr lang="en-US" b="0" dirty="0"/>
              <a:t>at Pathway </a:t>
            </a:r>
            <a:r>
              <a:rPr lang="en-US" b="0" dirty="0" smtClean="0"/>
              <a:t>School is taught by Mr. Graham</a:t>
            </a:r>
            <a:r>
              <a:rPr lang="en-US" b="0" dirty="0"/>
              <a:t> </a:t>
            </a:r>
            <a:r>
              <a:rPr lang="en-US" b="0" dirty="0" smtClean="0"/>
              <a:t>who does not have a valid Va. </a:t>
            </a:r>
            <a:r>
              <a:rPr lang="en-US" b="0" dirty="0"/>
              <a:t>t</a:t>
            </a:r>
            <a:r>
              <a:rPr lang="en-US" b="0" dirty="0" smtClean="0"/>
              <a:t>eaching license. </a:t>
            </a:r>
            <a:endParaRPr lang="en-US" b="0" dirty="0"/>
          </a:p>
        </p:txBody>
      </p:sp>
    </p:spTree>
    <p:extLst>
      <p:ext uri="{BB962C8B-B14F-4D97-AF65-F5344CB8AC3E}">
        <p14:creationId xmlns:p14="http://schemas.microsoft.com/office/powerpoint/2010/main" val="2509956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pic>
        <p:nvPicPr>
          <p:cNvPr id="2" name="Picture 1"/>
          <p:cNvPicPr>
            <a:picLocks noChangeAspect="1"/>
          </p:cNvPicPr>
          <p:nvPr/>
        </p:nvPicPr>
        <p:blipFill>
          <a:blip r:embed="rId3"/>
          <a:stretch>
            <a:fillRect/>
          </a:stretch>
        </p:blipFill>
        <p:spPr>
          <a:xfrm>
            <a:off x="264053" y="556075"/>
            <a:ext cx="8252798" cy="2006802"/>
          </a:xfrm>
          <a:prstGeom prst="rect">
            <a:avLst/>
          </a:prstGeom>
        </p:spPr>
      </p:pic>
      <p:sp>
        <p:nvSpPr>
          <p:cNvPr id="11" name="TextBox 10"/>
          <p:cNvSpPr txBox="1"/>
          <p:nvPr/>
        </p:nvSpPr>
        <p:spPr>
          <a:xfrm>
            <a:off x="264053" y="199029"/>
            <a:ext cx="981359" cy="307777"/>
          </a:xfrm>
          <a:prstGeom prst="rect">
            <a:avLst/>
          </a:prstGeom>
          <a:noFill/>
        </p:spPr>
        <p:txBody>
          <a:bodyPr wrap="none" rtlCol="0">
            <a:spAutoFit/>
          </a:bodyPr>
          <a:lstStyle/>
          <a:p>
            <a:r>
              <a:rPr lang="en-US" b="1" i="1" dirty="0" smtClean="0"/>
              <a:t>B Record</a:t>
            </a:r>
            <a:endParaRPr lang="en-US" b="1" i="1" dirty="0"/>
          </a:p>
        </p:txBody>
      </p:sp>
      <p:sp>
        <p:nvSpPr>
          <p:cNvPr id="4" name="Oval 3"/>
          <p:cNvSpPr/>
          <p:nvPr/>
        </p:nvSpPr>
        <p:spPr>
          <a:xfrm>
            <a:off x="1757082" y="2357717"/>
            <a:ext cx="708212" cy="27790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81994" y="2722574"/>
            <a:ext cx="981359" cy="307777"/>
          </a:xfrm>
          <a:prstGeom prst="rect">
            <a:avLst/>
          </a:prstGeom>
          <a:noFill/>
        </p:spPr>
        <p:txBody>
          <a:bodyPr wrap="none" rtlCol="0">
            <a:spAutoFit/>
          </a:bodyPr>
          <a:lstStyle/>
          <a:p>
            <a:r>
              <a:rPr lang="en-US" b="1" i="1" dirty="0"/>
              <a:t>D</a:t>
            </a:r>
            <a:r>
              <a:rPr lang="en-US" b="1" i="1" dirty="0" smtClean="0"/>
              <a:t> Record</a:t>
            </a:r>
            <a:endParaRPr lang="en-US" b="1" i="1" dirty="0"/>
          </a:p>
        </p:txBody>
      </p:sp>
      <p:pic>
        <p:nvPicPr>
          <p:cNvPr id="7" name="Picture 6"/>
          <p:cNvPicPr>
            <a:picLocks noChangeAspect="1"/>
          </p:cNvPicPr>
          <p:nvPr/>
        </p:nvPicPr>
        <p:blipFill>
          <a:blip r:embed="rId4"/>
          <a:stretch>
            <a:fillRect/>
          </a:stretch>
        </p:blipFill>
        <p:spPr>
          <a:xfrm>
            <a:off x="5281994" y="3030351"/>
            <a:ext cx="3695307" cy="1991566"/>
          </a:xfrm>
          <a:prstGeom prst="rect">
            <a:avLst/>
          </a:prstGeom>
        </p:spPr>
      </p:pic>
      <p:pic>
        <p:nvPicPr>
          <p:cNvPr id="5" name="Picture 4"/>
          <p:cNvPicPr>
            <a:picLocks noChangeAspect="1"/>
          </p:cNvPicPr>
          <p:nvPr/>
        </p:nvPicPr>
        <p:blipFill>
          <a:blip r:embed="rId5"/>
          <a:stretch>
            <a:fillRect/>
          </a:stretch>
        </p:blipFill>
        <p:spPr>
          <a:xfrm>
            <a:off x="172837" y="3609642"/>
            <a:ext cx="4995399" cy="930939"/>
          </a:xfrm>
          <a:prstGeom prst="rect">
            <a:avLst/>
          </a:prstGeom>
        </p:spPr>
      </p:pic>
      <p:sp>
        <p:nvSpPr>
          <p:cNvPr id="12" name="TextBox 11"/>
          <p:cNvSpPr txBox="1"/>
          <p:nvPr/>
        </p:nvSpPr>
        <p:spPr>
          <a:xfrm>
            <a:off x="264053" y="3301865"/>
            <a:ext cx="981359" cy="307777"/>
          </a:xfrm>
          <a:prstGeom prst="rect">
            <a:avLst/>
          </a:prstGeom>
          <a:noFill/>
        </p:spPr>
        <p:txBody>
          <a:bodyPr wrap="none" rtlCol="0">
            <a:spAutoFit/>
          </a:bodyPr>
          <a:lstStyle/>
          <a:p>
            <a:r>
              <a:rPr lang="en-US" b="1" i="1" dirty="0"/>
              <a:t>C</a:t>
            </a:r>
            <a:r>
              <a:rPr lang="en-US" b="1" i="1" dirty="0" smtClean="0"/>
              <a:t> Record</a:t>
            </a:r>
            <a:endParaRPr lang="en-US" b="1" i="1" dirty="0"/>
          </a:p>
        </p:txBody>
      </p:sp>
      <p:sp>
        <p:nvSpPr>
          <p:cNvPr id="14" name="Oval 13"/>
          <p:cNvSpPr/>
          <p:nvPr/>
        </p:nvSpPr>
        <p:spPr>
          <a:xfrm>
            <a:off x="1100517" y="4306543"/>
            <a:ext cx="525982" cy="27790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66656" y="4736291"/>
            <a:ext cx="942030" cy="28562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09247" y="2408400"/>
            <a:ext cx="708212" cy="27790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13049" y="2386165"/>
            <a:ext cx="1303802" cy="27790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678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9" name="Title 3"/>
          <p:cNvSpPr>
            <a:spLocks noGrp="1"/>
          </p:cNvSpPr>
          <p:nvPr>
            <p:ph type="title"/>
          </p:nvPr>
        </p:nvSpPr>
        <p:spPr>
          <a:xfrm>
            <a:off x="448750" y="415924"/>
            <a:ext cx="8520600" cy="890361"/>
          </a:xfrm>
        </p:spPr>
        <p:txBody>
          <a:bodyPr/>
          <a:lstStyle/>
          <a:p>
            <a:r>
              <a:rPr lang="en-US" dirty="0" smtClean="0">
                <a:solidFill>
                  <a:srgbClr val="C00000"/>
                </a:solidFill>
              </a:rPr>
              <a:t>Scenario 3: Reporting a Student in a Partial </a:t>
            </a:r>
            <a:r>
              <a:rPr lang="en-US" dirty="0">
                <a:solidFill>
                  <a:srgbClr val="C00000"/>
                </a:solidFill>
              </a:rPr>
              <a:t>D</a:t>
            </a:r>
            <a:r>
              <a:rPr lang="en-US" dirty="0" smtClean="0">
                <a:solidFill>
                  <a:srgbClr val="C00000"/>
                </a:solidFill>
              </a:rPr>
              <a:t>ay Regional Center</a:t>
            </a:r>
            <a:endParaRPr lang="en-US" dirty="0">
              <a:solidFill>
                <a:srgbClr val="C00000"/>
              </a:solidFill>
            </a:endParaRPr>
          </a:p>
        </p:txBody>
      </p:sp>
      <p:sp>
        <p:nvSpPr>
          <p:cNvPr id="11" name="Text Placeholder 1"/>
          <p:cNvSpPr>
            <a:spLocks noGrp="1"/>
          </p:cNvSpPr>
          <p:nvPr>
            <p:ph type="body" idx="1"/>
          </p:nvPr>
        </p:nvSpPr>
        <p:spPr>
          <a:xfrm>
            <a:off x="448625" y="1553029"/>
            <a:ext cx="8520600" cy="2963646"/>
          </a:xfrm>
        </p:spPr>
        <p:txBody>
          <a:bodyPr/>
          <a:lstStyle/>
          <a:p>
            <a:pPr marL="127000" indent="0">
              <a:buNone/>
            </a:pPr>
            <a:r>
              <a:rPr lang="en-US" b="0" dirty="0" smtClean="0">
                <a:solidFill>
                  <a:srgbClr val="00B050"/>
                </a:solidFill>
              </a:rPr>
              <a:t> </a:t>
            </a:r>
            <a:r>
              <a:rPr lang="en-US" b="0" dirty="0" smtClean="0">
                <a:solidFill>
                  <a:schemeClr val="tx1"/>
                </a:solidFill>
              </a:rPr>
              <a:t>William </a:t>
            </a:r>
            <a:r>
              <a:rPr lang="en-US" b="0" dirty="0">
                <a:solidFill>
                  <a:schemeClr val="tx1"/>
                </a:solidFill>
              </a:rPr>
              <a:t>is transported each morning to Region 12 Governor’s School (0010) located in Hayward County (222) to attend a DE Oceanography class.  After the class, William is transported back to Elm HS (0999) in Monroe County </a:t>
            </a:r>
            <a:r>
              <a:rPr lang="en-US" b="0" dirty="0" smtClean="0">
                <a:solidFill>
                  <a:schemeClr val="tx1"/>
                </a:solidFill>
              </a:rPr>
              <a:t>(099</a:t>
            </a:r>
            <a:r>
              <a:rPr lang="en-US" b="0" dirty="0">
                <a:solidFill>
                  <a:schemeClr val="tx1"/>
                </a:solidFill>
              </a:rPr>
              <a:t>) to attend a Biology class.</a:t>
            </a:r>
          </a:p>
          <a:p>
            <a:pPr marL="127000" indent="0">
              <a:buNone/>
            </a:pPr>
            <a:endParaRPr lang="en-US" b="0" dirty="0" smtClean="0">
              <a:solidFill>
                <a:schemeClr val="tx1"/>
              </a:solidFill>
            </a:endParaRPr>
          </a:p>
          <a:p>
            <a:pPr marL="127000" indent="0">
              <a:buNone/>
            </a:pPr>
            <a:endParaRPr lang="en-US" b="0" dirty="0">
              <a:solidFill>
                <a:schemeClr val="tx1"/>
              </a:solidFill>
            </a:endParaRPr>
          </a:p>
          <a:p>
            <a:r>
              <a:rPr lang="en-US" b="0" dirty="0" smtClean="0">
                <a:solidFill>
                  <a:schemeClr val="tx1"/>
                </a:solidFill>
              </a:rPr>
              <a:t>William will be reported on 2 separate MSC file since he attends classes at the Region </a:t>
            </a:r>
            <a:r>
              <a:rPr lang="en-US" b="0" dirty="0">
                <a:solidFill>
                  <a:schemeClr val="tx1"/>
                </a:solidFill>
              </a:rPr>
              <a:t>12 </a:t>
            </a:r>
            <a:r>
              <a:rPr lang="en-US" b="0" dirty="0" smtClean="0">
                <a:solidFill>
                  <a:schemeClr val="tx1"/>
                </a:solidFill>
              </a:rPr>
              <a:t>Governor’s </a:t>
            </a:r>
            <a:r>
              <a:rPr lang="en-US" b="0" dirty="0">
                <a:solidFill>
                  <a:schemeClr val="tx1"/>
                </a:solidFill>
              </a:rPr>
              <a:t>School </a:t>
            </a:r>
            <a:r>
              <a:rPr lang="en-US" b="0" dirty="0" smtClean="0">
                <a:solidFill>
                  <a:schemeClr val="tx1"/>
                </a:solidFill>
              </a:rPr>
              <a:t>and </a:t>
            </a:r>
            <a:r>
              <a:rPr lang="en-US" b="0" dirty="0">
                <a:solidFill>
                  <a:schemeClr val="tx1"/>
                </a:solidFill>
              </a:rPr>
              <a:t>Elm HS</a:t>
            </a:r>
            <a:r>
              <a:rPr lang="en-US" b="0" dirty="0" smtClean="0">
                <a:solidFill>
                  <a:schemeClr val="tx1"/>
                </a:solidFill>
              </a:rPr>
              <a:t>.</a:t>
            </a:r>
          </a:p>
          <a:p>
            <a:r>
              <a:rPr lang="en-US" b="0" dirty="0" smtClean="0">
                <a:solidFill>
                  <a:schemeClr val="tx1"/>
                </a:solidFill>
              </a:rPr>
              <a:t>The Region 12 Governor’s School will also need to report the Responsible Division in the F Record. </a:t>
            </a:r>
            <a:endParaRPr lang="en-US" b="0" dirty="0">
              <a:solidFill>
                <a:schemeClr val="tx1"/>
              </a:solidFill>
            </a:endParaRPr>
          </a:p>
          <a:p>
            <a:pPr marL="127000" indent="0">
              <a:buNone/>
            </a:pPr>
            <a:endParaRPr lang="en-US" b="0" dirty="0">
              <a:solidFill>
                <a:srgbClr val="00B050"/>
              </a:solidFill>
            </a:endParaRPr>
          </a:p>
        </p:txBody>
      </p:sp>
    </p:spTree>
    <p:extLst>
      <p:ext uri="{BB962C8B-B14F-4D97-AF65-F5344CB8AC3E}">
        <p14:creationId xmlns:p14="http://schemas.microsoft.com/office/powerpoint/2010/main" val="1075358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pic>
        <p:nvPicPr>
          <p:cNvPr id="7" name="Picture 6"/>
          <p:cNvPicPr>
            <a:picLocks noChangeAspect="1"/>
          </p:cNvPicPr>
          <p:nvPr/>
        </p:nvPicPr>
        <p:blipFill rotWithShape="1">
          <a:blip r:embed="rId3"/>
          <a:srcRect b="10989"/>
          <a:stretch/>
        </p:blipFill>
        <p:spPr>
          <a:xfrm>
            <a:off x="412376" y="676693"/>
            <a:ext cx="7638211" cy="1502988"/>
          </a:xfrm>
          <a:prstGeom prst="rect">
            <a:avLst/>
          </a:prstGeom>
        </p:spPr>
      </p:pic>
      <p:pic>
        <p:nvPicPr>
          <p:cNvPr id="10" name="Picture 9"/>
          <p:cNvPicPr>
            <a:picLocks noChangeAspect="1"/>
          </p:cNvPicPr>
          <p:nvPr/>
        </p:nvPicPr>
        <p:blipFill rotWithShape="1">
          <a:blip r:embed="rId4"/>
          <a:srcRect b="7524"/>
          <a:stretch/>
        </p:blipFill>
        <p:spPr>
          <a:xfrm>
            <a:off x="4886900" y="2783063"/>
            <a:ext cx="4024861" cy="1915896"/>
          </a:xfrm>
          <a:prstGeom prst="rect">
            <a:avLst/>
          </a:prstGeom>
        </p:spPr>
      </p:pic>
      <p:sp>
        <p:nvSpPr>
          <p:cNvPr id="11" name="TextBox 10"/>
          <p:cNvSpPr txBox="1"/>
          <p:nvPr/>
        </p:nvSpPr>
        <p:spPr>
          <a:xfrm>
            <a:off x="325573" y="368916"/>
            <a:ext cx="981359" cy="307777"/>
          </a:xfrm>
          <a:prstGeom prst="rect">
            <a:avLst/>
          </a:prstGeom>
          <a:noFill/>
        </p:spPr>
        <p:txBody>
          <a:bodyPr wrap="none" rtlCol="0">
            <a:spAutoFit/>
          </a:bodyPr>
          <a:lstStyle/>
          <a:p>
            <a:r>
              <a:rPr lang="en-US" b="1" i="1" dirty="0" smtClean="0"/>
              <a:t>C Record</a:t>
            </a:r>
            <a:endParaRPr lang="en-US" b="1" i="1" dirty="0"/>
          </a:p>
        </p:txBody>
      </p:sp>
      <p:sp>
        <p:nvSpPr>
          <p:cNvPr id="12" name="TextBox 11"/>
          <p:cNvSpPr txBox="1"/>
          <p:nvPr/>
        </p:nvSpPr>
        <p:spPr>
          <a:xfrm>
            <a:off x="264053" y="2496467"/>
            <a:ext cx="981359" cy="307777"/>
          </a:xfrm>
          <a:prstGeom prst="rect">
            <a:avLst/>
          </a:prstGeom>
          <a:noFill/>
        </p:spPr>
        <p:txBody>
          <a:bodyPr wrap="none" rtlCol="0">
            <a:spAutoFit/>
          </a:bodyPr>
          <a:lstStyle/>
          <a:p>
            <a:r>
              <a:rPr lang="en-US" b="1" i="1" dirty="0"/>
              <a:t>D</a:t>
            </a:r>
            <a:r>
              <a:rPr lang="en-US" b="1" i="1" dirty="0" smtClean="0"/>
              <a:t> Record</a:t>
            </a:r>
            <a:endParaRPr lang="en-US" b="1" i="1" dirty="0"/>
          </a:p>
        </p:txBody>
      </p:sp>
      <p:sp>
        <p:nvSpPr>
          <p:cNvPr id="13" name="TextBox 12"/>
          <p:cNvSpPr txBox="1"/>
          <p:nvPr/>
        </p:nvSpPr>
        <p:spPr>
          <a:xfrm>
            <a:off x="4859068" y="2473177"/>
            <a:ext cx="960519" cy="307777"/>
          </a:xfrm>
          <a:prstGeom prst="rect">
            <a:avLst/>
          </a:prstGeom>
          <a:noFill/>
        </p:spPr>
        <p:txBody>
          <a:bodyPr wrap="none" rtlCol="0">
            <a:spAutoFit/>
          </a:bodyPr>
          <a:lstStyle/>
          <a:p>
            <a:r>
              <a:rPr lang="en-US" b="1" i="1" dirty="0" smtClean="0"/>
              <a:t>F Record</a:t>
            </a:r>
            <a:endParaRPr lang="en-US" b="1" i="1" dirty="0"/>
          </a:p>
        </p:txBody>
      </p:sp>
      <p:sp>
        <p:nvSpPr>
          <p:cNvPr id="16" name="TextBox 15"/>
          <p:cNvSpPr txBox="1"/>
          <p:nvPr/>
        </p:nvSpPr>
        <p:spPr>
          <a:xfrm>
            <a:off x="2935370" y="70628"/>
            <a:ext cx="3752950" cy="338554"/>
          </a:xfrm>
          <a:prstGeom prst="rect">
            <a:avLst/>
          </a:prstGeom>
          <a:noFill/>
        </p:spPr>
        <p:txBody>
          <a:bodyPr wrap="none" rtlCol="0">
            <a:spAutoFit/>
          </a:bodyPr>
          <a:lstStyle/>
          <a:p>
            <a:r>
              <a:rPr lang="en-US" sz="1600" b="1" i="1" dirty="0" smtClean="0"/>
              <a:t>Monroe County Public Schools (099)</a:t>
            </a:r>
            <a:endParaRPr lang="en-US" sz="1600" b="1" i="1" dirty="0"/>
          </a:p>
        </p:txBody>
      </p:sp>
      <p:pic>
        <p:nvPicPr>
          <p:cNvPr id="2" name="Picture 1"/>
          <p:cNvPicPr>
            <a:picLocks noChangeAspect="1"/>
          </p:cNvPicPr>
          <p:nvPr/>
        </p:nvPicPr>
        <p:blipFill>
          <a:blip r:embed="rId5"/>
          <a:stretch>
            <a:fillRect/>
          </a:stretch>
        </p:blipFill>
        <p:spPr>
          <a:xfrm>
            <a:off x="328727" y="2814960"/>
            <a:ext cx="4174877" cy="1915898"/>
          </a:xfrm>
          <a:prstGeom prst="rect">
            <a:avLst/>
          </a:prstGeom>
        </p:spPr>
      </p:pic>
      <p:sp>
        <p:nvSpPr>
          <p:cNvPr id="6" name="Oval 5"/>
          <p:cNvSpPr/>
          <p:nvPr/>
        </p:nvSpPr>
        <p:spPr>
          <a:xfrm>
            <a:off x="8050587" y="4487917"/>
            <a:ext cx="504834" cy="242941"/>
          </a:xfrm>
          <a:prstGeom prst="ellipse">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113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
        <p:nvSpPr>
          <p:cNvPr id="11" name="TextBox 10"/>
          <p:cNvSpPr txBox="1"/>
          <p:nvPr/>
        </p:nvSpPr>
        <p:spPr>
          <a:xfrm>
            <a:off x="328728" y="485882"/>
            <a:ext cx="981359" cy="307777"/>
          </a:xfrm>
          <a:prstGeom prst="rect">
            <a:avLst/>
          </a:prstGeom>
          <a:noFill/>
        </p:spPr>
        <p:txBody>
          <a:bodyPr wrap="none" rtlCol="0">
            <a:spAutoFit/>
          </a:bodyPr>
          <a:lstStyle/>
          <a:p>
            <a:r>
              <a:rPr lang="en-US" b="1" i="1" dirty="0" smtClean="0"/>
              <a:t>C Record</a:t>
            </a:r>
            <a:endParaRPr lang="en-US" b="1" i="1" dirty="0"/>
          </a:p>
        </p:txBody>
      </p:sp>
      <p:sp>
        <p:nvSpPr>
          <p:cNvPr id="12" name="TextBox 11"/>
          <p:cNvSpPr txBox="1"/>
          <p:nvPr/>
        </p:nvSpPr>
        <p:spPr>
          <a:xfrm>
            <a:off x="328727" y="2587736"/>
            <a:ext cx="981359" cy="307777"/>
          </a:xfrm>
          <a:prstGeom prst="rect">
            <a:avLst/>
          </a:prstGeom>
          <a:noFill/>
        </p:spPr>
        <p:txBody>
          <a:bodyPr wrap="none" rtlCol="0">
            <a:spAutoFit/>
          </a:bodyPr>
          <a:lstStyle/>
          <a:p>
            <a:r>
              <a:rPr lang="en-US" b="1" i="1" dirty="0"/>
              <a:t>D</a:t>
            </a:r>
            <a:r>
              <a:rPr lang="en-US" b="1" i="1" dirty="0" smtClean="0"/>
              <a:t> Record</a:t>
            </a:r>
            <a:endParaRPr lang="en-US" b="1" i="1" dirty="0"/>
          </a:p>
        </p:txBody>
      </p:sp>
      <p:sp>
        <p:nvSpPr>
          <p:cNvPr id="13" name="TextBox 12"/>
          <p:cNvSpPr txBox="1"/>
          <p:nvPr/>
        </p:nvSpPr>
        <p:spPr>
          <a:xfrm>
            <a:off x="4562202" y="2605795"/>
            <a:ext cx="960519" cy="307777"/>
          </a:xfrm>
          <a:prstGeom prst="rect">
            <a:avLst/>
          </a:prstGeom>
          <a:noFill/>
        </p:spPr>
        <p:txBody>
          <a:bodyPr wrap="none" rtlCol="0">
            <a:spAutoFit/>
          </a:bodyPr>
          <a:lstStyle/>
          <a:p>
            <a:r>
              <a:rPr lang="en-US" b="1" i="1" dirty="0" smtClean="0"/>
              <a:t>F Record</a:t>
            </a:r>
            <a:endParaRPr lang="en-US" b="1" i="1" dirty="0"/>
          </a:p>
        </p:txBody>
      </p:sp>
      <p:sp>
        <p:nvSpPr>
          <p:cNvPr id="16" name="TextBox 15"/>
          <p:cNvSpPr txBox="1"/>
          <p:nvPr/>
        </p:nvSpPr>
        <p:spPr>
          <a:xfrm>
            <a:off x="2627708" y="113160"/>
            <a:ext cx="3526928" cy="338554"/>
          </a:xfrm>
          <a:prstGeom prst="rect">
            <a:avLst/>
          </a:prstGeom>
          <a:noFill/>
        </p:spPr>
        <p:txBody>
          <a:bodyPr wrap="none" rtlCol="0">
            <a:spAutoFit/>
          </a:bodyPr>
          <a:lstStyle/>
          <a:p>
            <a:r>
              <a:rPr lang="en-US" sz="1600" b="1" i="1" dirty="0" smtClean="0"/>
              <a:t>Region 12 Governor School (0010</a:t>
            </a:r>
            <a:r>
              <a:rPr lang="en-US" b="1" i="1" dirty="0" smtClean="0"/>
              <a:t>)</a:t>
            </a:r>
            <a:endParaRPr lang="en-US" b="1" i="1" dirty="0"/>
          </a:p>
        </p:txBody>
      </p:sp>
      <p:pic>
        <p:nvPicPr>
          <p:cNvPr id="4" name="Picture 3"/>
          <p:cNvPicPr>
            <a:picLocks noChangeAspect="1"/>
          </p:cNvPicPr>
          <p:nvPr/>
        </p:nvPicPr>
        <p:blipFill>
          <a:blip r:embed="rId3"/>
          <a:stretch>
            <a:fillRect/>
          </a:stretch>
        </p:blipFill>
        <p:spPr>
          <a:xfrm>
            <a:off x="328728" y="2884447"/>
            <a:ext cx="3849867" cy="1830332"/>
          </a:xfrm>
          <a:prstGeom prst="rect">
            <a:avLst/>
          </a:prstGeom>
        </p:spPr>
      </p:pic>
      <p:pic>
        <p:nvPicPr>
          <p:cNvPr id="5" name="Picture 4"/>
          <p:cNvPicPr>
            <a:picLocks noChangeAspect="1"/>
          </p:cNvPicPr>
          <p:nvPr/>
        </p:nvPicPr>
        <p:blipFill>
          <a:blip r:embed="rId4"/>
          <a:stretch>
            <a:fillRect/>
          </a:stretch>
        </p:blipFill>
        <p:spPr>
          <a:xfrm>
            <a:off x="4643765" y="2895080"/>
            <a:ext cx="4252819" cy="1692063"/>
          </a:xfrm>
          <a:prstGeom prst="rect">
            <a:avLst/>
          </a:prstGeom>
        </p:spPr>
      </p:pic>
      <p:pic>
        <p:nvPicPr>
          <p:cNvPr id="6" name="Picture 5"/>
          <p:cNvPicPr>
            <a:picLocks noChangeAspect="1"/>
          </p:cNvPicPr>
          <p:nvPr/>
        </p:nvPicPr>
        <p:blipFill>
          <a:blip r:embed="rId5"/>
          <a:stretch>
            <a:fillRect/>
          </a:stretch>
        </p:blipFill>
        <p:spPr>
          <a:xfrm>
            <a:off x="427220" y="808653"/>
            <a:ext cx="8323375" cy="1557880"/>
          </a:xfrm>
          <a:prstGeom prst="rect">
            <a:avLst/>
          </a:prstGeom>
        </p:spPr>
      </p:pic>
      <p:sp>
        <p:nvSpPr>
          <p:cNvPr id="10" name="Oval 9"/>
          <p:cNvSpPr/>
          <p:nvPr/>
        </p:nvSpPr>
        <p:spPr>
          <a:xfrm>
            <a:off x="8220635" y="4350411"/>
            <a:ext cx="529960" cy="364368"/>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723701" y="2155733"/>
            <a:ext cx="1219524" cy="42157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686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6" name="Title 3"/>
          <p:cNvSpPr txBox="1">
            <a:spLocks/>
          </p:cNvSpPr>
          <p:nvPr/>
        </p:nvSpPr>
        <p:spPr>
          <a:xfrm>
            <a:off x="321160" y="288334"/>
            <a:ext cx="8520600" cy="890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solidFill>
                  <a:srgbClr val="C00000"/>
                </a:solidFill>
              </a:rPr>
              <a:t>Scenario 4: A Student is Served by a Local Regional Center in Another Division</a:t>
            </a:r>
            <a:endParaRPr lang="en-US" dirty="0">
              <a:solidFill>
                <a:srgbClr val="C00000"/>
              </a:solidFill>
            </a:endParaRPr>
          </a:p>
        </p:txBody>
      </p:sp>
      <p:sp>
        <p:nvSpPr>
          <p:cNvPr id="8" name="Text Placeholder 1"/>
          <p:cNvSpPr>
            <a:spLocks noGrp="1"/>
          </p:cNvSpPr>
          <p:nvPr>
            <p:ph type="body" idx="1"/>
          </p:nvPr>
        </p:nvSpPr>
        <p:spPr>
          <a:xfrm>
            <a:off x="448625" y="1553029"/>
            <a:ext cx="8520600" cy="2963646"/>
          </a:xfrm>
        </p:spPr>
        <p:txBody>
          <a:bodyPr/>
          <a:lstStyle/>
          <a:p>
            <a:pPr marL="127000" indent="0">
              <a:buNone/>
            </a:pPr>
            <a:r>
              <a:rPr lang="en-US" b="0" dirty="0" smtClean="0">
                <a:solidFill>
                  <a:schemeClr val="tx1"/>
                </a:solidFill>
              </a:rPr>
              <a:t>Michael attends a Political Science class each morning at Hayward STEM Academy (0060) in Hayward County (091).  He is transported to Elm HS (0999) in Monroe County (099), the responsible division to attend the remaining class on his schedule.  </a:t>
            </a:r>
          </a:p>
          <a:p>
            <a:pPr marL="127000" indent="0">
              <a:buNone/>
            </a:pPr>
            <a:endParaRPr lang="en-US" b="0" dirty="0">
              <a:solidFill>
                <a:schemeClr val="tx1"/>
              </a:solidFill>
            </a:endParaRPr>
          </a:p>
          <a:p>
            <a:pPr marL="127000" indent="0">
              <a:buNone/>
            </a:pPr>
            <a:r>
              <a:rPr lang="en-US" b="0" dirty="0" smtClean="0">
                <a:solidFill>
                  <a:schemeClr val="tx1"/>
                </a:solidFill>
              </a:rPr>
              <a:t>Since the STEM Academy is located in Hayward County, the Political Science course should be included in Hayward County’s MSC along with reporting the Responsible Division.  Monroe County will report classes taught within their schools by their teachers.</a:t>
            </a:r>
            <a:endParaRPr lang="en-US" b="0" dirty="0">
              <a:solidFill>
                <a:schemeClr val="tx1"/>
              </a:solidFill>
            </a:endParaRPr>
          </a:p>
        </p:txBody>
      </p:sp>
    </p:spTree>
    <p:extLst>
      <p:ext uri="{BB962C8B-B14F-4D97-AF65-F5344CB8AC3E}">
        <p14:creationId xmlns:p14="http://schemas.microsoft.com/office/powerpoint/2010/main" val="4150520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
        <p:nvSpPr>
          <p:cNvPr id="6" name="TextBox 5"/>
          <p:cNvSpPr txBox="1"/>
          <p:nvPr/>
        </p:nvSpPr>
        <p:spPr>
          <a:xfrm>
            <a:off x="2627708" y="113160"/>
            <a:ext cx="3882794" cy="338554"/>
          </a:xfrm>
          <a:prstGeom prst="rect">
            <a:avLst/>
          </a:prstGeom>
          <a:noFill/>
        </p:spPr>
        <p:txBody>
          <a:bodyPr wrap="none" rtlCol="0">
            <a:spAutoFit/>
          </a:bodyPr>
          <a:lstStyle/>
          <a:p>
            <a:r>
              <a:rPr lang="en-US" sz="1600" b="1" i="1" dirty="0" smtClean="0"/>
              <a:t>Elm HS (0999) in Monroe County (099</a:t>
            </a:r>
            <a:r>
              <a:rPr lang="en-US" b="1" i="1" dirty="0" smtClean="0"/>
              <a:t>)</a:t>
            </a:r>
            <a:endParaRPr lang="en-US" b="1" i="1" dirty="0"/>
          </a:p>
        </p:txBody>
      </p:sp>
      <p:pic>
        <p:nvPicPr>
          <p:cNvPr id="4" name="Picture 3"/>
          <p:cNvPicPr>
            <a:picLocks noChangeAspect="1"/>
          </p:cNvPicPr>
          <p:nvPr/>
        </p:nvPicPr>
        <p:blipFill>
          <a:blip r:embed="rId3"/>
          <a:stretch>
            <a:fillRect/>
          </a:stretch>
        </p:blipFill>
        <p:spPr>
          <a:xfrm>
            <a:off x="480383" y="1003327"/>
            <a:ext cx="8245211" cy="1503476"/>
          </a:xfrm>
          <a:prstGeom prst="rect">
            <a:avLst/>
          </a:prstGeom>
        </p:spPr>
      </p:pic>
      <p:pic>
        <p:nvPicPr>
          <p:cNvPr id="7" name="Picture 6"/>
          <p:cNvPicPr>
            <a:picLocks noChangeAspect="1"/>
          </p:cNvPicPr>
          <p:nvPr/>
        </p:nvPicPr>
        <p:blipFill>
          <a:blip r:embed="rId4"/>
          <a:stretch>
            <a:fillRect/>
          </a:stretch>
        </p:blipFill>
        <p:spPr>
          <a:xfrm>
            <a:off x="480383" y="3196994"/>
            <a:ext cx="3725521" cy="1725881"/>
          </a:xfrm>
          <a:prstGeom prst="rect">
            <a:avLst/>
          </a:prstGeom>
        </p:spPr>
      </p:pic>
      <p:sp>
        <p:nvSpPr>
          <p:cNvPr id="9" name="TextBox 8"/>
          <p:cNvSpPr txBox="1"/>
          <p:nvPr/>
        </p:nvSpPr>
        <p:spPr>
          <a:xfrm>
            <a:off x="435578" y="695550"/>
            <a:ext cx="981359" cy="307777"/>
          </a:xfrm>
          <a:prstGeom prst="rect">
            <a:avLst/>
          </a:prstGeom>
          <a:noFill/>
        </p:spPr>
        <p:txBody>
          <a:bodyPr wrap="none" rtlCol="0">
            <a:spAutoFit/>
          </a:bodyPr>
          <a:lstStyle/>
          <a:p>
            <a:r>
              <a:rPr lang="en-US" b="1" i="1" dirty="0" smtClean="0"/>
              <a:t>C Record</a:t>
            </a:r>
            <a:endParaRPr lang="en-US" b="1" i="1" dirty="0"/>
          </a:p>
        </p:txBody>
      </p:sp>
      <p:sp>
        <p:nvSpPr>
          <p:cNvPr id="10" name="TextBox 9"/>
          <p:cNvSpPr txBox="1"/>
          <p:nvPr/>
        </p:nvSpPr>
        <p:spPr>
          <a:xfrm>
            <a:off x="480383" y="2904527"/>
            <a:ext cx="981359" cy="307777"/>
          </a:xfrm>
          <a:prstGeom prst="rect">
            <a:avLst/>
          </a:prstGeom>
          <a:noFill/>
        </p:spPr>
        <p:txBody>
          <a:bodyPr wrap="none" rtlCol="0">
            <a:spAutoFit/>
          </a:bodyPr>
          <a:lstStyle/>
          <a:p>
            <a:r>
              <a:rPr lang="en-US" b="1" i="1" dirty="0"/>
              <a:t>D</a:t>
            </a:r>
            <a:r>
              <a:rPr lang="en-US" b="1" i="1" dirty="0" smtClean="0"/>
              <a:t> Record</a:t>
            </a:r>
            <a:endParaRPr lang="en-US" b="1" i="1" dirty="0"/>
          </a:p>
        </p:txBody>
      </p:sp>
      <p:sp>
        <p:nvSpPr>
          <p:cNvPr id="8" name="Oval 7"/>
          <p:cNvSpPr/>
          <p:nvPr/>
        </p:nvSpPr>
        <p:spPr>
          <a:xfrm>
            <a:off x="1866752" y="2178034"/>
            <a:ext cx="952781" cy="37829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863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934164" y="1214585"/>
            <a:ext cx="5021784" cy="3017174"/>
          </a:xfrm>
          <a:prstGeom prst="rect">
            <a:avLst/>
          </a:prstGeom>
        </p:spPr>
        <p:txBody>
          <a:bodyPr spcFirstLastPara="1" wrap="square" lIns="91425" tIns="91425" rIns="91425" bIns="91425" anchor="t" anchorCtr="0">
            <a:noAutofit/>
          </a:bodyPr>
          <a:lstStyle/>
          <a:p>
            <a:pPr marL="127000" indent="0">
              <a:buNone/>
            </a:pPr>
            <a:r>
              <a:rPr lang="en-US" altLang="en-US" b="0" dirty="0" smtClean="0"/>
              <a:t>Reporting Regional Centers &amp; Private Day Schools</a:t>
            </a:r>
          </a:p>
          <a:p>
            <a:pPr marL="127000" indent="0">
              <a:buNone/>
            </a:pPr>
            <a:endParaRPr lang="en-US" altLang="en-US" b="0" dirty="0"/>
          </a:p>
          <a:p>
            <a:pPr marL="127000" indent="0">
              <a:buNone/>
            </a:pPr>
            <a:r>
              <a:rPr lang="en-US" altLang="en-US" b="0" dirty="0" smtClean="0"/>
              <a:t>New Data Element &amp; Edits for 2022-23</a:t>
            </a:r>
          </a:p>
          <a:p>
            <a:pPr marL="127000" indent="0">
              <a:buNone/>
            </a:pPr>
            <a:endParaRPr lang="en-US" altLang="en-US" b="0" dirty="0" smtClean="0"/>
          </a:p>
          <a:p>
            <a:pPr marL="127000" indent="0">
              <a:buNone/>
            </a:pPr>
            <a:r>
              <a:rPr lang="en-US" altLang="en-US" b="0" dirty="0" smtClean="0"/>
              <a:t>Reporting Scenarios</a:t>
            </a:r>
          </a:p>
          <a:p>
            <a:pPr marL="127000" indent="0">
              <a:buNone/>
            </a:pPr>
            <a:endParaRPr lang="en-US" altLang="en-US" b="0" dirty="0" smtClean="0"/>
          </a:p>
          <a:p>
            <a:pPr marL="127000" indent="0">
              <a:buNone/>
            </a:pPr>
            <a:r>
              <a:rPr lang="en-US" altLang="en-US" b="0" dirty="0" smtClean="0"/>
              <a:t>Reporting Timeline</a:t>
            </a:r>
            <a:endParaRPr lang="en-US" altLang="en-US" b="0" dirty="0"/>
          </a:p>
          <a:p>
            <a:pPr marL="127000" indent="0">
              <a:buNone/>
            </a:pPr>
            <a:endParaRPr lang="en-US" altLang="en-US" b="0" dirty="0"/>
          </a:p>
          <a:p>
            <a:pPr marL="0" lvl="0" indent="0" algn="l" rtl="0">
              <a:spcBef>
                <a:spcPts val="0"/>
              </a:spcBef>
              <a:spcAft>
                <a:spcPts val="1600"/>
              </a:spcAft>
              <a:buNone/>
            </a:pPr>
            <a:endParaRPr dirty="0"/>
          </a:p>
        </p:txBody>
      </p:sp>
      <p:sp>
        <p:nvSpPr>
          <p:cNvPr id="84" name="Google Shape;84;p17"/>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85" name="Google Shape;85;p17"/>
          <p:cNvSpPr txBox="1">
            <a:spLocks noGrp="1"/>
          </p:cNvSpPr>
          <p:nvPr>
            <p:ph type="title"/>
          </p:nvPr>
        </p:nvSpPr>
        <p:spPr>
          <a:xfrm>
            <a:off x="1041869" y="415925"/>
            <a:ext cx="268986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smtClean="0"/>
              <a:t>Agenda</a:t>
            </a:r>
            <a:endParaRPr b="0" dirty="0"/>
          </a:p>
        </p:txBody>
      </p:sp>
      <p:pic>
        <p:nvPicPr>
          <p:cNvPr id="86"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Tree>
    <p:extLst>
      <p:ext uri="{BB962C8B-B14F-4D97-AF65-F5344CB8AC3E}">
        <p14:creationId xmlns:p14="http://schemas.microsoft.com/office/powerpoint/2010/main" val="3246730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
        <p:nvSpPr>
          <p:cNvPr id="6" name="TextBox 5"/>
          <p:cNvSpPr txBox="1"/>
          <p:nvPr/>
        </p:nvSpPr>
        <p:spPr>
          <a:xfrm>
            <a:off x="1500658" y="113160"/>
            <a:ext cx="5737468" cy="338554"/>
          </a:xfrm>
          <a:prstGeom prst="rect">
            <a:avLst/>
          </a:prstGeom>
          <a:noFill/>
        </p:spPr>
        <p:txBody>
          <a:bodyPr wrap="none" rtlCol="0">
            <a:spAutoFit/>
          </a:bodyPr>
          <a:lstStyle/>
          <a:p>
            <a:r>
              <a:rPr lang="en-US" sz="1600" b="1" i="1" dirty="0" smtClean="0"/>
              <a:t>Hayward STEM Academy (0060) in Hayward County (091)</a:t>
            </a:r>
            <a:endParaRPr lang="en-US" b="1" i="1" dirty="0"/>
          </a:p>
        </p:txBody>
      </p:sp>
      <p:pic>
        <p:nvPicPr>
          <p:cNvPr id="2" name="Picture 1"/>
          <p:cNvPicPr>
            <a:picLocks noChangeAspect="1"/>
          </p:cNvPicPr>
          <p:nvPr/>
        </p:nvPicPr>
        <p:blipFill>
          <a:blip r:embed="rId3"/>
          <a:stretch>
            <a:fillRect/>
          </a:stretch>
        </p:blipFill>
        <p:spPr>
          <a:xfrm>
            <a:off x="480383" y="797321"/>
            <a:ext cx="8133789" cy="1571721"/>
          </a:xfrm>
          <a:prstGeom prst="rect">
            <a:avLst/>
          </a:prstGeom>
        </p:spPr>
      </p:pic>
      <p:pic>
        <p:nvPicPr>
          <p:cNvPr id="4" name="Picture 3"/>
          <p:cNvPicPr>
            <a:picLocks noChangeAspect="1"/>
          </p:cNvPicPr>
          <p:nvPr/>
        </p:nvPicPr>
        <p:blipFill>
          <a:blip r:embed="rId4"/>
          <a:stretch>
            <a:fillRect/>
          </a:stretch>
        </p:blipFill>
        <p:spPr>
          <a:xfrm>
            <a:off x="574159" y="2964619"/>
            <a:ext cx="3763926" cy="1762093"/>
          </a:xfrm>
          <a:prstGeom prst="rect">
            <a:avLst/>
          </a:prstGeom>
        </p:spPr>
      </p:pic>
      <p:pic>
        <p:nvPicPr>
          <p:cNvPr id="5" name="Picture 4"/>
          <p:cNvPicPr>
            <a:picLocks noChangeAspect="1"/>
          </p:cNvPicPr>
          <p:nvPr/>
        </p:nvPicPr>
        <p:blipFill>
          <a:blip r:embed="rId5"/>
          <a:stretch>
            <a:fillRect/>
          </a:stretch>
        </p:blipFill>
        <p:spPr>
          <a:xfrm>
            <a:off x="4678325" y="2962375"/>
            <a:ext cx="4267457" cy="1702422"/>
          </a:xfrm>
          <a:prstGeom prst="rect">
            <a:avLst/>
          </a:prstGeom>
        </p:spPr>
      </p:pic>
      <p:sp>
        <p:nvSpPr>
          <p:cNvPr id="7" name="TextBox 6"/>
          <p:cNvSpPr txBox="1"/>
          <p:nvPr/>
        </p:nvSpPr>
        <p:spPr>
          <a:xfrm>
            <a:off x="328728" y="485882"/>
            <a:ext cx="981359" cy="307777"/>
          </a:xfrm>
          <a:prstGeom prst="rect">
            <a:avLst/>
          </a:prstGeom>
          <a:noFill/>
        </p:spPr>
        <p:txBody>
          <a:bodyPr wrap="none" rtlCol="0">
            <a:spAutoFit/>
          </a:bodyPr>
          <a:lstStyle/>
          <a:p>
            <a:r>
              <a:rPr lang="en-US" b="1" i="1" dirty="0" smtClean="0"/>
              <a:t>C Record</a:t>
            </a:r>
            <a:endParaRPr lang="en-US" b="1" i="1" dirty="0"/>
          </a:p>
        </p:txBody>
      </p:sp>
      <p:sp>
        <p:nvSpPr>
          <p:cNvPr id="8" name="TextBox 7"/>
          <p:cNvSpPr txBox="1"/>
          <p:nvPr/>
        </p:nvSpPr>
        <p:spPr>
          <a:xfrm>
            <a:off x="519299" y="2654598"/>
            <a:ext cx="981359" cy="307777"/>
          </a:xfrm>
          <a:prstGeom prst="rect">
            <a:avLst/>
          </a:prstGeom>
          <a:noFill/>
        </p:spPr>
        <p:txBody>
          <a:bodyPr wrap="none" rtlCol="0">
            <a:spAutoFit/>
          </a:bodyPr>
          <a:lstStyle/>
          <a:p>
            <a:r>
              <a:rPr lang="en-US" b="1" i="1" dirty="0"/>
              <a:t>D</a:t>
            </a:r>
            <a:r>
              <a:rPr lang="en-US" b="1" i="1" dirty="0" smtClean="0"/>
              <a:t> Record</a:t>
            </a:r>
            <a:endParaRPr lang="en-US" b="1" i="1" dirty="0"/>
          </a:p>
        </p:txBody>
      </p:sp>
      <p:sp>
        <p:nvSpPr>
          <p:cNvPr id="9" name="TextBox 8"/>
          <p:cNvSpPr txBox="1"/>
          <p:nvPr/>
        </p:nvSpPr>
        <p:spPr>
          <a:xfrm>
            <a:off x="4678325" y="2675465"/>
            <a:ext cx="960519" cy="307777"/>
          </a:xfrm>
          <a:prstGeom prst="rect">
            <a:avLst/>
          </a:prstGeom>
          <a:noFill/>
        </p:spPr>
        <p:txBody>
          <a:bodyPr wrap="none" rtlCol="0">
            <a:spAutoFit/>
          </a:bodyPr>
          <a:lstStyle/>
          <a:p>
            <a:r>
              <a:rPr lang="en-US" b="1" i="1" dirty="0"/>
              <a:t>F</a:t>
            </a:r>
            <a:r>
              <a:rPr lang="en-US" b="1" i="1" dirty="0" smtClean="0"/>
              <a:t> Record</a:t>
            </a:r>
            <a:endParaRPr lang="en-US" b="1" i="1" dirty="0"/>
          </a:p>
        </p:txBody>
      </p:sp>
      <p:sp>
        <p:nvSpPr>
          <p:cNvPr id="10" name="Oval 9"/>
          <p:cNvSpPr/>
          <p:nvPr/>
        </p:nvSpPr>
        <p:spPr>
          <a:xfrm>
            <a:off x="8310282" y="4451118"/>
            <a:ext cx="510988" cy="275594"/>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18993" y="2093448"/>
            <a:ext cx="952781" cy="37829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913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21</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6" name="Title 3"/>
          <p:cNvSpPr txBox="1">
            <a:spLocks/>
          </p:cNvSpPr>
          <p:nvPr/>
        </p:nvSpPr>
        <p:spPr>
          <a:xfrm>
            <a:off x="321160" y="288334"/>
            <a:ext cx="8520600" cy="890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solidFill>
                  <a:srgbClr val="C00000"/>
                </a:solidFill>
              </a:rPr>
              <a:t>Sample CTE Verification Report</a:t>
            </a:r>
            <a:endParaRPr lang="en-US" dirty="0">
              <a:solidFill>
                <a:srgbClr val="C00000"/>
              </a:solidFill>
            </a:endParaRPr>
          </a:p>
        </p:txBody>
      </p:sp>
      <p:pic>
        <p:nvPicPr>
          <p:cNvPr id="7" name="Picture 6"/>
          <p:cNvPicPr>
            <a:picLocks noChangeAspect="1"/>
          </p:cNvPicPr>
          <p:nvPr/>
        </p:nvPicPr>
        <p:blipFill>
          <a:blip r:embed="rId4"/>
          <a:stretch>
            <a:fillRect/>
          </a:stretch>
        </p:blipFill>
        <p:spPr>
          <a:xfrm>
            <a:off x="911520" y="1178695"/>
            <a:ext cx="6951707" cy="3293322"/>
          </a:xfrm>
          <a:prstGeom prst="rect">
            <a:avLst/>
          </a:prstGeom>
        </p:spPr>
      </p:pic>
      <p:sp>
        <p:nvSpPr>
          <p:cNvPr id="2" name="Oval 1"/>
          <p:cNvSpPr/>
          <p:nvPr/>
        </p:nvSpPr>
        <p:spPr>
          <a:xfrm>
            <a:off x="3200400" y="2700670"/>
            <a:ext cx="1541721" cy="627321"/>
          </a:xfrm>
          <a:prstGeom prst="ellipse">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36974" y="2700670"/>
            <a:ext cx="1541721" cy="627321"/>
          </a:xfrm>
          <a:prstGeom prst="ellipse">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371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22</a:t>
            </a:fld>
            <a:endParaRPr lang="en"/>
          </a:p>
        </p:txBody>
      </p:sp>
      <p:sp>
        <p:nvSpPr>
          <p:cNvPr id="4" name="Title 3"/>
          <p:cNvSpPr>
            <a:spLocks noGrp="1"/>
          </p:cNvSpPr>
          <p:nvPr>
            <p:ph type="title"/>
          </p:nvPr>
        </p:nvSpPr>
        <p:spPr>
          <a:xfrm>
            <a:off x="292886" y="1347658"/>
            <a:ext cx="8520600" cy="2131164"/>
          </a:xfrm>
        </p:spPr>
        <p:txBody>
          <a:bodyPr/>
          <a:lstStyle/>
          <a:p>
            <a:pPr algn="ctr"/>
            <a:r>
              <a:rPr lang="en-US" sz="6000" b="0" dirty="0"/>
              <a:t>Reporting </a:t>
            </a:r>
            <a:r>
              <a:rPr lang="en-US" sz="6000" b="0" dirty="0" smtClean="0"/>
              <a:t>Timeline</a:t>
            </a:r>
            <a:endParaRPr lang="en-US" sz="6000" b="0" dirty="0"/>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Tree>
    <p:extLst>
      <p:ext uri="{BB962C8B-B14F-4D97-AF65-F5344CB8AC3E}">
        <p14:creationId xmlns:p14="http://schemas.microsoft.com/office/powerpoint/2010/main" val="4110051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1997" y="760025"/>
            <a:ext cx="8520600" cy="3868291"/>
          </a:xfrm>
        </p:spPr>
        <p:txBody>
          <a:bodyPr/>
          <a:lstStyle/>
          <a:p>
            <a:pPr marL="127000" indent="0">
              <a:lnSpc>
                <a:spcPct val="100000"/>
              </a:lnSpc>
              <a:buNone/>
            </a:pPr>
            <a:r>
              <a:rPr lang="en-US" b="0" dirty="0">
                <a:solidFill>
                  <a:schemeClr val="tx1"/>
                </a:solidFill>
              </a:rPr>
              <a:t>S</a:t>
            </a:r>
            <a:r>
              <a:rPr lang="en-US" b="0" dirty="0" smtClean="0">
                <a:solidFill>
                  <a:schemeClr val="tx1"/>
                </a:solidFill>
              </a:rPr>
              <a:t>napshot date of Oct 1</a:t>
            </a:r>
            <a:r>
              <a:rPr lang="en-US" b="0" baseline="30000" dirty="0" smtClean="0">
                <a:solidFill>
                  <a:schemeClr val="tx1"/>
                </a:solidFill>
              </a:rPr>
              <a:t>st</a:t>
            </a:r>
            <a:endParaRPr lang="en-US" b="0" dirty="0" smtClean="0">
              <a:solidFill>
                <a:schemeClr val="tx1"/>
              </a:solidFill>
            </a:endParaRPr>
          </a:p>
          <a:p>
            <a:pPr lvl="2">
              <a:lnSpc>
                <a:spcPct val="100000"/>
              </a:lnSpc>
            </a:pPr>
            <a:r>
              <a:rPr lang="en-US" sz="1600" b="0" dirty="0" smtClean="0">
                <a:solidFill>
                  <a:schemeClr val="tx1"/>
                </a:solidFill>
              </a:rPr>
              <a:t>Report the student and teachers in a section on Oct 1st</a:t>
            </a:r>
          </a:p>
          <a:p>
            <a:pPr marL="127000" indent="0">
              <a:lnSpc>
                <a:spcPct val="100000"/>
              </a:lnSpc>
              <a:buNone/>
            </a:pPr>
            <a:endParaRPr lang="en-US" b="0" dirty="0" smtClean="0">
              <a:solidFill>
                <a:schemeClr val="tx1"/>
              </a:solidFill>
            </a:endParaRPr>
          </a:p>
          <a:p>
            <a:pPr marL="127000" indent="0">
              <a:lnSpc>
                <a:spcPct val="100000"/>
              </a:lnSpc>
              <a:buNone/>
            </a:pPr>
            <a:r>
              <a:rPr lang="en-US" b="0" dirty="0" smtClean="0">
                <a:solidFill>
                  <a:schemeClr val="tx1"/>
                </a:solidFill>
              </a:rPr>
              <a:t>Collection window opens Oct 17, 2022  </a:t>
            </a:r>
          </a:p>
          <a:p>
            <a:pPr marL="127000" indent="0">
              <a:lnSpc>
                <a:spcPct val="100000"/>
              </a:lnSpc>
              <a:buNone/>
            </a:pPr>
            <a:endParaRPr lang="en-US" b="0" dirty="0" smtClean="0">
              <a:solidFill>
                <a:schemeClr val="tx1"/>
              </a:solidFill>
            </a:endParaRPr>
          </a:p>
          <a:p>
            <a:pPr marL="127000" indent="0">
              <a:lnSpc>
                <a:spcPct val="100000"/>
              </a:lnSpc>
              <a:buNone/>
            </a:pPr>
            <a:r>
              <a:rPr lang="en-US" b="0" dirty="0" smtClean="0">
                <a:solidFill>
                  <a:schemeClr val="tx1"/>
                </a:solidFill>
              </a:rPr>
              <a:t>Divisions must have a successful submission by Dec 7, 2022</a:t>
            </a:r>
          </a:p>
          <a:p>
            <a:pPr lvl="2">
              <a:lnSpc>
                <a:spcPct val="100000"/>
              </a:lnSpc>
            </a:pPr>
            <a:r>
              <a:rPr lang="en-US" sz="1600" b="0" dirty="0" smtClean="0">
                <a:solidFill>
                  <a:schemeClr val="tx1"/>
                </a:solidFill>
              </a:rPr>
              <a:t>Divisions may continue to upload files after this date but a successful submission </a:t>
            </a:r>
            <a:r>
              <a:rPr lang="en-US" sz="1600" b="0" dirty="0">
                <a:solidFill>
                  <a:schemeClr val="tx1"/>
                </a:solidFill>
              </a:rPr>
              <a:t>status </a:t>
            </a:r>
            <a:r>
              <a:rPr lang="en-US" sz="1600" b="0" dirty="0" smtClean="0">
                <a:solidFill>
                  <a:schemeClr val="tx1"/>
                </a:solidFill>
              </a:rPr>
              <a:t>must be maintained.</a:t>
            </a:r>
          </a:p>
          <a:p>
            <a:pPr marL="127000" indent="0">
              <a:lnSpc>
                <a:spcPct val="100000"/>
              </a:lnSpc>
              <a:buNone/>
            </a:pPr>
            <a:endParaRPr lang="en-US" b="0" dirty="0" smtClean="0">
              <a:solidFill>
                <a:schemeClr val="tx1"/>
              </a:solidFill>
            </a:endParaRPr>
          </a:p>
          <a:p>
            <a:pPr marL="127000" indent="0">
              <a:lnSpc>
                <a:spcPct val="100000"/>
              </a:lnSpc>
              <a:buNone/>
            </a:pPr>
            <a:r>
              <a:rPr lang="en-US" b="0" dirty="0" smtClean="0">
                <a:solidFill>
                  <a:schemeClr val="tx1"/>
                </a:solidFill>
              </a:rPr>
              <a:t>All Approvals and SDCA must be completed no later than Jan 30, 2023</a:t>
            </a:r>
          </a:p>
          <a:p>
            <a:pPr lvl="1">
              <a:lnSpc>
                <a:spcPct val="100000"/>
              </a:lnSpc>
            </a:pPr>
            <a:endParaRPr lang="en-US" sz="1200" b="0" dirty="0" smtClean="0">
              <a:solidFill>
                <a:schemeClr val="tx1"/>
              </a:solidFill>
            </a:endParaRPr>
          </a:p>
          <a:p>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23</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6" name="Title 3"/>
          <p:cNvSpPr>
            <a:spLocks noGrp="1"/>
          </p:cNvSpPr>
          <p:nvPr>
            <p:ph type="title"/>
          </p:nvPr>
        </p:nvSpPr>
        <p:spPr>
          <a:xfrm>
            <a:off x="547481" y="187325"/>
            <a:ext cx="8520600" cy="572700"/>
          </a:xfrm>
        </p:spPr>
        <p:txBody>
          <a:bodyPr/>
          <a:lstStyle/>
          <a:p>
            <a:r>
              <a:rPr lang="en-US" b="0" dirty="0" smtClean="0"/>
              <a:t>Fall MSC</a:t>
            </a:r>
            <a:endParaRPr lang="en-US" b="0" dirty="0"/>
          </a:p>
        </p:txBody>
      </p:sp>
    </p:spTree>
    <p:extLst>
      <p:ext uri="{BB962C8B-B14F-4D97-AF65-F5344CB8AC3E}">
        <p14:creationId xmlns:p14="http://schemas.microsoft.com/office/powerpoint/2010/main" val="3959462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1997" y="654909"/>
            <a:ext cx="8616084" cy="3973408"/>
          </a:xfrm>
        </p:spPr>
        <p:txBody>
          <a:bodyPr/>
          <a:lstStyle/>
          <a:p>
            <a:pPr marL="127000" indent="0">
              <a:lnSpc>
                <a:spcPct val="100000"/>
              </a:lnSpc>
              <a:buNone/>
            </a:pPr>
            <a:r>
              <a:rPr lang="en-US" b="0" dirty="0" smtClean="0">
                <a:solidFill>
                  <a:schemeClr val="tx1"/>
                </a:solidFill>
              </a:rPr>
              <a:t>As of the last day of school and summer school courses (tentative dates)</a:t>
            </a:r>
          </a:p>
          <a:p>
            <a:pPr lvl="1">
              <a:lnSpc>
                <a:spcPct val="100000"/>
              </a:lnSpc>
              <a:spcBef>
                <a:spcPts val="600"/>
              </a:spcBef>
            </a:pPr>
            <a:r>
              <a:rPr lang="en-US" b="0" dirty="0" smtClean="0">
                <a:solidFill>
                  <a:schemeClr val="tx1"/>
                </a:solidFill>
              </a:rPr>
              <a:t>Report summer courses taken for credit at the secondary level</a:t>
            </a:r>
          </a:p>
          <a:p>
            <a:pPr lvl="1">
              <a:lnSpc>
                <a:spcPct val="100000"/>
              </a:lnSpc>
              <a:spcBef>
                <a:spcPts val="600"/>
              </a:spcBef>
            </a:pPr>
            <a:r>
              <a:rPr lang="en-US" b="0" dirty="0" smtClean="0">
                <a:solidFill>
                  <a:schemeClr val="tx1"/>
                </a:solidFill>
              </a:rPr>
              <a:t>Report summer courses taken for promotion in grades K-8</a:t>
            </a:r>
          </a:p>
          <a:p>
            <a:pPr lvl="1">
              <a:lnSpc>
                <a:spcPct val="100000"/>
              </a:lnSpc>
              <a:spcBef>
                <a:spcPts val="600"/>
              </a:spcBef>
            </a:pPr>
            <a:r>
              <a:rPr lang="en-US" b="0" dirty="0" smtClean="0">
                <a:solidFill>
                  <a:schemeClr val="tx1"/>
                </a:solidFill>
              </a:rPr>
              <a:t>Do not report summer remediation sessions</a:t>
            </a:r>
          </a:p>
          <a:p>
            <a:pPr lvl="1">
              <a:lnSpc>
                <a:spcPct val="100000"/>
              </a:lnSpc>
              <a:spcBef>
                <a:spcPts val="600"/>
              </a:spcBef>
            </a:pPr>
            <a:r>
              <a:rPr lang="en-US" b="0" dirty="0">
                <a:solidFill>
                  <a:schemeClr val="tx1"/>
                </a:solidFill>
              </a:rPr>
              <a:t>Report students and teachers with 20 or more instructional hours in a section</a:t>
            </a:r>
          </a:p>
          <a:p>
            <a:pPr lvl="1">
              <a:lnSpc>
                <a:spcPct val="100000"/>
              </a:lnSpc>
              <a:spcBef>
                <a:spcPts val="0"/>
              </a:spcBef>
            </a:pPr>
            <a:endParaRPr lang="en-US" b="0" dirty="0" smtClean="0">
              <a:solidFill>
                <a:schemeClr val="tx1"/>
              </a:solidFill>
            </a:endParaRPr>
          </a:p>
          <a:p>
            <a:pPr marL="127000" indent="0">
              <a:lnSpc>
                <a:spcPct val="100000"/>
              </a:lnSpc>
              <a:buNone/>
            </a:pPr>
            <a:endParaRPr lang="en-US" b="0" dirty="0" smtClean="0">
              <a:solidFill>
                <a:schemeClr val="tx1"/>
              </a:solidFill>
            </a:endParaRPr>
          </a:p>
          <a:p>
            <a:pPr marL="127000" indent="0">
              <a:lnSpc>
                <a:spcPct val="100000"/>
              </a:lnSpc>
              <a:buNone/>
            </a:pPr>
            <a:r>
              <a:rPr lang="en-US" b="0" dirty="0" smtClean="0">
                <a:solidFill>
                  <a:schemeClr val="tx1"/>
                </a:solidFill>
              </a:rPr>
              <a:t>Collection window opens May 10, 2023</a:t>
            </a:r>
          </a:p>
          <a:p>
            <a:pPr marL="127000" indent="0">
              <a:lnSpc>
                <a:spcPct val="100000"/>
              </a:lnSpc>
              <a:buNone/>
            </a:pPr>
            <a:endParaRPr lang="en-US" b="0" dirty="0" smtClean="0">
              <a:solidFill>
                <a:schemeClr val="tx1"/>
              </a:solidFill>
            </a:endParaRPr>
          </a:p>
          <a:p>
            <a:pPr marL="127000" indent="0">
              <a:lnSpc>
                <a:spcPct val="100000"/>
              </a:lnSpc>
              <a:buNone/>
            </a:pPr>
            <a:r>
              <a:rPr lang="en-US" b="0" dirty="0" smtClean="0">
                <a:solidFill>
                  <a:schemeClr val="tx1"/>
                </a:solidFill>
              </a:rPr>
              <a:t>Division must have a successful submission by July 17, 2023</a:t>
            </a:r>
          </a:p>
          <a:p>
            <a:pPr marL="127000" indent="0">
              <a:lnSpc>
                <a:spcPct val="100000"/>
              </a:lnSpc>
              <a:buNone/>
            </a:pPr>
            <a:endParaRPr lang="en-US" b="0" dirty="0" smtClean="0">
              <a:solidFill>
                <a:schemeClr val="tx1"/>
              </a:solidFill>
            </a:endParaRPr>
          </a:p>
          <a:p>
            <a:pPr marL="127000" indent="0">
              <a:lnSpc>
                <a:spcPct val="100000"/>
              </a:lnSpc>
              <a:buNone/>
            </a:pPr>
            <a:r>
              <a:rPr lang="en-US" b="0" dirty="0" smtClean="0">
                <a:solidFill>
                  <a:schemeClr val="tx1"/>
                </a:solidFill>
              </a:rPr>
              <a:t>All Local Approvals and SDCA must be completed no later than Aug 14</a:t>
            </a:r>
            <a:r>
              <a:rPr lang="en-US" b="0" smtClean="0">
                <a:solidFill>
                  <a:schemeClr val="tx1"/>
                </a:solidFill>
              </a:rPr>
              <a:t>, </a:t>
            </a:r>
            <a:r>
              <a:rPr lang="en-US" b="0" smtClean="0">
                <a:solidFill>
                  <a:schemeClr val="tx1"/>
                </a:solidFill>
              </a:rPr>
              <a:t>2023</a:t>
            </a:r>
            <a:endParaRPr lang="en-US" b="0" dirty="0" smtClean="0">
              <a:solidFill>
                <a:schemeClr val="tx1"/>
              </a:solidFill>
            </a:endParaRPr>
          </a:p>
          <a:p>
            <a:pPr marL="127000" indent="0">
              <a:lnSpc>
                <a:spcPct val="100000"/>
              </a:lnSpc>
              <a:buNone/>
            </a:pPr>
            <a:endParaRPr lang="en-US" b="0" dirty="0" smtClean="0">
              <a:solidFill>
                <a:schemeClr val="tx1"/>
              </a:solidFill>
            </a:endParaRPr>
          </a:p>
          <a:p>
            <a:pPr marL="127000" indent="0">
              <a:lnSpc>
                <a:spcPct val="100000"/>
              </a:lnSpc>
              <a:buNone/>
            </a:pPr>
            <a:r>
              <a:rPr lang="en-US" sz="1200" b="0" i="1" dirty="0" smtClean="0">
                <a:solidFill>
                  <a:schemeClr val="tx1"/>
                </a:solidFill>
                <a:latin typeface="Josefin Sans" panose="020B0604020202020204" charset="0"/>
                <a:ea typeface="Arial"/>
                <a:cs typeface="Arial"/>
                <a:sym typeface="Arial"/>
              </a:rPr>
              <a:t>*</a:t>
            </a:r>
            <a:r>
              <a:rPr lang="en-US" sz="1200" b="0" i="1" dirty="0">
                <a:solidFill>
                  <a:schemeClr val="tx1"/>
                </a:solidFill>
                <a:latin typeface="Josefin Sans" panose="020B0604020202020204" charset="0"/>
                <a:ea typeface="Arial"/>
                <a:cs typeface="Arial"/>
                <a:sym typeface="Arial"/>
              </a:rPr>
              <a:t> </a:t>
            </a:r>
            <a:r>
              <a:rPr lang="en-US" sz="1200" b="0" i="1" dirty="0" smtClean="0">
                <a:solidFill>
                  <a:schemeClr val="tx1"/>
                </a:solidFill>
                <a:latin typeface="Josefin Sans" panose="020B0604020202020204" charset="0"/>
                <a:ea typeface="Arial"/>
                <a:cs typeface="Arial"/>
                <a:sym typeface="Arial"/>
              </a:rPr>
              <a:t>Divisions are highly encouraged </a:t>
            </a:r>
            <a:r>
              <a:rPr lang="en-US" sz="1200" b="0" i="1" dirty="0">
                <a:solidFill>
                  <a:schemeClr val="tx1"/>
                </a:solidFill>
                <a:latin typeface="Josefin Sans" panose="020B0604020202020204" charset="0"/>
                <a:ea typeface="Arial"/>
                <a:cs typeface="Arial"/>
                <a:sym typeface="Arial"/>
              </a:rPr>
              <a:t>to meet the reporting </a:t>
            </a:r>
            <a:r>
              <a:rPr lang="en-US" sz="1200" b="0" i="1" dirty="0" smtClean="0">
                <a:solidFill>
                  <a:schemeClr val="tx1"/>
                </a:solidFill>
                <a:latin typeface="Josefin Sans" panose="020B0604020202020204" charset="0"/>
                <a:ea typeface="Arial"/>
                <a:cs typeface="Arial"/>
                <a:sym typeface="Arial"/>
              </a:rPr>
              <a:t>deadlines since </a:t>
            </a:r>
            <a:r>
              <a:rPr lang="en-US" sz="1200" b="0" i="1" dirty="0">
                <a:solidFill>
                  <a:schemeClr val="tx1"/>
                </a:solidFill>
                <a:latin typeface="Josefin Sans" panose="020B0604020202020204" charset="0"/>
                <a:ea typeface="Arial"/>
                <a:cs typeface="Arial"/>
                <a:sym typeface="Arial"/>
              </a:rPr>
              <a:t>the MSC due dates are based on the accountability timelines and reporting requirements for other VDOE offices. The data is used for accreditation (CCCRI), CTE funding, teacher licensure, and MOP program monitoring.</a:t>
            </a:r>
          </a:p>
          <a:p>
            <a:pPr marL="127000" indent="0">
              <a:lnSpc>
                <a:spcPct val="100000"/>
              </a:lnSpc>
              <a:buNone/>
            </a:pPr>
            <a:endParaRPr lang="en-US" b="0" dirty="0" smtClean="0">
              <a:solidFill>
                <a:schemeClr val="tx1"/>
              </a:solidFill>
            </a:endParaRPr>
          </a:p>
          <a:p>
            <a:pPr marL="127000" indent="0">
              <a:lnSpc>
                <a:spcPct val="100000"/>
              </a:lnSpc>
              <a:buNone/>
            </a:pPr>
            <a:endParaRPr lang="en-US" b="0" dirty="0" smtClean="0">
              <a:solidFill>
                <a:schemeClr val="tx1"/>
              </a:solidFill>
            </a:endParaRPr>
          </a:p>
          <a:p>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24</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6" name="Title 3"/>
          <p:cNvSpPr>
            <a:spLocks noGrp="1"/>
          </p:cNvSpPr>
          <p:nvPr>
            <p:ph type="title"/>
          </p:nvPr>
        </p:nvSpPr>
        <p:spPr>
          <a:xfrm>
            <a:off x="547481" y="187325"/>
            <a:ext cx="8520600" cy="572700"/>
          </a:xfrm>
        </p:spPr>
        <p:txBody>
          <a:bodyPr/>
          <a:lstStyle/>
          <a:p>
            <a:r>
              <a:rPr lang="en-US" b="0" dirty="0" smtClean="0"/>
              <a:t>End of Year</a:t>
            </a:r>
            <a:endParaRPr lang="en-US" b="0" dirty="0"/>
          </a:p>
        </p:txBody>
      </p:sp>
    </p:spTree>
    <p:extLst>
      <p:ext uri="{BB962C8B-B14F-4D97-AF65-F5344CB8AC3E}">
        <p14:creationId xmlns:p14="http://schemas.microsoft.com/office/powerpoint/2010/main" val="490550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25</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6" name="Text Placeholder 1"/>
          <p:cNvSpPr txBox="1">
            <a:spLocks/>
          </p:cNvSpPr>
          <p:nvPr/>
        </p:nvSpPr>
        <p:spPr>
          <a:xfrm>
            <a:off x="342746" y="124009"/>
            <a:ext cx="8801253" cy="5311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pPr marL="0" indent="0">
              <a:lnSpc>
                <a:spcPct val="100000"/>
              </a:lnSpc>
              <a:buFont typeface="Josefin Sans"/>
              <a:buNone/>
            </a:pPr>
            <a:r>
              <a:rPr lang="en-US" b="0" dirty="0" smtClean="0"/>
              <a:t>MSC Webpage</a:t>
            </a:r>
          </a:p>
          <a:p>
            <a:pPr marL="457200" lvl="1" indent="0">
              <a:lnSpc>
                <a:spcPct val="100000"/>
              </a:lnSpc>
              <a:spcBef>
                <a:spcPts val="0"/>
              </a:spcBef>
              <a:buFont typeface="Josefin Sans"/>
              <a:buNone/>
            </a:pPr>
            <a:r>
              <a:rPr lang="en-US" b="0" dirty="0" smtClean="0">
                <a:hlinkClick r:id="rId4"/>
              </a:rPr>
              <a:t>https://www.doe.virginia.gov/info_management/data_collection/master_schedule_collection/index.shtml</a:t>
            </a:r>
            <a:endParaRPr lang="en-US" b="0" dirty="0" smtClean="0"/>
          </a:p>
          <a:p>
            <a:pPr marL="0" indent="0">
              <a:buFont typeface="Josefin Sans"/>
              <a:buNone/>
            </a:pPr>
            <a:endParaRPr lang="en-US" b="0" dirty="0" smtClean="0">
              <a:solidFill>
                <a:schemeClr val="tx1"/>
              </a:solidFill>
            </a:endParaRPr>
          </a:p>
          <a:p>
            <a:pPr marL="0" indent="0">
              <a:buFont typeface="Josefin Sans"/>
              <a:buNone/>
            </a:pPr>
            <a:endParaRPr lang="en-US" b="0" dirty="0" smtClean="0">
              <a:solidFill>
                <a:schemeClr val="tx1"/>
              </a:solidFill>
            </a:endParaRPr>
          </a:p>
          <a:p>
            <a:pPr marL="0" indent="0">
              <a:buFont typeface="Josefin Sans"/>
              <a:buNone/>
            </a:pPr>
            <a:r>
              <a:rPr lang="en-US" b="0" dirty="0" smtClean="0">
                <a:solidFill>
                  <a:schemeClr val="tx1"/>
                </a:solidFill>
              </a:rPr>
              <a:t>Dana Ratcliffe, Education Data Specialist</a:t>
            </a:r>
          </a:p>
          <a:p>
            <a:pPr marL="0" indent="0">
              <a:buFont typeface="Josefin Sans"/>
              <a:buNone/>
            </a:pPr>
            <a:r>
              <a:rPr lang="en-US" b="0" dirty="0" smtClean="0">
                <a:solidFill>
                  <a:schemeClr val="tx1"/>
                </a:solidFill>
              </a:rPr>
              <a:t>       Phone: 804-225-2827</a:t>
            </a:r>
          </a:p>
          <a:p>
            <a:pPr marL="0" indent="0">
              <a:buFont typeface="Josefin Sans"/>
              <a:buNone/>
            </a:pPr>
            <a:r>
              <a:rPr lang="en-US" b="0" dirty="0" smtClean="0">
                <a:solidFill>
                  <a:schemeClr val="tx1"/>
                </a:solidFill>
              </a:rPr>
              <a:t>       Email:  </a:t>
            </a:r>
            <a:r>
              <a:rPr lang="en-US" b="0" dirty="0" smtClean="0">
                <a:solidFill>
                  <a:schemeClr val="tx1"/>
                </a:solidFill>
                <a:hlinkClick r:id="rId5"/>
              </a:rPr>
              <a:t>Dana.Ratcliffe@doe.virginia.gov</a:t>
            </a:r>
            <a:r>
              <a:rPr lang="en-US" b="0" dirty="0" smtClean="0">
                <a:solidFill>
                  <a:schemeClr val="tx1"/>
                </a:solidFill>
              </a:rPr>
              <a:t> or</a:t>
            </a:r>
          </a:p>
          <a:p>
            <a:pPr marL="0" indent="0">
              <a:buFont typeface="Josefin Sans"/>
              <a:buNone/>
            </a:pPr>
            <a:r>
              <a:rPr lang="en-US" b="0" dirty="0" smtClean="0">
                <a:solidFill>
                  <a:schemeClr val="tx1"/>
                </a:solidFill>
              </a:rPr>
              <a:t>                  </a:t>
            </a:r>
            <a:r>
              <a:rPr lang="en-US" b="0" dirty="0" smtClean="0">
                <a:solidFill>
                  <a:schemeClr val="tx1"/>
                </a:solidFill>
                <a:hlinkClick r:id="rId6"/>
              </a:rPr>
              <a:t>ResultsHelp@doe.virginia.gov</a:t>
            </a:r>
            <a:endParaRPr lang="en-US" b="0" dirty="0" smtClean="0">
              <a:solidFill>
                <a:schemeClr val="tx1"/>
              </a:solidFill>
            </a:endParaRPr>
          </a:p>
          <a:p>
            <a:pPr marL="0" indent="0">
              <a:buFont typeface="Josefin Sans"/>
              <a:buNone/>
            </a:pPr>
            <a:endParaRPr lang="en-US" b="0" dirty="0" smtClean="0">
              <a:solidFill>
                <a:schemeClr val="tx1"/>
              </a:solidFill>
            </a:endParaRPr>
          </a:p>
          <a:p>
            <a:pPr marL="0" indent="0">
              <a:buFont typeface="Josefin Sans"/>
              <a:buNone/>
            </a:pPr>
            <a:r>
              <a:rPr lang="en-US" b="0" dirty="0" smtClean="0">
                <a:solidFill>
                  <a:schemeClr val="tx1"/>
                </a:solidFill>
              </a:rPr>
              <a:t>Carol Wells </a:t>
            </a:r>
            <a:r>
              <a:rPr lang="en-US" b="0" dirty="0" err="1" smtClean="0">
                <a:solidFill>
                  <a:schemeClr val="tx1"/>
                </a:solidFill>
              </a:rPr>
              <a:t>Bazzichi</a:t>
            </a:r>
            <a:r>
              <a:rPr lang="en-US" b="0" dirty="0" smtClean="0">
                <a:solidFill>
                  <a:schemeClr val="tx1"/>
                </a:solidFill>
              </a:rPr>
              <a:t>, Data Collection Manager</a:t>
            </a:r>
          </a:p>
          <a:p>
            <a:pPr marL="0" indent="0">
              <a:buFont typeface="Josefin Sans"/>
              <a:buNone/>
            </a:pPr>
            <a:r>
              <a:rPr lang="en-US" b="0" dirty="0" smtClean="0">
                <a:solidFill>
                  <a:schemeClr val="tx1"/>
                </a:solidFill>
              </a:rPr>
              <a:t>        Email:  </a:t>
            </a:r>
            <a:r>
              <a:rPr lang="en-US" b="0" dirty="0" smtClean="0">
                <a:solidFill>
                  <a:schemeClr val="tx1"/>
                </a:solidFill>
                <a:hlinkClick r:id="rId7"/>
              </a:rPr>
              <a:t>Carol.WellBazzichi@doe.virginia.gov</a:t>
            </a:r>
            <a:endParaRPr lang="en-US" b="0" dirty="0" smtClean="0">
              <a:solidFill>
                <a:schemeClr val="tx1"/>
              </a:solidFill>
            </a:endParaRPr>
          </a:p>
          <a:p>
            <a:pPr marL="0" indent="0">
              <a:buFont typeface="Josefin Sans"/>
              <a:buNone/>
            </a:pPr>
            <a:endParaRPr lang="en-US" b="0" dirty="0" smtClean="0">
              <a:solidFill>
                <a:schemeClr val="tx1"/>
              </a:solidFill>
            </a:endParaRPr>
          </a:p>
          <a:p>
            <a:pPr marL="0" indent="0">
              <a:buFont typeface="Josefin Sans"/>
              <a:buNone/>
            </a:pPr>
            <a:endParaRPr lang="en-US" b="0" dirty="0" smtClean="0">
              <a:solidFill>
                <a:schemeClr val="tx1"/>
              </a:solidFill>
            </a:endParaRPr>
          </a:p>
          <a:p>
            <a:pPr marL="0" indent="0">
              <a:buNone/>
            </a:pPr>
            <a:r>
              <a:rPr lang="en-US" b="0" dirty="0"/>
              <a:t>Danielle </a:t>
            </a:r>
            <a:r>
              <a:rPr lang="en-US" b="0" dirty="0" smtClean="0"/>
              <a:t>Basham, Office of Facilities and Family Engagement (Private Day School questions)</a:t>
            </a:r>
          </a:p>
          <a:p>
            <a:pPr marL="0" indent="0">
              <a:buNone/>
            </a:pPr>
            <a:r>
              <a:rPr lang="en-US" b="0" dirty="0" smtClean="0">
                <a:hlinkClick r:id="rId8"/>
              </a:rPr>
              <a:t>danielle.basham@doe.virginia.gov</a:t>
            </a:r>
            <a:endParaRPr lang="en-US" b="0" dirty="0" smtClean="0"/>
          </a:p>
          <a:p>
            <a:pPr marL="0" indent="0">
              <a:buNone/>
            </a:pPr>
            <a:endParaRPr lang="en-US" dirty="0"/>
          </a:p>
        </p:txBody>
      </p:sp>
    </p:spTree>
    <p:extLst>
      <p:ext uri="{BB962C8B-B14F-4D97-AF65-F5344CB8AC3E}">
        <p14:creationId xmlns:p14="http://schemas.microsoft.com/office/powerpoint/2010/main" val="630693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8750" y="859015"/>
            <a:ext cx="8375335" cy="4042594"/>
          </a:xfrm>
        </p:spPr>
        <p:txBody>
          <a:bodyPr/>
          <a:lstStyle/>
          <a:p>
            <a:pPr marL="127000" indent="0">
              <a:buNone/>
              <a:defRPr/>
            </a:pPr>
            <a:r>
              <a:rPr lang="en-US" b="0" dirty="0" smtClean="0">
                <a:solidFill>
                  <a:schemeClr val="tx1"/>
                </a:solidFill>
              </a:rPr>
              <a:t>Full and part-time Governor’s Schools, CTE, STEM and STEM-H programs will report MSC data to VDOE in the 2022-23 SY.</a:t>
            </a:r>
          </a:p>
          <a:p>
            <a:pPr marL="127000" indent="0">
              <a:buNone/>
              <a:defRPr/>
            </a:pPr>
            <a:endParaRPr lang="en-US" b="0" dirty="0" smtClean="0">
              <a:solidFill>
                <a:schemeClr val="tx1"/>
              </a:solidFill>
            </a:endParaRPr>
          </a:p>
          <a:p>
            <a:pPr lvl="1">
              <a:lnSpc>
                <a:spcPct val="100000"/>
              </a:lnSpc>
              <a:spcBef>
                <a:spcPts val="0"/>
              </a:spcBef>
              <a:defRPr/>
            </a:pPr>
            <a:r>
              <a:rPr lang="en-US" b="0" dirty="0" smtClean="0">
                <a:solidFill>
                  <a:schemeClr val="tx1"/>
                </a:solidFill>
              </a:rPr>
              <a:t>Divisions </a:t>
            </a:r>
            <a:r>
              <a:rPr lang="en-US" b="0" dirty="0">
                <a:solidFill>
                  <a:schemeClr val="tx1"/>
                </a:solidFill>
              </a:rPr>
              <a:t>are responsible for reporting all sections taught within their schools.  Regional centers will only report sections taught by the regional center</a:t>
            </a:r>
            <a:r>
              <a:rPr lang="en-US" b="0" dirty="0" smtClean="0">
                <a:solidFill>
                  <a:schemeClr val="tx1"/>
                </a:solidFill>
              </a:rPr>
              <a:t>.</a:t>
            </a:r>
            <a:endParaRPr lang="en-US" sz="800" b="0" dirty="0" smtClean="0">
              <a:solidFill>
                <a:schemeClr val="tx1"/>
              </a:solidFill>
            </a:endParaRPr>
          </a:p>
          <a:p>
            <a:pPr lvl="1">
              <a:lnSpc>
                <a:spcPct val="100000"/>
              </a:lnSpc>
              <a:spcBef>
                <a:spcPts val="0"/>
              </a:spcBef>
              <a:defRPr/>
            </a:pPr>
            <a:endParaRPr lang="en-US" b="0" dirty="0" smtClean="0">
              <a:solidFill>
                <a:schemeClr val="tx1"/>
              </a:solidFill>
            </a:endParaRPr>
          </a:p>
          <a:p>
            <a:pPr lvl="1">
              <a:lnSpc>
                <a:spcPct val="100000"/>
              </a:lnSpc>
              <a:spcBef>
                <a:spcPts val="0"/>
              </a:spcBef>
              <a:defRPr/>
            </a:pPr>
            <a:r>
              <a:rPr lang="en-US" b="0" dirty="0" smtClean="0">
                <a:solidFill>
                  <a:schemeClr val="tx1"/>
                </a:solidFill>
              </a:rPr>
              <a:t>If students are scheduled to classes taught by regional center teachers, the regional center must report MSC directly to VDOE.</a:t>
            </a:r>
          </a:p>
          <a:p>
            <a:pPr marL="584200" lvl="1" indent="0">
              <a:lnSpc>
                <a:spcPct val="100000"/>
              </a:lnSpc>
              <a:spcBef>
                <a:spcPts val="0"/>
              </a:spcBef>
              <a:buNone/>
              <a:defRPr/>
            </a:pPr>
            <a:endParaRPr lang="en-US" b="0" dirty="0">
              <a:solidFill>
                <a:schemeClr val="tx1"/>
              </a:solidFill>
            </a:endParaRPr>
          </a:p>
          <a:p>
            <a:pPr marL="127000" indent="0">
              <a:buNone/>
              <a:defRPr/>
            </a:pPr>
            <a:r>
              <a:rPr lang="en-US" b="0" dirty="0" smtClean="0">
                <a:solidFill>
                  <a:schemeClr val="tx1"/>
                </a:solidFill>
              </a:rPr>
              <a:t>Alternative Education and Special Education Centers will report MSC data to VDOE starting in the 2023-24 SY.</a:t>
            </a:r>
          </a:p>
          <a:p>
            <a:pPr lvl="1">
              <a:defRPr/>
            </a:pPr>
            <a:r>
              <a:rPr lang="en-US" b="0" dirty="0" smtClean="0">
                <a:solidFill>
                  <a:schemeClr val="tx1"/>
                </a:solidFill>
              </a:rPr>
              <a:t>Divisions are responsible for reporting students in alternative and special education centers for the 2022-23 SY.</a:t>
            </a:r>
          </a:p>
          <a:p>
            <a:pPr lvl="1">
              <a:defRPr/>
            </a:pPr>
            <a:endParaRPr lang="en-US" b="0" dirty="0">
              <a:solidFill>
                <a:schemeClr val="tx1"/>
              </a:solidFill>
            </a:endParaRPr>
          </a:p>
          <a:p>
            <a:pPr>
              <a:defRPr/>
            </a:pPr>
            <a:endParaRPr lang="en-US" b="0" dirty="0">
              <a:solidFill>
                <a:schemeClr val="tx1"/>
              </a:solidFill>
            </a:endParaRPr>
          </a:p>
          <a:p>
            <a:pPr>
              <a:defRPr/>
            </a:pPr>
            <a:endParaRPr lang="en-US" b="0" dirty="0">
              <a:solidFill>
                <a:schemeClr val="tx1"/>
              </a:solidFill>
            </a:endParaRPr>
          </a:p>
          <a:p>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a:t>
            </a:fld>
            <a:endParaRPr lang="en"/>
          </a:p>
        </p:txBody>
      </p:sp>
      <p:sp>
        <p:nvSpPr>
          <p:cNvPr id="4" name="Title 3"/>
          <p:cNvSpPr>
            <a:spLocks noGrp="1"/>
          </p:cNvSpPr>
          <p:nvPr>
            <p:ph type="title"/>
          </p:nvPr>
        </p:nvSpPr>
        <p:spPr>
          <a:xfrm>
            <a:off x="448750" y="288329"/>
            <a:ext cx="8520600" cy="572700"/>
          </a:xfrm>
        </p:spPr>
        <p:txBody>
          <a:bodyPr/>
          <a:lstStyle/>
          <a:p>
            <a:r>
              <a:rPr lang="en-US" b="0" dirty="0" smtClean="0"/>
              <a:t>Regional Centers</a:t>
            </a:r>
            <a:endParaRPr lang="en-US" b="0" dirty="0"/>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Tree>
    <p:extLst>
      <p:ext uri="{BB962C8B-B14F-4D97-AF65-F5344CB8AC3E}">
        <p14:creationId xmlns:p14="http://schemas.microsoft.com/office/powerpoint/2010/main" val="2758744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8624" y="817028"/>
            <a:ext cx="8520601" cy="3977271"/>
          </a:xfrm>
        </p:spPr>
        <p:txBody>
          <a:bodyPr/>
          <a:lstStyle/>
          <a:p>
            <a:pPr marL="127000" indent="0">
              <a:lnSpc>
                <a:spcPct val="100000"/>
              </a:lnSpc>
              <a:buNone/>
              <a:defRPr/>
            </a:pPr>
            <a:r>
              <a:rPr lang="en-US" b="0" dirty="0" smtClean="0">
                <a:solidFill>
                  <a:schemeClr val="tx1"/>
                </a:solidFill>
              </a:rPr>
              <a:t>Divisions are responsible for collecting and reporting private day school data. </a:t>
            </a:r>
          </a:p>
          <a:p>
            <a:pPr lvl="1">
              <a:lnSpc>
                <a:spcPct val="100000"/>
              </a:lnSpc>
              <a:spcBef>
                <a:spcPts val="0"/>
              </a:spcBef>
              <a:defRPr/>
            </a:pPr>
            <a:r>
              <a:rPr lang="en-US" b="0" dirty="0" smtClean="0">
                <a:solidFill>
                  <a:schemeClr val="tx1"/>
                </a:solidFill>
              </a:rPr>
              <a:t>Divisions and private day schools should work together to develop a plan for collecting all MSC data needed for the Fall and EOY collections.  </a:t>
            </a:r>
          </a:p>
          <a:p>
            <a:pPr lvl="1">
              <a:lnSpc>
                <a:spcPct val="100000"/>
              </a:lnSpc>
              <a:spcBef>
                <a:spcPts val="0"/>
              </a:spcBef>
              <a:defRPr/>
            </a:pPr>
            <a:r>
              <a:rPr lang="en-US" b="0" smtClean="0">
                <a:solidFill>
                  <a:schemeClr val="tx1"/>
                </a:solidFill>
              </a:rPr>
              <a:t>Divisions </a:t>
            </a:r>
            <a:r>
              <a:rPr lang="en-US" b="0" dirty="0" smtClean="0">
                <a:solidFill>
                  <a:schemeClr val="tx1"/>
                </a:solidFill>
              </a:rPr>
              <a:t>should provide private day schools enough time to gather the data so reporting deadlines can be met. </a:t>
            </a:r>
          </a:p>
          <a:p>
            <a:pPr>
              <a:defRPr/>
            </a:pPr>
            <a:endParaRPr lang="en-US" b="0" dirty="0" smtClean="0">
              <a:solidFill>
                <a:schemeClr val="tx1"/>
              </a:solidFill>
            </a:endParaRPr>
          </a:p>
          <a:p>
            <a:pPr>
              <a:defRPr/>
            </a:pPr>
            <a:endParaRPr lang="en-US" b="0" dirty="0" smtClean="0">
              <a:solidFill>
                <a:schemeClr val="tx1"/>
              </a:solidFill>
            </a:endParaRPr>
          </a:p>
          <a:p>
            <a:pPr marL="127000" indent="0">
              <a:lnSpc>
                <a:spcPct val="100000"/>
              </a:lnSpc>
              <a:buNone/>
              <a:defRPr/>
            </a:pPr>
            <a:r>
              <a:rPr lang="en-US" b="0" dirty="0" smtClean="0">
                <a:solidFill>
                  <a:schemeClr val="tx1"/>
                </a:solidFill>
              </a:rPr>
              <a:t>Divisions may report zeros for the social security number of any unlicensed private day school teacher. Use 9 zeros and no dashes as the format </a:t>
            </a:r>
            <a:r>
              <a:rPr lang="en-US" b="0" dirty="0">
                <a:solidFill>
                  <a:schemeClr val="tx1"/>
                </a:solidFill>
              </a:rPr>
              <a:t> </a:t>
            </a:r>
            <a:r>
              <a:rPr lang="en-US" b="0" dirty="0" smtClean="0">
                <a:solidFill>
                  <a:schemeClr val="tx1"/>
                </a:solidFill>
              </a:rPr>
              <a:t>    000000000</a:t>
            </a:r>
          </a:p>
          <a:p>
            <a:pPr lvl="1">
              <a:lnSpc>
                <a:spcPct val="100000"/>
              </a:lnSpc>
              <a:spcBef>
                <a:spcPts val="0"/>
              </a:spcBef>
              <a:defRPr/>
            </a:pPr>
            <a:r>
              <a:rPr lang="en-US" b="0" dirty="0" smtClean="0">
                <a:solidFill>
                  <a:schemeClr val="tx1"/>
                </a:solidFill>
              </a:rPr>
              <a:t>Edits will exclude any records with a serving division of 600 or 999 from the IPAL and SEDF reports.</a:t>
            </a:r>
          </a:p>
          <a:p>
            <a:pPr>
              <a:defRPr/>
            </a:pPr>
            <a:endParaRPr lang="en-US" b="0" i="1" dirty="0" smtClean="0">
              <a:solidFill>
                <a:schemeClr val="tx1"/>
              </a:solidFill>
            </a:endParaRPr>
          </a:p>
          <a:p>
            <a:pPr marL="127000" indent="0">
              <a:buNone/>
              <a:defRPr/>
            </a:pPr>
            <a:r>
              <a:rPr lang="en-US" b="0" i="1" dirty="0" smtClean="0">
                <a:solidFill>
                  <a:schemeClr val="tx1"/>
                </a:solidFill>
              </a:rPr>
              <a:t>Direct private day school questions to Danielle Basham with the Office of Facilities and Family Engagement at </a:t>
            </a:r>
            <a:r>
              <a:rPr lang="en-US" b="0" i="1" dirty="0" smtClean="0">
                <a:solidFill>
                  <a:schemeClr val="tx1"/>
                </a:solidFill>
                <a:hlinkClick r:id="rId3"/>
              </a:rPr>
              <a:t>Danielle.Basham@doe.virginia.gov</a:t>
            </a:r>
            <a:r>
              <a:rPr lang="en-US" b="0" i="1" dirty="0" smtClean="0">
                <a:solidFill>
                  <a:schemeClr val="tx1"/>
                </a:solidFill>
              </a:rPr>
              <a:t> </a:t>
            </a:r>
            <a:endParaRPr lang="en-US" b="0" i="1" dirty="0">
              <a:solidFill>
                <a:schemeClr val="tx1"/>
              </a:solidFill>
            </a:endParaRPr>
          </a:p>
          <a:p>
            <a:pPr>
              <a:defRPr/>
            </a:pPr>
            <a:endParaRPr lang="en-US" b="0" dirty="0">
              <a:solidFill>
                <a:schemeClr val="tx1"/>
              </a:solidFill>
            </a:endParaRPr>
          </a:p>
          <a:p>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a:p>
        </p:txBody>
      </p:sp>
      <p:sp>
        <p:nvSpPr>
          <p:cNvPr id="4" name="Title 3"/>
          <p:cNvSpPr>
            <a:spLocks noGrp="1"/>
          </p:cNvSpPr>
          <p:nvPr>
            <p:ph type="title"/>
          </p:nvPr>
        </p:nvSpPr>
        <p:spPr>
          <a:xfrm>
            <a:off x="448625" y="181710"/>
            <a:ext cx="8520600" cy="572700"/>
          </a:xfrm>
        </p:spPr>
        <p:txBody>
          <a:bodyPr/>
          <a:lstStyle/>
          <a:p>
            <a:r>
              <a:rPr lang="en-US" b="0" dirty="0" smtClean="0"/>
              <a:t>Private Day Schools</a:t>
            </a:r>
            <a:endParaRPr lang="en-US" b="0" dirty="0"/>
          </a:p>
        </p:txBody>
      </p:sp>
      <p:pic>
        <p:nvPicPr>
          <p:cNvPr id="5" name="Google Shape;86;p17"/>
          <p:cNvPicPr preferRelativeResize="0"/>
          <p:nvPr/>
        </p:nvPicPr>
        <p:blipFill>
          <a:blip r:embed="rId4">
            <a:alphaModFix/>
          </a:blip>
          <a:stretch>
            <a:fillRect/>
          </a:stretch>
        </p:blipFill>
        <p:spPr>
          <a:xfrm>
            <a:off x="6934892" y="4427575"/>
            <a:ext cx="2034333" cy="678100"/>
          </a:xfrm>
          <a:prstGeom prst="rect">
            <a:avLst/>
          </a:prstGeom>
          <a:noFill/>
          <a:ln>
            <a:noFill/>
          </a:ln>
        </p:spPr>
      </p:pic>
    </p:spTree>
    <p:extLst>
      <p:ext uri="{BB962C8B-B14F-4D97-AF65-F5344CB8AC3E}">
        <p14:creationId xmlns:p14="http://schemas.microsoft.com/office/powerpoint/2010/main" val="3115594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7" name="Text Placeholder 1"/>
          <p:cNvSpPr>
            <a:spLocks noGrp="1"/>
          </p:cNvSpPr>
          <p:nvPr>
            <p:ph type="body" idx="1"/>
          </p:nvPr>
        </p:nvSpPr>
        <p:spPr>
          <a:xfrm>
            <a:off x="310396" y="187326"/>
            <a:ext cx="8520600" cy="4545612"/>
          </a:xfrm>
        </p:spPr>
        <p:txBody>
          <a:bodyPr/>
          <a:lstStyle/>
          <a:p>
            <a:pPr marL="127000" indent="0">
              <a:buNone/>
            </a:pPr>
            <a:r>
              <a:rPr lang="en-US" b="0" dirty="0" smtClean="0"/>
              <a:t>Private Day Schools should report all applicable data elements.</a:t>
            </a:r>
          </a:p>
          <a:p>
            <a:pPr marL="127000" indent="0">
              <a:buNone/>
            </a:pPr>
            <a:endParaRPr lang="en-US" b="0" dirty="0" smtClean="0"/>
          </a:p>
          <a:p>
            <a:pPr lvl="1">
              <a:lnSpc>
                <a:spcPct val="100000"/>
              </a:lnSpc>
              <a:spcBef>
                <a:spcPts val="0"/>
              </a:spcBef>
            </a:pPr>
            <a:r>
              <a:rPr lang="en-US" b="0" dirty="0" smtClean="0">
                <a:solidFill>
                  <a:schemeClr val="tx1"/>
                </a:solidFill>
              </a:rPr>
              <a:t>Report </a:t>
            </a:r>
            <a:r>
              <a:rPr lang="en-US" b="0" dirty="0">
                <a:solidFill>
                  <a:schemeClr val="tx1"/>
                </a:solidFill>
              </a:rPr>
              <a:t>students and teachers with 20 or more instructional hours in a </a:t>
            </a:r>
            <a:r>
              <a:rPr lang="en-US" b="0" dirty="0" smtClean="0">
                <a:solidFill>
                  <a:schemeClr val="tx1"/>
                </a:solidFill>
              </a:rPr>
              <a:t>section</a:t>
            </a:r>
          </a:p>
          <a:p>
            <a:pPr lvl="2">
              <a:lnSpc>
                <a:spcPct val="100000"/>
              </a:lnSpc>
              <a:spcBef>
                <a:spcPts val="0"/>
              </a:spcBef>
            </a:pPr>
            <a:r>
              <a:rPr lang="en-US" b="0" dirty="0" smtClean="0">
                <a:solidFill>
                  <a:schemeClr val="tx1"/>
                </a:solidFill>
              </a:rPr>
              <a:t>Private Day Schools need to develop a way to track teacher who provide 20 or more hours of instruction and students who receive 20 or more of instruction.</a:t>
            </a:r>
            <a:endParaRPr lang="en-US" b="0" dirty="0">
              <a:solidFill>
                <a:schemeClr val="tx1"/>
              </a:solidFill>
            </a:endParaRPr>
          </a:p>
          <a:p>
            <a:pPr lvl="1">
              <a:lnSpc>
                <a:spcPct val="100000"/>
              </a:lnSpc>
              <a:spcBef>
                <a:spcPts val="0"/>
              </a:spcBef>
            </a:pPr>
            <a:endParaRPr lang="en-US" b="0" dirty="0" smtClean="0"/>
          </a:p>
          <a:p>
            <a:pPr lvl="1">
              <a:lnSpc>
                <a:spcPct val="100000"/>
              </a:lnSpc>
              <a:spcBef>
                <a:spcPts val="0"/>
              </a:spcBef>
            </a:pPr>
            <a:r>
              <a:rPr lang="en-US" b="0" dirty="0" smtClean="0">
                <a:solidFill>
                  <a:schemeClr val="tx1"/>
                </a:solidFill>
              </a:rPr>
              <a:t>Fall MSC requires a B record for all Private Day School teachers</a:t>
            </a:r>
          </a:p>
          <a:p>
            <a:pPr lvl="2">
              <a:lnSpc>
                <a:spcPct val="100000"/>
              </a:lnSpc>
              <a:spcBef>
                <a:spcPts val="0"/>
              </a:spcBef>
            </a:pPr>
            <a:r>
              <a:rPr lang="en-US" b="0" dirty="0" smtClean="0">
                <a:solidFill>
                  <a:schemeClr val="tx1"/>
                </a:solidFill>
              </a:rPr>
              <a:t>Teacher licensing information or Social Security Number should be reported if possible</a:t>
            </a:r>
          </a:p>
          <a:p>
            <a:pPr lvl="2">
              <a:lnSpc>
                <a:spcPct val="100000"/>
              </a:lnSpc>
              <a:spcBef>
                <a:spcPts val="0"/>
              </a:spcBef>
            </a:pPr>
            <a:r>
              <a:rPr lang="en-US" b="0" dirty="0" smtClean="0">
                <a:solidFill>
                  <a:schemeClr val="tx1"/>
                </a:solidFill>
              </a:rPr>
              <a:t>The Division Teaching, Administrative and Pupil Personnel Years 0f Experience data element should be reported as null and the First Year Teacher Flag as Y or N</a:t>
            </a:r>
          </a:p>
          <a:p>
            <a:pPr lvl="1"/>
            <a:r>
              <a:rPr lang="en-US" b="0" dirty="0" smtClean="0">
                <a:solidFill>
                  <a:schemeClr val="tx1"/>
                </a:solidFill>
              </a:rPr>
              <a:t>Report CTE courses with the correct SCED and minutes when applicable</a:t>
            </a:r>
          </a:p>
          <a:p>
            <a:pPr lvl="1"/>
            <a:r>
              <a:rPr lang="en-US" b="0" dirty="0" smtClean="0">
                <a:solidFill>
                  <a:schemeClr val="tx1"/>
                </a:solidFill>
              </a:rPr>
              <a:t>The Remote Course Indicator is required for any remote or virtual course</a:t>
            </a:r>
          </a:p>
          <a:p>
            <a:pPr lvl="1"/>
            <a:r>
              <a:rPr lang="en-US" b="0" dirty="0" smtClean="0">
                <a:solidFill>
                  <a:schemeClr val="tx1"/>
                </a:solidFill>
              </a:rPr>
              <a:t>A Final Grade and Credit Awarded must be reported for courses in grades 6 - 12</a:t>
            </a:r>
          </a:p>
          <a:p>
            <a:pPr lvl="1"/>
            <a:r>
              <a:rPr lang="en-US" b="0" dirty="0" smtClean="0">
                <a:solidFill>
                  <a:schemeClr val="tx1"/>
                </a:solidFill>
              </a:rPr>
              <a:t>Report Co-op, linking sections and Interdisciplinary Courses when applicable</a:t>
            </a:r>
          </a:p>
        </p:txBody>
      </p:sp>
    </p:spTree>
    <p:extLst>
      <p:ext uri="{BB962C8B-B14F-4D97-AF65-F5344CB8AC3E}">
        <p14:creationId xmlns:p14="http://schemas.microsoft.com/office/powerpoint/2010/main" val="1893083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
        <p:nvSpPr>
          <p:cNvPr id="4" name="Title 3"/>
          <p:cNvSpPr>
            <a:spLocks noGrp="1"/>
          </p:cNvSpPr>
          <p:nvPr>
            <p:ph type="title"/>
          </p:nvPr>
        </p:nvSpPr>
        <p:spPr>
          <a:xfrm>
            <a:off x="539742" y="1130684"/>
            <a:ext cx="7412316" cy="2131164"/>
          </a:xfrm>
        </p:spPr>
        <p:txBody>
          <a:bodyPr/>
          <a:lstStyle/>
          <a:p>
            <a:pPr algn="ctr"/>
            <a:r>
              <a:rPr lang="en-US" sz="6000" b="0" dirty="0" smtClean="0"/>
              <a:t>New Data Element &amp; Edits</a:t>
            </a:r>
            <a:endParaRPr lang="en-US" sz="6000" b="0" dirty="0"/>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Tree>
    <p:extLst>
      <p:ext uri="{BB962C8B-B14F-4D97-AF65-F5344CB8AC3E}">
        <p14:creationId xmlns:p14="http://schemas.microsoft.com/office/powerpoint/2010/main" val="561085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8388" y="118000"/>
            <a:ext cx="8520600" cy="637975"/>
          </a:xfrm>
        </p:spPr>
        <p:txBody>
          <a:bodyPr/>
          <a:lstStyle/>
          <a:p>
            <a:pPr marL="127000" indent="0">
              <a:buNone/>
            </a:pPr>
            <a:r>
              <a:rPr lang="en-US" sz="2800" b="0" dirty="0" smtClean="0">
                <a:solidFill>
                  <a:srgbClr val="CC3300"/>
                </a:solidFill>
              </a:rPr>
              <a:t>K Record</a:t>
            </a:r>
          </a:p>
          <a:p>
            <a:pPr marL="127000" indent="0">
              <a:buNone/>
            </a:pPr>
            <a:endParaRPr lang="en-US" sz="1900" b="0" dirty="0" smtClean="0">
              <a:solidFill>
                <a:schemeClr val="tx1"/>
              </a:solidFill>
            </a:endParaRPr>
          </a:p>
          <a:p>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6" name="Text Placeholder 1"/>
          <p:cNvSpPr txBox="1">
            <a:spLocks/>
          </p:cNvSpPr>
          <p:nvPr/>
        </p:nvSpPr>
        <p:spPr>
          <a:xfrm>
            <a:off x="363674" y="895731"/>
            <a:ext cx="8520600" cy="25713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pPr marL="127000" indent="0">
              <a:buNone/>
            </a:pPr>
            <a:r>
              <a:rPr lang="en-US" b="0" dirty="0" smtClean="0">
                <a:solidFill>
                  <a:schemeClr val="tx1"/>
                </a:solidFill>
              </a:rPr>
              <a:t>Interdisciplinary Course Title is a new data element </a:t>
            </a:r>
          </a:p>
          <a:p>
            <a:pPr lvl="1"/>
            <a:r>
              <a:rPr lang="en-US" b="0" dirty="0">
                <a:solidFill>
                  <a:schemeClr val="tx1"/>
                </a:solidFill>
              </a:rPr>
              <a:t>The </a:t>
            </a:r>
            <a:r>
              <a:rPr lang="en-US" b="0" dirty="0" smtClean="0">
                <a:solidFill>
                  <a:schemeClr val="tx1"/>
                </a:solidFill>
              </a:rPr>
              <a:t>Interdisciplinary </a:t>
            </a:r>
            <a:r>
              <a:rPr lang="en-US" b="0" dirty="0">
                <a:solidFill>
                  <a:schemeClr val="tx1"/>
                </a:solidFill>
              </a:rPr>
              <a:t>Course Title is defined at the local level to distinguish one course created from multiple SCED codes.  </a:t>
            </a:r>
          </a:p>
          <a:p>
            <a:pPr lvl="1">
              <a:lnSpc>
                <a:spcPct val="100000"/>
              </a:lnSpc>
              <a:spcBef>
                <a:spcPts val="0"/>
              </a:spcBef>
            </a:pPr>
            <a:endParaRPr lang="en-US" b="0" dirty="0" smtClean="0">
              <a:solidFill>
                <a:schemeClr val="tx1"/>
              </a:solidFill>
            </a:endParaRPr>
          </a:p>
          <a:p>
            <a:pPr lvl="1">
              <a:lnSpc>
                <a:spcPct val="100000"/>
              </a:lnSpc>
              <a:spcBef>
                <a:spcPts val="0"/>
              </a:spcBef>
            </a:pPr>
            <a:r>
              <a:rPr lang="en-US" b="0" dirty="0" smtClean="0">
                <a:solidFill>
                  <a:schemeClr val="tx1"/>
                </a:solidFill>
              </a:rPr>
              <a:t>Edit </a:t>
            </a:r>
            <a:r>
              <a:rPr lang="en-US" b="0" dirty="0">
                <a:solidFill>
                  <a:schemeClr val="tx1"/>
                </a:solidFill>
              </a:rPr>
              <a:t>checks</a:t>
            </a:r>
          </a:p>
          <a:p>
            <a:pPr lvl="2">
              <a:lnSpc>
                <a:spcPct val="100000"/>
              </a:lnSpc>
              <a:spcBef>
                <a:spcPts val="0"/>
              </a:spcBef>
            </a:pPr>
            <a:r>
              <a:rPr lang="en-US" sz="1600" b="0" dirty="0" smtClean="0"/>
              <a:t>Must </a:t>
            </a:r>
            <a:r>
              <a:rPr lang="en-US" sz="1600" b="0" dirty="0"/>
              <a:t>be </a:t>
            </a:r>
            <a:r>
              <a:rPr lang="en-US" sz="1600" b="0" dirty="0" smtClean="0"/>
              <a:t>50 </a:t>
            </a:r>
            <a:r>
              <a:rPr lang="en-US" sz="1600" b="0" dirty="0"/>
              <a:t>characters or less</a:t>
            </a:r>
          </a:p>
          <a:p>
            <a:pPr lvl="2">
              <a:lnSpc>
                <a:spcPct val="100000"/>
              </a:lnSpc>
              <a:spcBef>
                <a:spcPts val="0"/>
              </a:spcBef>
            </a:pPr>
            <a:r>
              <a:rPr lang="en-US" sz="1600" b="0" dirty="0"/>
              <a:t>Must be alphanumeric</a:t>
            </a:r>
          </a:p>
          <a:p>
            <a:pPr lvl="2">
              <a:lnSpc>
                <a:spcPct val="100000"/>
              </a:lnSpc>
              <a:spcBef>
                <a:spcPts val="0"/>
              </a:spcBef>
            </a:pPr>
            <a:r>
              <a:rPr lang="en-US" sz="1600" b="0" dirty="0" smtClean="0"/>
              <a:t>Blanks are </a:t>
            </a:r>
            <a:r>
              <a:rPr lang="en-US" sz="1600" b="0" dirty="0"/>
              <a:t>permitted</a:t>
            </a:r>
          </a:p>
          <a:p>
            <a:endParaRPr lang="en-US" dirty="0"/>
          </a:p>
        </p:txBody>
      </p:sp>
      <p:pic>
        <p:nvPicPr>
          <p:cNvPr id="7" name="Picture 6"/>
          <p:cNvPicPr>
            <a:picLocks noChangeAspect="1"/>
          </p:cNvPicPr>
          <p:nvPr/>
        </p:nvPicPr>
        <p:blipFill>
          <a:blip r:embed="rId4"/>
          <a:stretch>
            <a:fillRect/>
          </a:stretch>
        </p:blipFill>
        <p:spPr>
          <a:xfrm>
            <a:off x="4797150" y="2181415"/>
            <a:ext cx="3943900" cy="2229161"/>
          </a:xfrm>
          <a:prstGeom prst="rect">
            <a:avLst/>
          </a:prstGeom>
        </p:spPr>
      </p:pic>
    </p:spTree>
    <p:extLst>
      <p:ext uri="{BB962C8B-B14F-4D97-AF65-F5344CB8AC3E}">
        <p14:creationId xmlns:p14="http://schemas.microsoft.com/office/powerpoint/2010/main" val="1623087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4325" y="341740"/>
            <a:ext cx="8520600" cy="155802"/>
          </a:xfrm>
        </p:spPr>
        <p:txBody>
          <a:bodyPr/>
          <a:lstStyle/>
          <a:p>
            <a:pPr marL="127000" indent="0">
              <a:buNone/>
            </a:pPr>
            <a:endParaRPr lang="en-US" sz="2800" b="0" dirty="0" smtClean="0">
              <a:solidFill>
                <a:srgbClr val="CC3300"/>
              </a:solidFill>
            </a:endParaRPr>
          </a:p>
          <a:p>
            <a:pPr marL="127000" indent="0">
              <a:buNone/>
            </a:pPr>
            <a:endParaRPr lang="en-US" sz="1900" b="0" dirty="0" smtClean="0">
              <a:solidFill>
                <a:schemeClr val="tx1"/>
              </a:solidFill>
            </a:endParaRPr>
          </a:p>
          <a:p>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pic>
        <p:nvPicPr>
          <p:cNvPr id="5" name="Google Shape;86;p17"/>
          <p:cNvPicPr preferRelativeResize="0"/>
          <p:nvPr/>
        </p:nvPicPr>
        <p:blipFill>
          <a:blip r:embed="rId3">
            <a:alphaModFix/>
          </a:blip>
          <a:stretch>
            <a:fillRect/>
          </a:stretch>
        </p:blipFill>
        <p:spPr>
          <a:xfrm>
            <a:off x="6934892" y="4427575"/>
            <a:ext cx="2034333" cy="678100"/>
          </a:xfrm>
          <a:prstGeom prst="rect">
            <a:avLst/>
          </a:prstGeom>
          <a:noFill/>
          <a:ln>
            <a:noFill/>
          </a:ln>
        </p:spPr>
      </p:pic>
      <p:sp>
        <p:nvSpPr>
          <p:cNvPr id="6" name="Text Placeholder 1"/>
          <p:cNvSpPr txBox="1">
            <a:spLocks/>
          </p:cNvSpPr>
          <p:nvPr/>
        </p:nvSpPr>
        <p:spPr>
          <a:xfrm>
            <a:off x="355952" y="660278"/>
            <a:ext cx="8520600" cy="42695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pPr marL="127000" lvl="0" indent="0">
              <a:lnSpc>
                <a:spcPct val="100000"/>
              </a:lnSpc>
              <a:buNone/>
            </a:pPr>
            <a:r>
              <a:rPr lang="en-US" dirty="0"/>
              <a:t>B Record (Teacher/IPAL)</a:t>
            </a:r>
          </a:p>
          <a:p>
            <a:pPr lvl="1">
              <a:lnSpc>
                <a:spcPct val="100000"/>
              </a:lnSpc>
              <a:spcBef>
                <a:spcPts val="0"/>
              </a:spcBef>
            </a:pPr>
            <a:r>
              <a:rPr lang="en-US" b="0" dirty="0"/>
              <a:t>Only unlicensed </a:t>
            </a:r>
            <a:r>
              <a:rPr lang="en-US" b="0" dirty="0" smtClean="0"/>
              <a:t>private </a:t>
            </a:r>
            <a:r>
              <a:rPr lang="en-US" b="0" dirty="0"/>
              <a:t>day </a:t>
            </a:r>
            <a:r>
              <a:rPr lang="en-US" b="0" dirty="0" smtClean="0"/>
              <a:t>school </a:t>
            </a:r>
            <a:r>
              <a:rPr lang="en-US" b="0" dirty="0"/>
              <a:t>teachers</a:t>
            </a:r>
            <a:r>
              <a:rPr lang="en-US" b="0" dirty="0" smtClean="0"/>
              <a:t> are allowed to report the SSN data element with 9 zeros. </a:t>
            </a:r>
            <a:endParaRPr lang="en-US" b="0" dirty="0"/>
          </a:p>
          <a:p>
            <a:pPr marL="127000" lvl="0" indent="0">
              <a:lnSpc>
                <a:spcPct val="100000"/>
              </a:lnSpc>
              <a:buNone/>
            </a:pPr>
            <a:endParaRPr lang="en-US" dirty="0" smtClean="0"/>
          </a:p>
          <a:p>
            <a:pPr marL="127000" lvl="0" indent="0">
              <a:lnSpc>
                <a:spcPct val="100000"/>
              </a:lnSpc>
              <a:buNone/>
            </a:pPr>
            <a:r>
              <a:rPr lang="en-US" dirty="0" smtClean="0"/>
              <a:t>D Record (Sections)</a:t>
            </a:r>
          </a:p>
          <a:p>
            <a:pPr lvl="1">
              <a:lnSpc>
                <a:spcPct val="100000"/>
              </a:lnSpc>
              <a:spcBef>
                <a:spcPts val="0"/>
              </a:spcBef>
            </a:pPr>
            <a:r>
              <a:rPr lang="en-US" b="0" dirty="0" smtClean="0"/>
              <a:t>All sections must report a Teacher Role Code of  </a:t>
            </a:r>
            <a:r>
              <a:rPr lang="en-US" b="0" dirty="0"/>
              <a:t>1/Teacher of Record or 5/Long Term </a:t>
            </a:r>
            <a:r>
              <a:rPr lang="en-US" b="0" dirty="0" smtClean="0"/>
              <a:t>Sub.</a:t>
            </a:r>
            <a:endParaRPr lang="en-US" b="0" dirty="0"/>
          </a:p>
          <a:p>
            <a:pPr marL="127000" indent="0">
              <a:lnSpc>
                <a:spcPct val="100000"/>
              </a:lnSpc>
              <a:buNone/>
            </a:pPr>
            <a:endParaRPr lang="en-US" dirty="0" smtClean="0"/>
          </a:p>
          <a:p>
            <a:pPr marL="127000" indent="0">
              <a:lnSpc>
                <a:spcPct val="100000"/>
              </a:lnSpc>
              <a:buNone/>
            </a:pPr>
            <a:r>
              <a:rPr lang="en-US" dirty="0" smtClean="0">
                <a:solidFill>
                  <a:schemeClr val="tx1"/>
                </a:solidFill>
              </a:rPr>
              <a:t>F Record (Student)</a:t>
            </a:r>
          </a:p>
          <a:p>
            <a:pPr lvl="1">
              <a:lnSpc>
                <a:spcPct val="100000"/>
              </a:lnSpc>
              <a:spcBef>
                <a:spcPts val="0"/>
              </a:spcBef>
            </a:pPr>
            <a:r>
              <a:rPr lang="en-US" b="0" dirty="0" smtClean="0">
                <a:solidFill>
                  <a:schemeClr val="tx1"/>
                </a:solidFill>
              </a:rPr>
              <a:t>Responsible Division data element.</a:t>
            </a:r>
          </a:p>
          <a:p>
            <a:pPr lvl="2">
              <a:lnSpc>
                <a:spcPct val="100000"/>
              </a:lnSpc>
              <a:spcBef>
                <a:spcPts val="0"/>
              </a:spcBef>
            </a:pPr>
            <a:r>
              <a:rPr lang="en-US" b="0" dirty="0" smtClean="0">
                <a:solidFill>
                  <a:schemeClr val="tx2">
                    <a:lumMod val="25000"/>
                  </a:schemeClr>
                </a:solidFill>
              </a:rPr>
              <a:t>Required for all regional programs </a:t>
            </a:r>
          </a:p>
          <a:p>
            <a:pPr lvl="2">
              <a:lnSpc>
                <a:spcPct val="100000"/>
              </a:lnSpc>
              <a:spcBef>
                <a:spcPts val="0"/>
              </a:spcBef>
            </a:pPr>
            <a:r>
              <a:rPr lang="en-US" b="0" dirty="0" smtClean="0">
                <a:solidFill>
                  <a:schemeClr val="tx2">
                    <a:lumMod val="25000"/>
                  </a:schemeClr>
                </a:solidFill>
              </a:rPr>
              <a:t>Required for all divisions </a:t>
            </a:r>
            <a:r>
              <a:rPr lang="en-US" b="0" dirty="0" smtClean="0">
                <a:solidFill>
                  <a:schemeClr val="tx1"/>
                </a:solidFill>
              </a:rPr>
              <a:t>serving a student outside of their attendance zone</a:t>
            </a:r>
          </a:p>
          <a:p>
            <a:pPr lvl="2">
              <a:lnSpc>
                <a:spcPct val="100000"/>
              </a:lnSpc>
              <a:spcBef>
                <a:spcPts val="0"/>
              </a:spcBef>
            </a:pPr>
            <a:r>
              <a:rPr lang="en-US" b="0" dirty="0" smtClean="0">
                <a:solidFill>
                  <a:schemeClr val="tx2">
                    <a:lumMod val="25000"/>
                  </a:schemeClr>
                </a:solidFill>
              </a:rPr>
              <a:t>This will be mandatory for all divisions starting with the 2023-24 SY</a:t>
            </a:r>
            <a:r>
              <a:rPr lang="en-US" b="0" dirty="0" smtClean="0">
                <a:solidFill>
                  <a:schemeClr val="bg2">
                    <a:lumMod val="50000"/>
                  </a:schemeClr>
                </a:solidFill>
              </a:rPr>
              <a:t>.</a:t>
            </a:r>
          </a:p>
          <a:p>
            <a:pPr marL="127000" lvl="0" indent="0">
              <a:lnSpc>
                <a:spcPct val="100000"/>
              </a:lnSpc>
              <a:buNone/>
            </a:pPr>
            <a:endParaRPr lang="en-US" dirty="0" smtClean="0"/>
          </a:p>
          <a:p>
            <a:pPr marL="127000" lvl="0" indent="0">
              <a:lnSpc>
                <a:spcPct val="100000"/>
              </a:lnSpc>
              <a:buNone/>
            </a:pPr>
            <a:r>
              <a:rPr lang="en-US" dirty="0" smtClean="0"/>
              <a:t>G </a:t>
            </a:r>
            <a:r>
              <a:rPr lang="en-US" dirty="0"/>
              <a:t>Record (Administrators) </a:t>
            </a:r>
          </a:p>
          <a:p>
            <a:pPr lvl="1">
              <a:lnSpc>
                <a:spcPct val="100000"/>
              </a:lnSpc>
              <a:spcBef>
                <a:spcPts val="0"/>
              </a:spcBef>
            </a:pPr>
            <a:r>
              <a:rPr lang="en-US" b="0" dirty="0" smtClean="0"/>
              <a:t>The </a:t>
            </a:r>
            <a:r>
              <a:rPr lang="en-US" b="0" dirty="0"/>
              <a:t>VA Assignment Code 7875 Speech/Language </a:t>
            </a:r>
            <a:r>
              <a:rPr lang="en-US" b="0" dirty="0" smtClean="0"/>
              <a:t>Impairment has been removed since this is reported </a:t>
            </a:r>
            <a:r>
              <a:rPr lang="en-US" b="0" dirty="0"/>
              <a:t>on </a:t>
            </a:r>
            <a:r>
              <a:rPr lang="en-US" b="0" dirty="0" smtClean="0"/>
              <a:t>the PEC</a:t>
            </a:r>
            <a:r>
              <a:rPr lang="en-US" b="0" dirty="0"/>
              <a:t>.</a:t>
            </a:r>
          </a:p>
          <a:p>
            <a:pPr lvl="1">
              <a:lnSpc>
                <a:spcPct val="100000"/>
              </a:lnSpc>
              <a:spcBef>
                <a:spcPts val="0"/>
              </a:spcBef>
            </a:pPr>
            <a:endParaRPr lang="en-US" b="0" dirty="0">
              <a:solidFill>
                <a:schemeClr val="bg2">
                  <a:lumMod val="50000"/>
                </a:schemeClr>
              </a:solidFill>
            </a:endParaRPr>
          </a:p>
          <a:p>
            <a:pPr marL="127000" lvl="0" indent="0">
              <a:lnSpc>
                <a:spcPct val="100000"/>
              </a:lnSpc>
              <a:buNone/>
            </a:pPr>
            <a:endParaRPr lang="en-US" dirty="0" smtClean="0"/>
          </a:p>
          <a:p>
            <a:endParaRPr lang="en-US" dirty="0"/>
          </a:p>
        </p:txBody>
      </p:sp>
      <p:sp>
        <p:nvSpPr>
          <p:cNvPr id="7" name="Text Placeholder 1"/>
          <p:cNvSpPr txBox="1">
            <a:spLocks/>
          </p:cNvSpPr>
          <p:nvPr/>
        </p:nvSpPr>
        <p:spPr>
          <a:xfrm>
            <a:off x="326603" y="118000"/>
            <a:ext cx="8520600" cy="6379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pPr marL="127000" indent="0">
              <a:buFont typeface="Josefin Sans"/>
              <a:buNone/>
            </a:pPr>
            <a:r>
              <a:rPr lang="en-US" sz="2800" b="0" dirty="0" smtClean="0">
                <a:solidFill>
                  <a:srgbClr val="CC3300"/>
                </a:solidFill>
              </a:rPr>
              <a:t>Edits</a:t>
            </a:r>
          </a:p>
          <a:p>
            <a:pPr marL="127000" indent="0">
              <a:buFont typeface="Josefin Sans"/>
              <a:buNone/>
            </a:pPr>
            <a:endParaRPr lang="en-US" sz="1900" b="0" dirty="0" smtClean="0">
              <a:solidFill>
                <a:schemeClr val="tx1"/>
              </a:solidFill>
            </a:endParaRPr>
          </a:p>
          <a:p>
            <a:endParaRPr lang="en-US" dirty="0"/>
          </a:p>
        </p:txBody>
      </p:sp>
    </p:spTree>
    <p:extLst>
      <p:ext uri="{BB962C8B-B14F-4D97-AF65-F5344CB8AC3E}">
        <p14:creationId xmlns:p14="http://schemas.microsoft.com/office/powerpoint/2010/main" val="3063832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3419" y="198232"/>
            <a:ext cx="8520600" cy="2371973"/>
          </a:xfrm>
        </p:spPr>
        <p:txBody>
          <a:bodyPr/>
          <a:lstStyle/>
          <a:p>
            <a:pPr marL="127000" indent="0">
              <a:lnSpc>
                <a:spcPct val="100000"/>
              </a:lnSpc>
              <a:buNone/>
            </a:pPr>
            <a:r>
              <a:rPr lang="en-US" dirty="0" smtClean="0"/>
              <a:t>MOP Fatal Error - </a:t>
            </a:r>
            <a:r>
              <a:rPr lang="en-US" b="0" i="1" dirty="0" smtClean="0"/>
              <a:t>Division </a:t>
            </a:r>
            <a:r>
              <a:rPr lang="en-US" b="0" i="1" dirty="0"/>
              <a:t>does not participate with the Approved Multi-Online Provider identified in the C </a:t>
            </a:r>
            <a:r>
              <a:rPr lang="en-US" b="0" i="1" dirty="0" smtClean="0"/>
              <a:t>Record</a:t>
            </a:r>
          </a:p>
          <a:p>
            <a:pPr marL="127000" indent="0">
              <a:lnSpc>
                <a:spcPct val="100000"/>
              </a:lnSpc>
              <a:buNone/>
            </a:pPr>
            <a:endParaRPr lang="en-US" b="0" dirty="0"/>
          </a:p>
          <a:p>
            <a:pPr lvl="1">
              <a:lnSpc>
                <a:spcPct val="100000"/>
              </a:lnSpc>
              <a:spcBef>
                <a:spcPts val="0"/>
              </a:spcBef>
            </a:pPr>
            <a:r>
              <a:rPr lang="en-US" b="0" dirty="0" smtClean="0"/>
              <a:t>The MOP ID reported in the C record must be consistent with the selected contracted MOPs in the Educational Registry Application (ERA).  </a:t>
            </a:r>
          </a:p>
          <a:p>
            <a:pPr lvl="1">
              <a:lnSpc>
                <a:spcPct val="100000"/>
              </a:lnSpc>
              <a:spcBef>
                <a:spcPts val="0"/>
              </a:spcBef>
            </a:pPr>
            <a:r>
              <a:rPr lang="en-US" b="0" dirty="0" smtClean="0"/>
              <a:t>The fatal error is generated when a MOP ID reported doesn’t match the  selection in ERA.  The same is true for MOP IDs not reported but selected in ERA.</a:t>
            </a: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pic>
        <p:nvPicPr>
          <p:cNvPr id="6" name="Picture 5"/>
          <p:cNvPicPr/>
          <p:nvPr/>
        </p:nvPicPr>
        <p:blipFill rotWithShape="1">
          <a:blip r:embed="rId3"/>
          <a:srcRect b="51205"/>
          <a:stretch/>
        </p:blipFill>
        <p:spPr bwMode="auto">
          <a:xfrm>
            <a:off x="1940012" y="2768599"/>
            <a:ext cx="5171988" cy="2081231"/>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6944498" y="3825420"/>
            <a:ext cx="97618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6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3862</TotalTime>
  <Words>1432</Words>
  <Application>Microsoft Office PowerPoint</Application>
  <PresentationFormat>On-screen Show (16:9)</PresentationFormat>
  <Paragraphs>202</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Josefin Sans</vt:lpstr>
      <vt:lpstr>Arial</vt:lpstr>
      <vt:lpstr>Simple Light</vt:lpstr>
      <vt:lpstr>Master Schedule Collection</vt:lpstr>
      <vt:lpstr>Agenda</vt:lpstr>
      <vt:lpstr>Regional Centers</vt:lpstr>
      <vt:lpstr>Private Day Schools</vt:lpstr>
      <vt:lpstr>PowerPoint Presentation</vt:lpstr>
      <vt:lpstr>New Data Element &amp; Edits</vt:lpstr>
      <vt:lpstr>PowerPoint Presentation</vt:lpstr>
      <vt:lpstr>PowerPoint Presentation</vt:lpstr>
      <vt:lpstr>PowerPoint Presentation</vt:lpstr>
      <vt:lpstr>Reporting Scenarios</vt:lpstr>
      <vt:lpstr>PowerPoint Presentation</vt:lpstr>
      <vt:lpstr>PowerPoint Presentation</vt:lpstr>
      <vt:lpstr>Scenario 2: Unlicensed Private Day School Teacher</vt:lpstr>
      <vt:lpstr>PowerPoint Presentation</vt:lpstr>
      <vt:lpstr>Scenario 3: Reporting a Student in a Partial Day Regional Center</vt:lpstr>
      <vt:lpstr>PowerPoint Presentation</vt:lpstr>
      <vt:lpstr>PowerPoint Presentation</vt:lpstr>
      <vt:lpstr>PowerPoint Presentation</vt:lpstr>
      <vt:lpstr>PowerPoint Presentation</vt:lpstr>
      <vt:lpstr>PowerPoint Presentation</vt:lpstr>
      <vt:lpstr>PowerPoint Presentation</vt:lpstr>
      <vt:lpstr>Reporting Timeline</vt:lpstr>
      <vt:lpstr>Fall MSC</vt:lpstr>
      <vt:lpstr>End of Year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Ratcliffe, Dana (DOE)</dc:creator>
  <cp:lastModifiedBy>VITA Program</cp:lastModifiedBy>
  <cp:revision>378</cp:revision>
  <dcterms:modified xsi:type="dcterms:W3CDTF">2022-09-08T13:56:59Z</dcterms:modified>
</cp:coreProperties>
</file>