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6"/>
  </p:notesMasterIdLst>
  <p:sldIdLst>
    <p:sldId id="258" r:id="rId2"/>
    <p:sldId id="272" r:id="rId3"/>
    <p:sldId id="267" r:id="rId4"/>
    <p:sldId id="266" r:id="rId5"/>
    <p:sldId id="265" r:id="rId6"/>
    <p:sldId id="264" r:id="rId7"/>
    <p:sldId id="262" r:id="rId8"/>
    <p:sldId id="283" r:id="rId9"/>
    <p:sldId id="263" r:id="rId10"/>
    <p:sldId id="302" r:id="rId11"/>
    <p:sldId id="292" r:id="rId12"/>
    <p:sldId id="301" r:id="rId13"/>
    <p:sldId id="269" r:id="rId14"/>
    <p:sldId id="280" r:id="rId15"/>
    <p:sldId id="286" r:id="rId16"/>
    <p:sldId id="303" r:id="rId17"/>
    <p:sldId id="300" r:id="rId18"/>
    <p:sldId id="278" r:id="rId19"/>
    <p:sldId id="279" r:id="rId20"/>
    <p:sldId id="273" r:id="rId21"/>
    <p:sldId id="274" r:id="rId22"/>
    <p:sldId id="275" r:id="rId23"/>
    <p:sldId id="293" r:id="rId24"/>
    <p:sldId id="284" r:id="rId25"/>
    <p:sldId id="287" r:id="rId26"/>
    <p:sldId id="290" r:id="rId27"/>
    <p:sldId id="288" r:id="rId28"/>
    <p:sldId id="285" r:id="rId29"/>
    <p:sldId id="304" r:id="rId30"/>
    <p:sldId id="295" r:id="rId31"/>
    <p:sldId id="294" r:id="rId32"/>
    <p:sldId id="296" r:id="rId33"/>
    <p:sldId id="297" r:id="rId34"/>
    <p:sldId id="305" r:id="rId35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Josefin Sans" panose="020B0604020202020204" charset="0"/>
      <p:regular r:id="rId46"/>
      <p:bold r:id="rId47"/>
      <p:italic r:id="rId48"/>
      <p:boldItalic r:id="rId49"/>
    </p:embeddedFont>
    <p:embeddedFont>
      <p:font typeface="Century Schoolbook" panose="02040604050505020304" pitchFamily="18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43923" autoAdjust="0"/>
  </p:normalViewPr>
  <p:slideViewPr>
    <p:cSldViewPr snapToGrid="0">
      <p:cViewPr varScale="1">
        <p:scale>
          <a:sx n="64" d="100"/>
          <a:sy n="64" d="100"/>
        </p:scale>
        <p:origin x="294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1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158750" marR="0" lvl="0" indent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buNone/>
      <a:defRPr sz="129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214e8332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214e8332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>
              <a:buNone/>
            </a:pPr>
            <a:r>
              <a:rPr lang="en-US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34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intension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 this webinar is to cover information relating to the MSC collection not so much about each data element but</a:t>
            </a:r>
            <a:r>
              <a:rPr lang="en-US" sz="12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collection process itself</a:t>
            </a:r>
            <a:endParaRPr lang="en-US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When regional</a:t>
            </a:r>
            <a:r>
              <a:rPr lang="en-US" baseline="0" dirty="0" smtClean="0"/>
              <a:t> programs submit MSC  files to VDOE, there are two options for submission and these are e</a:t>
            </a:r>
            <a:r>
              <a:rPr lang="en-US" dirty="0" smtClean="0"/>
              <a:t>qually appropriate data reporting models. 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	Option 1 is</a:t>
            </a:r>
            <a:r>
              <a:rPr lang="en-US" baseline="0" dirty="0" smtClean="0"/>
              <a:t> a Division Data Collection Manager submits MSC data </a:t>
            </a:r>
            <a:r>
              <a:rPr lang="en-US" b="1" baseline="0" dirty="0" smtClean="0"/>
              <a:t>for</a:t>
            </a:r>
            <a:r>
              <a:rPr lang="en-US" baseline="0" dirty="0" smtClean="0"/>
              <a:t> the Regional Center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 smtClean="0"/>
              <a:t>	Option 2 is the Regional Centers submits their own MSC data</a:t>
            </a:r>
            <a:endParaRPr lang="en-US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Depending on how</a:t>
            </a:r>
            <a:r>
              <a:rPr lang="en-US" baseline="0" dirty="0" smtClean="0"/>
              <a:t> your program operates with local school divisions,</a:t>
            </a:r>
            <a:r>
              <a:rPr lang="en-US" dirty="0" smtClean="0"/>
              <a:t> size of your program,</a:t>
            </a:r>
            <a:r>
              <a:rPr lang="en-US" baseline="0" dirty="0" smtClean="0"/>
              <a:t> </a:t>
            </a:r>
            <a:r>
              <a:rPr lang="en-US" dirty="0" smtClean="0"/>
              <a:t>one model may work better for you.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 end result of either of</a:t>
            </a:r>
            <a:r>
              <a:rPr lang="en-US" baseline="0" dirty="0" smtClean="0"/>
              <a:t> these models is that </a:t>
            </a:r>
            <a:r>
              <a:rPr lang="en-US" dirty="0" smtClean="0"/>
              <a:t>VDOE will receive a data file wher</a:t>
            </a:r>
            <a:r>
              <a:rPr lang="en-US" baseline="0" dirty="0" smtClean="0"/>
              <a:t>e the regional program is the reporting entity.  It can be staff from the regional program that submits the file or designated staff from </a:t>
            </a:r>
            <a:r>
              <a:rPr lang="en-US" b="1" baseline="0" dirty="0" smtClean="0"/>
              <a:t>one school </a:t>
            </a:r>
            <a:r>
              <a:rPr lang="en-US" baseline="0" dirty="0" smtClean="0"/>
              <a:t>division that submits the file.    Again Either way is acceptable.</a:t>
            </a: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0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Option 1: A Data Collection</a:t>
            </a:r>
            <a:r>
              <a:rPr lang="en-US" baseline="0" dirty="0" smtClean="0"/>
              <a:t> Manager from one division uploads the data for the regional center</a:t>
            </a:r>
          </a:p>
          <a:p>
            <a:pPr marL="615950" lvl="1" indent="0">
              <a:buNone/>
            </a:pPr>
            <a:endParaRPr lang="en-US" baseline="0" dirty="0" smtClean="0"/>
          </a:p>
          <a:p>
            <a:pPr marL="914400" lvl="1" indent="-298450"/>
            <a:r>
              <a:rPr lang="en-US" baseline="0" dirty="0" smtClean="0"/>
              <a:t>The Regional Center will compile a file with class/teacher and student data elements</a:t>
            </a:r>
          </a:p>
          <a:p>
            <a:pPr marL="914400" lvl="1" indent="-298450"/>
            <a:r>
              <a:rPr lang="en-US" baseline="0" dirty="0" smtClean="0"/>
              <a:t>Use the Data File Template located on the MSC website to enter the data.</a:t>
            </a:r>
          </a:p>
          <a:p>
            <a:pPr marL="1371600" lvl="2" indent="-298450"/>
            <a:r>
              <a:rPr lang="en-US" baseline="0" dirty="0" smtClean="0"/>
              <a:t>Proper codes and format must be used</a:t>
            </a:r>
          </a:p>
          <a:p>
            <a:pPr marL="914400" lvl="1" indent="-298450"/>
            <a:r>
              <a:rPr lang="en-US" baseline="0" dirty="0" smtClean="0"/>
              <a:t>Use the Dropbox feature in SSWS when sending data to the divisions</a:t>
            </a:r>
          </a:p>
          <a:p>
            <a:pPr marL="457200" lvl="0" indent="-298450"/>
            <a:endParaRPr lang="en-US" baseline="0" dirty="0" smtClean="0"/>
          </a:p>
          <a:p>
            <a:pPr marL="158750" lvl="0" indent="0">
              <a:buNone/>
            </a:pPr>
            <a:r>
              <a:rPr lang="en-US" baseline="0" dirty="0" smtClean="0"/>
              <a:t>Only </a:t>
            </a:r>
            <a:r>
              <a:rPr lang="en-US" b="1" baseline="0" dirty="0" smtClean="0"/>
              <a:t>one</a:t>
            </a:r>
            <a:r>
              <a:rPr lang="en-US" baseline="0" dirty="0" smtClean="0"/>
              <a:t> Collection Manager from a </a:t>
            </a:r>
            <a:r>
              <a:rPr lang="en-US" b="1" baseline="0" dirty="0" smtClean="0"/>
              <a:t>single</a:t>
            </a:r>
            <a:r>
              <a:rPr lang="en-US" baseline="0" dirty="0" smtClean="0"/>
              <a:t> division can upload a data file for the regional center.  The regional centers file should contain all data for all the divisions represented not just the one uploading the file.</a:t>
            </a:r>
          </a:p>
          <a:p>
            <a:pPr marL="158750" lvl="0" indent="0">
              <a:buNone/>
            </a:pPr>
            <a:r>
              <a:rPr lang="en-US" baseline="0" dirty="0" smtClean="0"/>
              <a:t>	The division Collection Manager will require a SSWS login for the regional center.  This is different then the divisions SSWS login.</a:t>
            </a:r>
            <a:endParaRPr lang="en-US" dirty="0" smtClean="0"/>
          </a:p>
          <a:p>
            <a:pPr marL="457200" indent="-2984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3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Option 2: Regional Centers upload their</a:t>
            </a:r>
            <a:r>
              <a:rPr lang="en-US" baseline="0" dirty="0" smtClean="0"/>
              <a:t> own data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914400" lvl="1" indent="-298450"/>
            <a:r>
              <a:rPr lang="en-US" baseline="0" dirty="0" smtClean="0"/>
              <a:t>The Regional Center compiles a file with class/teacher and student data elements</a:t>
            </a:r>
          </a:p>
          <a:p>
            <a:pPr marL="914400" lvl="1" indent="-298450"/>
            <a:r>
              <a:rPr lang="en-US" baseline="0" dirty="0" smtClean="0"/>
              <a:t>The center can use the Data File Template located on the MSC website to enter the data.</a:t>
            </a:r>
          </a:p>
          <a:p>
            <a:pPr marL="1371600" lvl="2" indent="-298450"/>
            <a:r>
              <a:rPr lang="en-US" baseline="0" dirty="0" smtClean="0"/>
              <a:t>Proper codes and format must be used</a:t>
            </a:r>
          </a:p>
          <a:p>
            <a:pPr marL="1371600" lvl="2" indent="-298450"/>
            <a:endParaRPr lang="en-US" baseline="0" dirty="0" smtClean="0"/>
          </a:p>
          <a:p>
            <a:pPr marL="914400" lvl="1" indent="-298450"/>
            <a:r>
              <a:rPr lang="en-US" baseline="0" dirty="0" smtClean="0"/>
              <a:t>After the data has been entered into the template, convert and save the template as a tab delimited file</a:t>
            </a:r>
          </a:p>
          <a:p>
            <a:pPr marL="914400" lvl="1" indent="-298450"/>
            <a:r>
              <a:rPr lang="en-US" baseline="0" dirty="0" smtClean="0"/>
              <a:t>Sign into SSWS and upload the file</a:t>
            </a:r>
          </a:p>
          <a:p>
            <a:pPr marL="914400" lvl="1" indent="-298450"/>
            <a:endParaRPr lang="en-US" baseline="0" dirty="0" smtClean="0"/>
          </a:p>
          <a:p>
            <a:pPr marL="914400" lvl="1" indent="-298450"/>
            <a:r>
              <a:rPr lang="en-US" baseline="0" dirty="0" smtClean="0"/>
              <a:t>All local approvals must be completed.  This includes</a:t>
            </a:r>
          </a:p>
          <a:p>
            <a:pPr marL="1371600" lvl="2" indent="-298450"/>
            <a:r>
              <a:rPr lang="en-US" baseline="0" dirty="0" smtClean="0"/>
              <a:t>MSC</a:t>
            </a:r>
          </a:p>
          <a:p>
            <a:pPr marL="1371600" lvl="2" indent="-298450"/>
            <a:r>
              <a:rPr lang="en-US" baseline="0" dirty="0" smtClean="0"/>
              <a:t>CTE</a:t>
            </a:r>
          </a:p>
          <a:p>
            <a:pPr marL="1371600" lvl="2" indent="-298450"/>
            <a:r>
              <a:rPr lang="en-US" baseline="0" dirty="0" smtClean="0"/>
              <a:t>IPAL (Fall only)</a:t>
            </a:r>
          </a:p>
          <a:p>
            <a:pPr marL="1371600" lvl="2" indent="-298450"/>
            <a:r>
              <a:rPr lang="en-US" baseline="0" dirty="0" smtClean="0"/>
              <a:t>And SEDF (CTE)</a:t>
            </a:r>
          </a:p>
          <a:p>
            <a:pPr marL="1371600" lvl="2" indent="-298450"/>
            <a:endParaRPr lang="en-US" baseline="0" dirty="0" smtClean="0"/>
          </a:p>
          <a:p>
            <a:pPr marL="914400" lvl="1" indent="-298450"/>
            <a:r>
              <a:rPr lang="en-US" baseline="0" dirty="0" smtClean="0"/>
              <a:t>The last step is for the Superintendent to complete the approval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1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Sample uploaded text file </a:t>
            </a:r>
          </a:p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file is uploaded in SSWS (the Single Sign on Web System).  </a:t>
            </a:r>
          </a:p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Several validation steps are performed and any errors found will be noted  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 errors must be corrected within the text file then uploaded again  </a:t>
            </a: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final step is to verify the data.  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the  MSC, CTE, IPAL and SEDF Verification Reports, to verify the data</a:t>
            </a:r>
          </a:p>
          <a:p>
            <a:pPr lvl="1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3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84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b="0" dirty="0" smtClean="0">
                <a:solidFill>
                  <a:schemeClr val="tx1"/>
                </a:solidFill>
              </a:rPr>
              <a:t>The B</a:t>
            </a:r>
            <a:r>
              <a:rPr lang="en-US" altLang="en-US" b="0" baseline="0" dirty="0" smtClean="0">
                <a:solidFill>
                  <a:schemeClr val="tx1"/>
                </a:solidFill>
              </a:rPr>
              <a:t> Records is used for IPAL reporting.  This crosschecks a teachers endorsement with the endorsements required to instruct the course.</a:t>
            </a:r>
            <a:r>
              <a:rPr lang="en-US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en-US" b="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b="0" baseline="0" dirty="0" smtClean="0">
                <a:solidFill>
                  <a:schemeClr val="tx1"/>
                </a:solidFill>
              </a:rPr>
              <a:t>Course level data is collected in the C Record.  The SCED code is reported along with other data such as how long the class is taught and the semester.</a:t>
            </a:r>
            <a:r>
              <a:rPr lang="en-US" dirty="0" smtClean="0"/>
              <a:t>  Each sections is related to a course so there can be multiple</a:t>
            </a:r>
            <a:r>
              <a:rPr lang="en-US" baseline="0" dirty="0" smtClean="0"/>
              <a:t> course records for the same SCED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en-US" b="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b="0" baseline="0" dirty="0" smtClean="0">
                <a:solidFill>
                  <a:schemeClr val="tx1"/>
                </a:solidFill>
              </a:rPr>
              <a:t>The D Record collects the section information. </a:t>
            </a:r>
          </a:p>
          <a:p>
            <a:pPr marL="755650" lvl="1" indent="-171450"/>
            <a:r>
              <a:rPr lang="en-US" altLang="en-US" b="0" baseline="0" dirty="0" smtClean="0">
                <a:solidFill>
                  <a:schemeClr val="tx1"/>
                </a:solidFill>
              </a:rPr>
              <a:t>The teacher is connected to the section.  Then the section is connected to the course.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E Record</a:t>
            </a:r>
            <a:r>
              <a:rPr lang="en-US" baseline="0" dirty="0" smtClean="0"/>
              <a:t> is used to report teachers who are not licensed and contracted vendors.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F Record is used to report students enrolled in a section.  Each section a student is enrolled or has been enroll</a:t>
            </a:r>
            <a:r>
              <a:rPr lang="en-US" baseline="0" dirty="0" smtClean="0"/>
              <a:t> in will have a F record reported.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G Record (only collected in</a:t>
            </a:r>
            <a:r>
              <a:rPr lang="en-US" baseline="0" dirty="0" smtClean="0"/>
              <a:t> the Fall)</a:t>
            </a:r>
            <a:r>
              <a:rPr lang="en-US" dirty="0" smtClean="0"/>
              <a:t> reports administrators and pupil personnel.</a:t>
            </a:r>
            <a:r>
              <a:rPr lang="en-US" baseline="0" dirty="0" smtClean="0"/>
              <a:t>  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few examples of Pupil Personnel are: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School Counselors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School Psychologist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Librarians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Reading Specialist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ESL teachers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 A Math Specialist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b="0" baseline="0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0" baseline="0" dirty="0" smtClean="0">
                <a:solidFill>
                  <a:schemeClr val="tx1"/>
                </a:solidFill>
              </a:rPr>
              <a:t>The I Record is used to connected 2 or more sections together.  The sections are different levels of the same course being taught during the same class period.  This is required for CTE sections.</a:t>
            </a:r>
          </a:p>
          <a:p>
            <a:pPr marL="755650" lvl="1" indent="-171450"/>
            <a:r>
              <a:rPr lang="en-US" altLang="en-US" b="0" baseline="0" dirty="0" smtClean="0">
                <a:solidFill>
                  <a:schemeClr val="tx1"/>
                </a:solidFill>
              </a:rPr>
              <a:t>An example is:  Drafting 2 and Drafting 3 are taught during the same period.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 J Record is for reporting Co-op teachers </a:t>
            </a:r>
            <a:r>
              <a:rPr lang="en-US" altLang="en-US" b="0" baseline="0" dirty="0" smtClean="0">
                <a:solidFill>
                  <a:schemeClr val="tx1"/>
                </a:solidFill>
              </a:rPr>
              <a:t>and the number of students they oversee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Last, the K Record is used to report 2 different SCED</a:t>
            </a:r>
            <a:r>
              <a:rPr lang="en-US" baseline="0" dirty="0" smtClean="0"/>
              <a:t> codes </a:t>
            </a:r>
            <a:r>
              <a:rPr lang="en-US" dirty="0" smtClean="0"/>
              <a:t>taught together to make 1 course according to the divisions guidelines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An example is:  SCED 01001 (English 9) is paired with SCED 01151 (Public</a:t>
            </a:r>
            <a:r>
              <a:rPr lang="en-US" baseline="0" dirty="0" smtClean="0"/>
              <a:t> Speaking</a:t>
            </a:r>
            <a:r>
              <a:rPr lang="en-US" dirty="0" smtClean="0"/>
              <a:t>) to create a specific course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127000" indent="0">
              <a:buNone/>
            </a:pPr>
            <a:endParaRPr lang="en-US" altLang="en-US" b="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is a sample of what the D and F records will look like in a spreadsheet format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Data elements in the D Record are</a:t>
            </a:r>
          </a:p>
          <a:p>
            <a:pPr marL="158750" indent="0">
              <a:buNone/>
            </a:pPr>
            <a:r>
              <a:rPr lang="en-US" baseline="0" dirty="0" smtClean="0"/>
              <a:t>	Section ID which is a unique number assigned to each section</a:t>
            </a:r>
          </a:p>
          <a:p>
            <a:pPr marL="158750" indent="0">
              <a:buNone/>
            </a:pPr>
            <a:r>
              <a:rPr lang="en-US" baseline="0" dirty="0" smtClean="0"/>
              <a:t>		This is used to link the different record types together</a:t>
            </a:r>
          </a:p>
          <a:p>
            <a:pPr marL="158750" indent="0">
              <a:buNone/>
            </a:pPr>
            <a:r>
              <a:rPr lang="en-US" baseline="0" dirty="0" smtClean="0"/>
              <a:t>	Serving Division is the division the school is located in</a:t>
            </a:r>
          </a:p>
          <a:p>
            <a:pPr marL="158750" indent="0">
              <a:buNone/>
            </a:pPr>
            <a:r>
              <a:rPr lang="en-US" baseline="0" dirty="0" smtClean="0"/>
              <a:t>	Serving School is what school is providing the instruction</a:t>
            </a:r>
          </a:p>
          <a:p>
            <a:pPr marL="158750" indent="0">
              <a:buNone/>
            </a:pPr>
            <a:r>
              <a:rPr lang="en-US" baseline="0" dirty="0" smtClean="0"/>
              <a:t>	Teacher License Prefix and</a:t>
            </a:r>
          </a:p>
          <a:p>
            <a:pPr marL="158750" indent="0">
              <a:buNone/>
            </a:pPr>
            <a:r>
              <a:rPr lang="en-US" baseline="0" dirty="0" smtClean="0"/>
              <a:t>	Teacher License Number</a:t>
            </a:r>
          </a:p>
          <a:p>
            <a:pPr marL="158750" indent="0">
              <a:buNone/>
            </a:pPr>
            <a:r>
              <a:rPr lang="en-US" baseline="0" dirty="0" smtClean="0"/>
              <a:t>		Notice the license number is split into 2 separate fields</a:t>
            </a:r>
          </a:p>
          <a:p>
            <a:pPr marL="158750" indent="0">
              <a:buNone/>
            </a:pPr>
            <a:r>
              <a:rPr lang="en-US" baseline="0" dirty="0" smtClean="0"/>
              <a:t>	Local Provider ID is the staff number assigned by the division</a:t>
            </a:r>
          </a:p>
          <a:p>
            <a:pPr marL="158750" indent="0">
              <a:buNone/>
            </a:pPr>
            <a:r>
              <a:rPr lang="en-US" baseline="0" dirty="0" smtClean="0"/>
              <a:t>	Teacher Role Code shows the teachers role in the classroom.  They can be the lead teacher, long term sub or a co-teacher in the class</a:t>
            </a:r>
          </a:p>
          <a:p>
            <a:pPr marL="158750" indent="0">
              <a:buNone/>
            </a:pPr>
            <a:r>
              <a:rPr lang="en-US" baseline="0" dirty="0" smtClean="0"/>
              <a:t>	Defined Class Type is who the class is intended for.  An example would be a special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class intended for specific learning disability students</a:t>
            </a:r>
          </a:p>
          <a:p>
            <a:pPr marL="158750" indent="0">
              <a:buNone/>
            </a:pPr>
            <a:r>
              <a:rPr lang="en-US" baseline="0" dirty="0" smtClean="0"/>
              <a:t>	There are 2 filler fields at the end of the record that </a:t>
            </a:r>
            <a:r>
              <a:rPr lang="en-US" b="1" baseline="0" dirty="0" smtClean="0"/>
              <a:t>must</a:t>
            </a:r>
            <a:r>
              <a:rPr lang="en-US" baseline="0" dirty="0" smtClean="0"/>
              <a:t> be included in the text file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F Record data elements are</a:t>
            </a:r>
          </a:p>
          <a:p>
            <a:pPr marL="158750" indent="0">
              <a:buNone/>
            </a:pPr>
            <a:r>
              <a:rPr lang="en-US" baseline="0" dirty="0" smtClean="0"/>
              <a:t>	Section ID</a:t>
            </a:r>
          </a:p>
          <a:p>
            <a:pPr marL="158750" indent="0">
              <a:buNone/>
            </a:pPr>
            <a:r>
              <a:rPr lang="en-US" baseline="0" dirty="0" smtClean="0"/>
              <a:t>	Local Provider ID</a:t>
            </a:r>
          </a:p>
          <a:p>
            <a:pPr marL="158750" indent="0">
              <a:buNone/>
            </a:pPr>
            <a:r>
              <a:rPr lang="en-US" baseline="0" dirty="0" smtClean="0"/>
              <a:t>	State Testing ID or the students STI</a:t>
            </a:r>
          </a:p>
          <a:p>
            <a:pPr marL="158750" indent="0">
              <a:buNone/>
            </a:pPr>
            <a:r>
              <a:rPr lang="en-US" baseline="0" dirty="0" smtClean="0"/>
              <a:t>	Local </a:t>
            </a:r>
            <a:r>
              <a:rPr lang="en-US" b="1" baseline="0" dirty="0" smtClean="0"/>
              <a:t>Student</a:t>
            </a:r>
            <a:r>
              <a:rPr lang="en-US" baseline="0" dirty="0" smtClean="0"/>
              <a:t> ID is the ID assigned for the student by the division</a:t>
            </a:r>
          </a:p>
          <a:p>
            <a:pPr marL="158750" indent="0">
              <a:buNone/>
            </a:pPr>
            <a:r>
              <a:rPr lang="en-US" baseline="0" dirty="0" smtClean="0"/>
              <a:t>	Final Grade is the grade the student receives at the end of the course.  This is only reported on the end of year MSC.</a:t>
            </a:r>
          </a:p>
          <a:p>
            <a:pPr marL="158750" indent="0">
              <a:buNone/>
            </a:pPr>
            <a:r>
              <a:rPr lang="en-US" baseline="0" dirty="0" smtClean="0"/>
              <a:t>	Virtual Course Indicator is the code that describes the mode of instruction the student is receiving</a:t>
            </a:r>
          </a:p>
          <a:p>
            <a:pPr marL="158750" indent="0">
              <a:buNone/>
            </a:pPr>
            <a:r>
              <a:rPr lang="en-US" baseline="0" dirty="0" smtClean="0"/>
              <a:t>	Dual Enrollment Flag is for courses that receive college credit</a:t>
            </a:r>
          </a:p>
          <a:p>
            <a:pPr marL="158750" indent="0">
              <a:buNone/>
            </a:pPr>
            <a:r>
              <a:rPr lang="en-US" baseline="0" dirty="0" smtClean="0"/>
              <a:t>	Work-based Learning is a CTE and non-CTE related data element to report things like internships</a:t>
            </a:r>
          </a:p>
          <a:p>
            <a:pPr marL="158750" indent="0">
              <a:buNone/>
            </a:pPr>
            <a:r>
              <a:rPr lang="en-US" baseline="0" dirty="0" smtClean="0"/>
              <a:t>	Governor’s Academy Code is STEM related data</a:t>
            </a:r>
          </a:p>
          <a:p>
            <a:pPr marL="158750" indent="0">
              <a:buNone/>
            </a:pPr>
            <a:r>
              <a:rPr lang="en-US" baseline="0" dirty="0" smtClean="0"/>
              <a:t>	The Responsible Division is used to report the division the student is enrolled in.  This is optional for LEAs </a:t>
            </a:r>
            <a:r>
              <a:rPr lang="en-US" b="1" baseline="0" dirty="0" smtClean="0"/>
              <a:t>but required for Regional Centers</a:t>
            </a:r>
            <a:r>
              <a:rPr lang="en-US" baseline="0" dirty="0" smtClean="0"/>
              <a:t>.</a:t>
            </a:r>
          </a:p>
          <a:p>
            <a:pPr marL="158750" indent="0">
              <a:buNone/>
            </a:pPr>
            <a:r>
              <a:rPr lang="en-US" baseline="0" dirty="0" smtClean="0"/>
              <a:t>	Credit Awarded Flag is used to show the student received credit for the course, not that they passed the course but received credit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457200" indent="-298450"/>
            <a:r>
              <a:rPr lang="en-US" baseline="0" dirty="0" smtClean="0"/>
              <a:t>Notice the Section ID is used to link the student to the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7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0741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6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63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Valid codes for the data elements can be found in the ‘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Specification for Completing the MSC Documentation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’ on the website.</a:t>
            </a:r>
          </a:p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There are other helpful documents such as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Elements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document lists some of the valid codes and formats.  This also indicates if a data element are required for the Fall or EOY collection</a:t>
            </a:r>
          </a:p>
          <a:p>
            <a:pPr lvl="1"/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 File Template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the template you can use when compiling the data.  This is the same file I will use when explain the steps for converting an Excel file to tab delimited file.</a:t>
            </a:r>
          </a:p>
          <a:p>
            <a:pPr lvl="1"/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 for Tab Delimited File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pretty much the same as the Data Elements document but in a different format</a:t>
            </a:r>
          </a:p>
          <a:p>
            <a:pPr lvl="1"/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Instructions for Electronic Verification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document will show step by step instructions for completing the local approval and Superintendent’s verification</a:t>
            </a:r>
          </a:p>
          <a:p>
            <a:pPr lvl="1"/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Virginia Active SCED Codes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document is a list of all the valid codes that can be used for Virginia reporting</a:t>
            </a:r>
          </a:p>
          <a:p>
            <a:pPr lvl="1"/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Below that is a link to request additional SCED code that are not already active in Va.</a:t>
            </a:r>
          </a:p>
          <a:p>
            <a:pPr lvl="1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16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NCES SCED Finder Website is located u</a:t>
            </a:r>
            <a:r>
              <a:rPr lang="en-US" dirty="0" smtClean="0"/>
              <a:t>nder the section </a:t>
            </a:r>
            <a:r>
              <a:rPr lang="en-US" u="sng" dirty="0" smtClean="0"/>
              <a:t>labeled Codes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 This site contains all nationally used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SCED codes. 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 has not activated all the codes found on the site but divisions can request to have additional codes be added. </a:t>
            </a:r>
            <a:endParaRPr lang="en-US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lang="en-US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Scenario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file shows an example of how the different scenarios should be reported.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includes teacher, section and student examples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sng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resentations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will be located at the bottom of the page</a:t>
            </a:r>
          </a:p>
          <a:p>
            <a:pPr marL="615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78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en-US" baseline="0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5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10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header and A record is used to explain what collection is being reported, date the file is created, who created the file and what records are included.</a:t>
            </a:r>
          </a:p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File Submission Type is either 1 for fall or 3 for EOY</a:t>
            </a:r>
          </a:p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Beginning School year is the first year of the new school year.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Example:  2022 is the first year in the 2022-2023 school year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will be used for the Fall and EOY collection</a:t>
            </a:r>
          </a:p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DOE assigned a division number to each LEA or regional center</a:t>
            </a:r>
          </a:p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Section Type is the “record types” that are included in the file being submitted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 Records are only reported in the Fall so the EOY submission will not list B as one of the record types being reported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Notice the submission, school year and division in the last line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submission is 1 for fall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school year is 2021, that is for the 2021-2022 school year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The division# is 888.  Again, DOE assigns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44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Converting</a:t>
            </a:r>
            <a:r>
              <a:rPr lang="en-US" baseline="0" dirty="0" smtClean="0"/>
              <a:t> the spreadsheet to a tab delimited or txt file takes a couple steps.</a:t>
            </a:r>
          </a:p>
          <a:p>
            <a:pPr marL="158750" indent="0">
              <a:buNone/>
            </a:pPr>
            <a:endParaRPr lang="en-US" baseline="0" dirty="0" smtClean="0"/>
          </a:p>
          <a:p>
            <a:r>
              <a:rPr lang="en-US" dirty="0" smtClean="0"/>
              <a:t>Highlight</a:t>
            </a:r>
            <a:r>
              <a:rPr lang="en-US" baseline="0" dirty="0" smtClean="0"/>
              <a:t> the data in the spreadsheet or template starting in the first cell or A2.  </a:t>
            </a:r>
          </a:p>
          <a:p>
            <a:r>
              <a:rPr lang="en-US" baseline="0" dirty="0" smtClean="0"/>
              <a:t>Drag over to pick up all the data elements making sure to include the filler or retired columns. In this example it will be A-AA</a:t>
            </a:r>
          </a:p>
          <a:p>
            <a:pPr lvl="1"/>
            <a:r>
              <a:rPr lang="en-US" baseline="0" dirty="0" smtClean="0"/>
              <a:t>Even though the last two columns do not contain data they must be selected as well</a:t>
            </a:r>
          </a:p>
          <a:p>
            <a:pPr lvl="1"/>
            <a:r>
              <a:rPr lang="en-US" baseline="0" dirty="0" smtClean="0"/>
              <a:t>Select all the way down to the last row.</a:t>
            </a:r>
          </a:p>
          <a:p>
            <a:pPr lvl="1"/>
            <a:r>
              <a:rPr lang="en-US" baseline="0" dirty="0" smtClean="0"/>
              <a:t>Again, all the data elements must be selected even if they don’t contain data.</a:t>
            </a:r>
          </a:p>
          <a:p>
            <a:pPr lvl="0"/>
            <a:r>
              <a:rPr lang="en-US" baseline="0" dirty="0" smtClean="0"/>
              <a:t>Copy the selected data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97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Open</a:t>
            </a:r>
            <a:r>
              <a:rPr lang="en-US" baseline="0" dirty="0" smtClean="0"/>
              <a:t> a new Word document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Paste the data that was copied from the spreadsheet or Template into the blank Word page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Use the </a:t>
            </a:r>
            <a:r>
              <a:rPr lang="en-US" b="1" baseline="0" dirty="0" smtClean="0"/>
              <a:t>Paste Special</a:t>
            </a:r>
            <a:r>
              <a:rPr lang="en-US" baseline="0" dirty="0" smtClean="0"/>
              <a:t> option.  If this isn’t used the data will not be in the correct format.  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Choose </a:t>
            </a:r>
            <a:r>
              <a:rPr lang="en-US" b="1" baseline="0" dirty="0" smtClean="0"/>
              <a:t>Unformatted</a:t>
            </a:r>
            <a:r>
              <a:rPr lang="en-US" baseline="0" dirty="0" smtClean="0"/>
              <a:t>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as the format to paste the data.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On the top ribbon, make sure the Show/Hide feature is turned on.  This helps when troubleshooting problems.</a:t>
            </a:r>
            <a:endParaRPr lang="en-US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The Word</a:t>
            </a:r>
            <a:r>
              <a:rPr lang="en-US" baseline="0" dirty="0" smtClean="0"/>
              <a:t> file should look like this  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Notice how things line up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Notice how there is a tab character when there isn’t any information or data to report</a:t>
            </a:r>
          </a:p>
          <a:p>
            <a:pPr marL="1371600" marR="0" lvl="2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These are the filler or retired fields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Repeat the steps for each tab in the spreadsheet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27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 smtClean="0"/>
              <a:t>Copy everything in the Word document and paste it into Notepad</a:t>
            </a:r>
          </a:p>
          <a:p>
            <a:pPr marL="914400" marR="0" lvl="1" indent="-29845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baseline="0" dirty="0" smtClean="0"/>
              <a:t>Notice how the D records go beyond the B records.  </a:t>
            </a:r>
          </a:p>
          <a:p>
            <a:pPr marL="914400" marR="0" lvl="1" indent="-29845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endParaRPr lang="en-US" baseline="0" dirty="0" smtClean="0"/>
          </a:p>
          <a:p>
            <a:r>
              <a:rPr lang="en-US" b="0" dirty="0" smtClean="0"/>
              <a:t>Add the header and A record if it hasn’t already be done</a:t>
            </a:r>
          </a:p>
          <a:p>
            <a:endParaRPr lang="en-US" b="0" baseline="0" dirty="0" smtClean="0"/>
          </a:p>
          <a:p>
            <a:r>
              <a:rPr lang="en-US" baseline="0" dirty="0" smtClean="0"/>
              <a:t>The last step is to save the file in text format using File/Save or File/Save As</a:t>
            </a:r>
          </a:p>
          <a:p>
            <a:pPr marL="914400" marR="0" lvl="1" indent="-29845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baseline="0" dirty="0" smtClean="0"/>
              <a:t>This is the format required for any file uploaded in SSWS, not just MSC</a:t>
            </a:r>
          </a:p>
          <a:p>
            <a:pPr marL="914400" marR="0" lvl="1" indent="-29845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baseline="0" dirty="0" smtClean="0"/>
              <a:t>Be sure to remember the location of the saved file</a:t>
            </a:r>
          </a:p>
          <a:p>
            <a:pPr lvl="1" defTabSz="931774">
              <a:defRPr/>
            </a:pPr>
            <a:endParaRPr lang="en-US" baseline="0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86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Log in to SSWS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Select the MSC Fall or EOY</a:t>
            </a:r>
            <a:r>
              <a:rPr lang="en-US" baseline="0" dirty="0" smtClean="0"/>
              <a:t> Collection from the list you have access to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File</a:t>
            </a:r>
            <a:r>
              <a:rPr lang="en-US" baseline="0" dirty="0" smtClean="0"/>
              <a:t> </a:t>
            </a:r>
            <a:r>
              <a:rPr lang="en-US" b="1" baseline="0" dirty="0" smtClean="0"/>
              <a:t>Upload</a:t>
            </a:r>
            <a:r>
              <a:rPr lang="en-US" baseline="0" dirty="0" smtClean="0"/>
              <a:t> at the top of menu on the right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Next, locate the text file you created and saved then click </a:t>
            </a:r>
            <a:r>
              <a:rPr lang="en-US" b="1" baseline="0" dirty="0" smtClean="0"/>
              <a:t>Submit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05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 smtClean="0"/>
              <a:t>The collection manager will receive an email with the status of the uploaded file.  It will be either successful or failed.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The first validation checks the formatting of the file. 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The second validations pertain to the data being reported.  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Any errors that are discovered during the validation process will show under </a:t>
            </a:r>
            <a:r>
              <a:rPr lang="en-US" b="1" baseline="0" dirty="0" smtClean="0"/>
              <a:t>View</a:t>
            </a:r>
            <a:r>
              <a:rPr lang="en-US" baseline="0" dirty="0" smtClean="0"/>
              <a:t> </a:t>
            </a:r>
            <a:r>
              <a:rPr lang="en-US" b="1" baseline="0" dirty="0" smtClean="0"/>
              <a:t>Errors</a:t>
            </a:r>
            <a:r>
              <a:rPr lang="en-US" baseline="0" dirty="0" smtClean="0"/>
              <a:t> or View Warnings in the right menu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 smtClean="0"/>
          </a:p>
          <a:p>
            <a:pPr marL="158750" indent="0">
              <a:buNone/>
            </a:pPr>
            <a:r>
              <a:rPr lang="en-US" dirty="0" smtClean="0"/>
              <a:t>Errors must be corrected</a:t>
            </a:r>
            <a:r>
              <a:rPr lang="en-US" baseline="0" dirty="0" smtClean="0"/>
              <a:t> within the text file and uploaded again.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1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en-US" b="0" dirty="0" smtClean="0">
                <a:solidFill>
                  <a:schemeClr val="tx1"/>
                </a:solidFill>
              </a:rPr>
              <a:t>By Regional Centers reporting MSC data, it will ensure accurate data is being reported.  Section IDs will be better maintained to provide a clearer pictures of students and teachers in the program.</a:t>
            </a:r>
          </a:p>
          <a:p>
            <a:pPr marL="457200" lvl="0" indent="-298450"/>
            <a:endParaRPr lang="en-US" baseline="0" dirty="0" smtClean="0"/>
          </a:p>
          <a:p>
            <a:pPr marL="158750" indent="0"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0745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 SSWS Manager must assign</a:t>
            </a:r>
            <a:r>
              <a:rPr lang="en-US" baseline="0" dirty="0" smtClean="0"/>
              <a:t> access to the reports to the different local approvers or staff members before they will see the Reports link</a:t>
            </a:r>
            <a:endParaRPr lang="en-US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 smtClean="0"/>
              <a:t>Reports that need to be reviewed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Log into SSWS if you are not already logged in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Scroll down the list of application and click either MSC, IPAL or SEDF.  Each application has reports to verify.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Click the Reports link in the right side menu</a:t>
            </a:r>
          </a:p>
        </p:txBody>
      </p:sp>
    </p:spTree>
    <p:extLst>
      <p:ext uri="{BB962C8B-B14F-4D97-AF65-F5344CB8AC3E}">
        <p14:creationId xmlns:p14="http://schemas.microsoft.com/office/powerpoint/2010/main" val="1219751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There are 2 reports</a:t>
            </a:r>
            <a:r>
              <a:rPr lang="en-US" baseline="0" dirty="0" smtClean="0"/>
              <a:t> under MSC that need to be verified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The first is the MSC Verification Report.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This report contains things like Dual Enrollment totals, virtual learning indicators and students who might be missing and not reported on the MSC</a:t>
            </a:r>
          </a:p>
          <a:p>
            <a:pPr marL="615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The CTE Verification Report is short and shows Governor STEM academy enrollment totals</a:t>
            </a:r>
          </a:p>
        </p:txBody>
      </p:sp>
    </p:spTree>
    <p:extLst>
      <p:ext uri="{BB962C8B-B14F-4D97-AF65-F5344CB8AC3E}">
        <p14:creationId xmlns:p14="http://schemas.microsoft.com/office/powerpoint/2010/main" val="2456346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 IPAL Verification Report is only available</a:t>
            </a:r>
            <a:r>
              <a:rPr lang="en-US" baseline="0" dirty="0" smtClean="0"/>
              <a:t> in the Fall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The verification report will listed totals of courses, staff and unlicensed or not properly endorsed teachers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The other helpful report is the </a:t>
            </a:r>
            <a:r>
              <a:rPr lang="en-US" u="sng" baseline="0" dirty="0" smtClean="0"/>
              <a:t>SCED and Assignment Code to Endorsement Mapping</a:t>
            </a:r>
            <a:r>
              <a:rPr lang="en-US" baseline="0" dirty="0" smtClean="0"/>
              <a:t>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This report lists each SCED code and the endorsement a teacher must hold to be properly endorsed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4023837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 SEDF Verification</a:t>
            </a:r>
            <a:r>
              <a:rPr lang="en-US" baseline="0" dirty="0" smtClean="0"/>
              <a:t> Report should be reviewed by the CTE Director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 dirty="0" smtClean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The report will list any abnormalities pertaining to teachers and sections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baseline="0" dirty="0" smtClean="0"/>
              <a:t>The report also breaks each section down by race and gender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2024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e90a41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e90a41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74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task for Indicator (b)(1)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develop and implement a statewide longitudinal data system (SLDS)</a:t>
            </a:r>
          </a:p>
          <a:p>
            <a:pPr marL="15875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Element 8 is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accomplished with the collection of the B, D, and F Records in the MSC.  This contains teacher and student data.</a:t>
            </a:r>
          </a:p>
          <a:p>
            <a:endParaRPr lang="en-US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Element 9 is accomplished since SCED codes are utilized to identify a course along with final grades that are reported on the EOY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Indicator (b)(2)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smtClean="0"/>
              <a:t>indicates whether the State provides student growth data on their </a:t>
            </a:r>
            <a:r>
              <a:rPr lang="en-US" b="0" u="sng" dirty="0" smtClean="0"/>
              <a:t>current students</a:t>
            </a:r>
            <a:r>
              <a:rPr lang="en-US" b="0" dirty="0" smtClean="0"/>
              <a:t> and the </a:t>
            </a:r>
            <a:r>
              <a:rPr lang="en-US" b="0" u="sng" dirty="0" smtClean="0"/>
              <a:t>students teachers taught in the previous school year.</a:t>
            </a:r>
          </a:p>
          <a:p>
            <a:pPr marL="15875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Fall MSC collects data on the current year as of Oct 1</a:t>
            </a:r>
            <a:r>
              <a:rPr lang="en-US" sz="1100" b="0" i="0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st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.  This collection includes teachers (B Record)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and students (F Record).</a:t>
            </a:r>
          </a:p>
          <a:p>
            <a:endParaRPr lang="en-US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Access to students taught in previous years will be available on the EOY for that particular school year.</a:t>
            </a:r>
          </a:p>
          <a:p>
            <a:pPr lvl="1"/>
            <a:r>
              <a:rPr lang="en-US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EOY collection will include the final grade a student received for a course</a:t>
            </a:r>
          </a:p>
          <a:p>
            <a:pPr lvl="1"/>
            <a:endParaRPr lang="en-US" b="0" i="0" u="none" strike="noStrike" cap="none" baseline="0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lvl="0"/>
            <a:r>
              <a:rPr lang="en-US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The MSC Detail Report can be used to verify the data.  This report lists the SCED code, local course title, the teacher and students enrolled in the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4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Indicator (b)(3)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shows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whether the State provides teachers of reading/language arts and mathematics in grades in which the State administers assessments in those subjects with reports of individual teacher impact on student achievement on those assessments.</a:t>
            </a:r>
          </a:p>
          <a:p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ccess to students taught in previous years will be available on the EOY for that particular school year.</a:t>
            </a:r>
          </a:p>
          <a:p>
            <a:pPr lvl="1"/>
            <a:r>
              <a:rPr lang="en-US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EOY collection will include the final grade a student received for a course</a:t>
            </a:r>
          </a:p>
          <a:p>
            <a:pPr lvl="1"/>
            <a:endParaRPr lang="en-US" b="0" i="0" u="none" strike="noStrike" cap="none" baseline="0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lvl="0"/>
            <a:r>
              <a:rPr lang="en-US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The MSC Detail Report can be used to verify data since the report lists the SCED code, course title, the teacher and students enrolled in the section.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9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lvl="0" indent="0">
              <a:buNone/>
              <a:defRPr/>
            </a:pPr>
            <a:r>
              <a:rPr lang="en-US" b="0" dirty="0" smtClean="0">
                <a:solidFill>
                  <a:schemeClr val="tx1"/>
                </a:solidFill>
              </a:rPr>
              <a:t>The EOY</a:t>
            </a:r>
            <a:r>
              <a:rPr lang="en-US" b="0" baseline="0" dirty="0" smtClean="0">
                <a:solidFill>
                  <a:schemeClr val="tx1"/>
                </a:solidFill>
              </a:rPr>
              <a:t> will collected the final grade the student receives for the course.</a:t>
            </a:r>
            <a:endParaRPr lang="en-US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158750" lvl="0" indent="0">
              <a:buNone/>
              <a:defRPr/>
            </a:pPr>
            <a:r>
              <a:rPr lang="en-US" b="0" baseline="0" dirty="0" smtClean="0">
                <a:solidFill>
                  <a:schemeClr val="tx1"/>
                </a:solidFill>
              </a:rPr>
              <a:t>Oct 1</a:t>
            </a:r>
            <a:r>
              <a:rPr lang="en-US" b="0" baseline="30000" dirty="0" smtClean="0">
                <a:solidFill>
                  <a:schemeClr val="tx1"/>
                </a:solidFill>
              </a:rPr>
              <a:t>st</a:t>
            </a:r>
            <a:r>
              <a:rPr lang="en-US" b="0" baseline="0" dirty="0" smtClean="0">
                <a:solidFill>
                  <a:schemeClr val="tx1"/>
                </a:solidFill>
              </a:rPr>
              <a:t> is the snapshot date for Fall MSC.  Any student enrolled in a section on that date should be reported.</a:t>
            </a:r>
          </a:p>
          <a:p>
            <a:pPr marL="158750" lvl="0" indent="0">
              <a:buNone/>
              <a:defRPr/>
            </a:pPr>
            <a:endParaRPr lang="en-US" b="0" baseline="0" dirty="0" smtClean="0">
              <a:solidFill>
                <a:schemeClr val="tx1"/>
              </a:solidFill>
            </a:endParaRPr>
          </a:p>
          <a:p>
            <a:pPr marL="158750" lvl="0" indent="0">
              <a:buNone/>
              <a:defRPr/>
            </a:pPr>
            <a:r>
              <a:rPr lang="en-US" b="0" baseline="0" dirty="0" smtClean="0">
                <a:solidFill>
                  <a:schemeClr val="tx1"/>
                </a:solidFill>
              </a:rPr>
              <a:t>The EOY will collect the courses a student was enrolled in at any time during the school year.</a:t>
            </a:r>
          </a:p>
          <a:p>
            <a:pPr lvl="1">
              <a:defRPr/>
            </a:pPr>
            <a:r>
              <a:rPr lang="en-US" b="0" baseline="0" dirty="0" smtClean="0">
                <a:solidFill>
                  <a:schemeClr val="tx1"/>
                </a:solidFill>
              </a:rPr>
              <a:t>This will cover year long, semester and quarter classes</a:t>
            </a:r>
            <a:endParaRPr lang="en-US" b="0" dirty="0" smtClean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158750" lvl="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Regional programs will report students enrolled in any courses through their program.  The division will report any courses the student attends within their schools.</a:t>
            </a:r>
          </a:p>
          <a:p>
            <a:pPr lvl="1"/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means a student can be reported by a regional center and also the division that they are enrolled at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0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 dirty="0" smtClean="0"/>
              <a:t>SCED stands for ‘School Course for the Exchange of Data’.  SCEDs are national codes used to identify a course.</a:t>
            </a:r>
          </a:p>
          <a:p>
            <a:pPr marL="158750" indent="0">
              <a:buNone/>
            </a:pPr>
            <a:r>
              <a:rPr lang="en-US" baseline="0" dirty="0" smtClean="0"/>
              <a:t>	Here is an example:  01044 is the SCED code for Reading - Grade 4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457200" indent="-298450"/>
            <a:r>
              <a:rPr lang="en-US" baseline="0" dirty="0" smtClean="0"/>
              <a:t>A complete list of Virginia state active codes is on the MSC website.</a:t>
            </a:r>
          </a:p>
          <a:p>
            <a:pPr marL="457200" indent="-298450"/>
            <a:r>
              <a:rPr lang="en-US" baseline="0" dirty="0" smtClean="0"/>
              <a:t>The document is listed under the ‘Supporting Documents” section for that school year.</a:t>
            </a:r>
          </a:p>
          <a:p>
            <a:pPr marL="457200" lvl="0" indent="-298450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2474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1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lage Title and Subtitle Pag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642600" y="1358950"/>
            <a:ext cx="7943100" cy="2833800"/>
          </a:xfrm>
          <a:prstGeom prst="roundRect">
            <a:avLst>
              <a:gd name="adj" fmla="val 16667"/>
            </a:avLst>
          </a:prstGeom>
          <a:solidFill>
            <a:srgbClr val="FFFFFF">
              <a:alpha val="70390"/>
            </a:srgbClr>
          </a:solidFill>
          <a:ln w="38100" cap="flat" cmpd="sng">
            <a:solidFill>
              <a:srgbClr val="D500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3334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- No Side Logo">
  <p:cSld name="TITLE_AND_BODY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8625" y="1100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254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70750" y="16809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ubTitle" idx="1"/>
          </p:nvPr>
        </p:nvSpPr>
        <p:spPr>
          <a:xfrm>
            <a:off x="270750" y="32508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69650" y="3793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48625" y="1100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600"/>
              <a:buFont typeface="Josefin Sans"/>
              <a:buChar char="●"/>
              <a:defRPr sz="1600" b="1">
                <a:solidFill>
                  <a:srgbClr val="10182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Char char="○"/>
              <a:defRPr sz="1600"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■"/>
              <a:defRPr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○"/>
              <a:defRPr i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■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○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ans"/>
              <a:buChar char="■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rgbClr val="B7B7B7"/>
                </a:solidFill>
              </a:defRPr>
            </a:lvl1pPr>
            <a:lvl2pPr lvl="1">
              <a:buNone/>
              <a:defRPr sz="1000">
                <a:solidFill>
                  <a:srgbClr val="B7B7B7"/>
                </a:solidFill>
              </a:defRPr>
            </a:lvl2pPr>
            <a:lvl3pPr lvl="2">
              <a:buNone/>
              <a:defRPr sz="1000">
                <a:solidFill>
                  <a:srgbClr val="B7B7B7"/>
                </a:solidFill>
              </a:defRPr>
            </a:lvl3pPr>
            <a:lvl4pPr lvl="3">
              <a:buNone/>
              <a:defRPr sz="1000">
                <a:solidFill>
                  <a:srgbClr val="B7B7B7"/>
                </a:solidFill>
              </a:defRPr>
            </a:lvl4pPr>
            <a:lvl5pPr lvl="4">
              <a:buNone/>
              <a:defRPr sz="1000">
                <a:solidFill>
                  <a:srgbClr val="B7B7B7"/>
                </a:solidFill>
              </a:defRPr>
            </a:lvl5pPr>
            <a:lvl6pPr lvl="5">
              <a:buNone/>
              <a:defRPr sz="1000">
                <a:solidFill>
                  <a:srgbClr val="B7B7B7"/>
                </a:solidFill>
              </a:defRPr>
            </a:lvl6pPr>
            <a:lvl7pPr lvl="6">
              <a:buNone/>
              <a:defRPr sz="1000">
                <a:solidFill>
                  <a:srgbClr val="B7B7B7"/>
                </a:solidFill>
              </a:defRPr>
            </a:lvl7pPr>
            <a:lvl8pPr lvl="7">
              <a:buNone/>
              <a:defRPr sz="1000">
                <a:solidFill>
                  <a:srgbClr val="B7B7B7"/>
                </a:solidFill>
              </a:defRPr>
            </a:lvl8pPr>
            <a:lvl9pPr lvl="8">
              <a:buNone/>
              <a:defRPr sz="1000">
                <a:solidFill>
                  <a:srgbClr val="B7B7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info_management/data_collection/master_schedule_collection/index.s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info_management/data_collection/master_schedule_collection/index.s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mailto:dana.ratcliffe@doe.virginia.gov" TargetMode="External"/><Relationship Id="rId4" Type="http://schemas.openxmlformats.org/officeDocument/2006/relationships/hyperlink" Target="mailto:resultshelp@doe.virginia.go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info_management/data_collection/master_schedule_collection/index.s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Master Schedule Collection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11700" y="3236964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Regional Centers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 smtClean="0"/>
              <a:t>May 2022</a:t>
            </a:r>
            <a:endParaRPr sz="2400" b="0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0" y="1106553"/>
            <a:ext cx="8237483" cy="3603899"/>
          </a:xfrm>
          <a:prstGeom prst="rect">
            <a:avLst/>
          </a:prstGeom>
        </p:spPr>
      </p:pic>
      <p:pic>
        <p:nvPicPr>
          <p:cNvPr id="45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 flipH="1">
            <a:off x="462658" y="426206"/>
            <a:ext cx="74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MSC File Submission Process </a:t>
            </a:r>
            <a:endParaRPr lang="en-US" sz="280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750" y="1730209"/>
            <a:ext cx="8520600" cy="2789838"/>
          </a:xfrm>
        </p:spPr>
        <p:txBody>
          <a:bodyPr/>
          <a:lstStyle/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Compile </a:t>
            </a:r>
            <a:r>
              <a:rPr lang="en-US" altLang="en-US" b="0" dirty="0">
                <a:solidFill>
                  <a:schemeClr val="tx1"/>
                </a:solidFill>
              </a:rPr>
              <a:t>the required information for each of your classes/teachers/students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Fill out the </a:t>
            </a:r>
            <a:r>
              <a:rPr lang="en-US" altLang="en-US" b="0" dirty="0" smtClean="0">
                <a:solidFill>
                  <a:schemeClr val="tx1"/>
                </a:solidFill>
              </a:rPr>
              <a:t>Data File Template provided</a:t>
            </a:r>
            <a:r>
              <a:rPr lang="en-US" altLang="en-US" b="0" dirty="0">
                <a:solidFill>
                  <a:schemeClr val="tx1"/>
                </a:solidFill>
              </a:rPr>
              <a:t> </a:t>
            </a:r>
            <a:r>
              <a:rPr lang="en-US" altLang="en-US" b="0" dirty="0" smtClean="0">
                <a:solidFill>
                  <a:schemeClr val="tx1"/>
                </a:solidFill>
              </a:rPr>
              <a:t>on the MSC website using the proper codes and format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Using Dropbox in SSWS, upload the file to the division’s Data Collection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b="0" dirty="0" smtClean="0">
                <a:solidFill>
                  <a:schemeClr val="tx1"/>
                </a:solidFill>
              </a:rPr>
              <a:t>     Manager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127000" indent="0">
              <a:buNone/>
            </a:pPr>
            <a:endParaRPr lang="en-US" b="0" dirty="0" smtClean="0"/>
          </a:p>
          <a:p>
            <a:pPr marL="127000" indent="0">
              <a:buNone/>
            </a:pPr>
            <a:r>
              <a:rPr lang="en-US" b="0" dirty="0" smtClean="0"/>
              <a:t>If this method to upload data is used, only one Collection Manager from a single division will upload data for the regional center.  The one Collection Manager will required a SSWS login for the regional center.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48750" y="415925"/>
            <a:ext cx="8520600" cy="1018020"/>
          </a:xfrm>
        </p:spPr>
        <p:txBody>
          <a:bodyPr/>
          <a:lstStyle/>
          <a:p>
            <a:pPr marL="127000"/>
            <a:r>
              <a:rPr lang="en-US" b="0" dirty="0" smtClean="0"/>
              <a:t>Option 1:  A </a:t>
            </a:r>
            <a:r>
              <a:rPr lang="en-US" b="0" dirty="0"/>
              <a:t>Data Collection Manager from one division </a:t>
            </a:r>
            <a:r>
              <a:rPr lang="en-US" b="0" dirty="0" smtClean="0"/>
              <a:t>uploads </a:t>
            </a:r>
            <a:r>
              <a:rPr lang="en-US" b="0" dirty="0"/>
              <a:t>the data for the regional center</a:t>
            </a:r>
          </a:p>
        </p:txBody>
      </p:sp>
      <p:pic>
        <p:nvPicPr>
          <p:cNvPr id="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2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625" y="733097"/>
            <a:ext cx="8520600" cy="4099034"/>
          </a:xfrm>
        </p:spPr>
        <p:txBody>
          <a:bodyPr/>
          <a:lstStyle/>
          <a:p>
            <a:pPr marL="127000" indent="0">
              <a:buNone/>
            </a:pPr>
            <a:endParaRPr lang="en-US" b="0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Compile </a:t>
            </a:r>
            <a:r>
              <a:rPr lang="en-US" altLang="en-US" b="0" dirty="0">
                <a:solidFill>
                  <a:schemeClr val="tx1"/>
                </a:solidFill>
              </a:rPr>
              <a:t>the required information for all the classes/teachers/students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Fill out the </a:t>
            </a:r>
            <a:r>
              <a:rPr lang="en-US" altLang="en-US" b="0" dirty="0" smtClean="0">
                <a:solidFill>
                  <a:schemeClr val="tx1"/>
                </a:solidFill>
              </a:rPr>
              <a:t>Data File Template found on the MSC website using the proper codes and format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en-US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Convert </a:t>
            </a:r>
            <a:r>
              <a:rPr lang="en-US" altLang="en-US" b="0" dirty="0">
                <a:solidFill>
                  <a:schemeClr val="tx1"/>
                </a:solidFill>
              </a:rPr>
              <a:t>the spreadsheet to a txt </a:t>
            </a:r>
            <a:r>
              <a:rPr lang="en-US" altLang="en-US" b="0" dirty="0" smtClean="0">
                <a:solidFill>
                  <a:schemeClr val="tx1"/>
                </a:solidFill>
              </a:rPr>
              <a:t>format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>
                <a:solidFill>
                  <a:schemeClr val="tx1"/>
                </a:solidFill>
              </a:rPr>
              <a:t>Within SSWS, upload the txt file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Complete all Local Approvals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MSC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CTE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IPAL (Fall only)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SEDF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b="0" dirty="0" smtClean="0">
                <a:solidFill>
                  <a:schemeClr val="tx1"/>
                </a:solidFill>
              </a:rPr>
              <a:t>Superintendent completes the verification process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en-US" b="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b="0" dirty="0">
              <a:solidFill>
                <a:schemeClr val="tx1"/>
              </a:solidFill>
            </a:endParaRPr>
          </a:p>
          <a:p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0"/>
            <a:r>
              <a:rPr lang="en-US" b="0" dirty="0" smtClean="0"/>
              <a:t>Option 2:  Regional </a:t>
            </a:r>
            <a:r>
              <a:rPr lang="en-US" b="0" dirty="0"/>
              <a:t>Centers upload their own data</a:t>
            </a:r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9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383" y="187325"/>
            <a:ext cx="8520600" cy="572700"/>
          </a:xfrm>
        </p:spPr>
        <p:txBody>
          <a:bodyPr/>
          <a:lstStyle/>
          <a:p>
            <a:r>
              <a:rPr lang="en-US" b="0" dirty="0">
                <a:solidFill>
                  <a:srgbClr val="FF0000"/>
                </a:solidFill>
              </a:rPr>
              <a:t>Sample File Layout</a:t>
            </a:r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27" y="897538"/>
            <a:ext cx="5301173" cy="41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886" y="1375966"/>
            <a:ext cx="8520600" cy="2026992"/>
          </a:xfrm>
        </p:spPr>
        <p:txBody>
          <a:bodyPr/>
          <a:lstStyle/>
          <a:p>
            <a:pPr algn="ctr"/>
            <a:r>
              <a:rPr lang="en-US" sz="6000" b="0" dirty="0" smtClean="0"/>
              <a:t>9 Record Types</a:t>
            </a:r>
            <a:endParaRPr lang="en-US" sz="6000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9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B Record – IPAL Reporting (</a:t>
            </a:r>
            <a:r>
              <a:rPr lang="en-US" dirty="0" smtClean="0"/>
              <a:t>Fall Only</a:t>
            </a:r>
            <a:r>
              <a:rPr lang="en-US" b="0" dirty="0" smtClean="0"/>
              <a:t>)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C Record - Courses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D Record - Sections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E Record – Other Provider or unlicensed teachers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F Record – Students 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/>
              <a:t>	</a:t>
            </a:r>
            <a:r>
              <a:rPr lang="en-US" b="0" dirty="0" smtClean="0"/>
              <a:t>One record for each section the student is enrolled in or will be enrolled in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G Record – Administrators and Pupil Personnel (</a:t>
            </a:r>
            <a:r>
              <a:rPr lang="en-US" dirty="0" smtClean="0"/>
              <a:t>Fall Only</a:t>
            </a:r>
            <a:r>
              <a:rPr lang="en-US" b="0" dirty="0" smtClean="0"/>
              <a:t>)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I Record – Connecting Sections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J Record – Co-Op</a:t>
            </a:r>
          </a:p>
          <a:p>
            <a:pPr marL="127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0" dirty="0" smtClean="0"/>
              <a:t>K Record – Interdisciplinary Connecting Records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Record Types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8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Sample D and F Record Types</a:t>
            </a:r>
            <a:endParaRPr lang="en-US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10986"/>
              </p:ext>
            </p:extLst>
          </p:nvPr>
        </p:nvGraphicFramePr>
        <p:xfrm>
          <a:off x="448750" y="1116270"/>
          <a:ext cx="6486142" cy="1987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506">
                  <a:extLst>
                    <a:ext uri="{9D8B030D-6E8A-4147-A177-3AD203B41FA5}">
                      <a16:colId xmlns:a16="http://schemas.microsoft.com/office/drawing/2014/main" val="216400759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4514969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985972952"/>
                    </a:ext>
                  </a:extLst>
                </a:gridCol>
                <a:gridCol w="692799">
                  <a:extLst>
                    <a:ext uri="{9D8B030D-6E8A-4147-A177-3AD203B41FA5}">
                      <a16:colId xmlns:a16="http://schemas.microsoft.com/office/drawing/2014/main" val="174408505"/>
                    </a:ext>
                  </a:extLst>
                </a:gridCol>
                <a:gridCol w="851521">
                  <a:extLst>
                    <a:ext uri="{9D8B030D-6E8A-4147-A177-3AD203B41FA5}">
                      <a16:colId xmlns:a16="http://schemas.microsoft.com/office/drawing/2014/main" val="1962868715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602640582"/>
                    </a:ext>
                  </a:extLst>
                </a:gridCol>
                <a:gridCol w="514773">
                  <a:extLst>
                    <a:ext uri="{9D8B030D-6E8A-4147-A177-3AD203B41FA5}">
                      <a16:colId xmlns:a16="http://schemas.microsoft.com/office/drawing/2014/main" val="2753143155"/>
                    </a:ext>
                  </a:extLst>
                </a:gridCol>
                <a:gridCol w="514773">
                  <a:extLst>
                    <a:ext uri="{9D8B030D-6E8A-4147-A177-3AD203B41FA5}">
                      <a16:colId xmlns:a16="http://schemas.microsoft.com/office/drawing/2014/main" val="366972538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3151716359"/>
                    </a:ext>
                  </a:extLst>
                </a:gridCol>
                <a:gridCol w="534077">
                  <a:extLst>
                    <a:ext uri="{9D8B030D-6E8A-4147-A177-3AD203B41FA5}">
                      <a16:colId xmlns:a16="http://schemas.microsoft.com/office/drawing/2014/main" val="1051800524"/>
                    </a:ext>
                  </a:extLst>
                </a:gridCol>
              </a:tblGrid>
              <a:tr h="137958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Section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Serving Division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Serving School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Teacher License Prefix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Teacher License Number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Local Provider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Teacher Role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Defined Class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Filler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584067667"/>
                  </a:ext>
                </a:extLst>
              </a:tr>
              <a:tr h="608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Math5-01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0690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00000000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63578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8591" y="1214509"/>
            <a:ext cx="97113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Record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09990"/>
              </p:ext>
            </p:extLst>
          </p:nvPr>
        </p:nvGraphicFramePr>
        <p:xfrm>
          <a:off x="448591" y="3346569"/>
          <a:ext cx="8274299" cy="1527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209">
                  <a:extLst>
                    <a:ext uri="{9D8B030D-6E8A-4147-A177-3AD203B41FA5}">
                      <a16:colId xmlns:a16="http://schemas.microsoft.com/office/drawing/2014/main" val="1632600819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198101730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2874288272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1581898999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2687269648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4101117414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1769200114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2626555218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2935674307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1676246850"/>
                    </a:ext>
                  </a:extLst>
                </a:gridCol>
                <a:gridCol w="752209">
                  <a:extLst>
                    <a:ext uri="{9D8B030D-6E8A-4147-A177-3AD203B41FA5}">
                      <a16:colId xmlns:a16="http://schemas.microsoft.com/office/drawing/2014/main" val="2016741014"/>
                    </a:ext>
                  </a:extLst>
                </a:gridCol>
              </a:tblGrid>
              <a:tr h="105802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Section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Provider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 Testing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Student 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Final 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Virtual Course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Dual Enrollment Flag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Work-based Learning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Governor’s Academy Code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Responsible Division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Credit Awarded Flag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211095503"/>
                  </a:ext>
                </a:extLst>
              </a:tr>
              <a:tr h="469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Math5-01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1012222678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1234567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511557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9385" y="3346569"/>
            <a:ext cx="446176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Record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886" y="1063449"/>
            <a:ext cx="8520600" cy="2131164"/>
          </a:xfrm>
        </p:spPr>
        <p:txBody>
          <a:bodyPr/>
          <a:lstStyle/>
          <a:p>
            <a:pPr algn="ctr"/>
            <a:r>
              <a:rPr lang="en-US" sz="6000" b="0" dirty="0"/>
              <a:t>Reporting </a:t>
            </a:r>
            <a:r>
              <a:rPr lang="en-US" sz="6000" b="0" dirty="0" smtClean="0"/>
              <a:t>Timeline &amp; Webpage Resources</a:t>
            </a:r>
            <a:endParaRPr lang="en-US" sz="6000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9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5498" y="269001"/>
            <a:ext cx="8520600" cy="4359315"/>
          </a:xfrm>
        </p:spPr>
        <p:txBody>
          <a:bodyPr/>
          <a:lstStyle/>
          <a:p>
            <a:pPr marL="127000" indent="0">
              <a:buNone/>
            </a:pPr>
            <a:r>
              <a:rPr lang="en-US" sz="2800" b="0" dirty="0" smtClean="0">
                <a:solidFill>
                  <a:srgbClr val="CC3300"/>
                </a:solidFill>
              </a:rPr>
              <a:t>Fall MSC</a:t>
            </a:r>
          </a:p>
          <a:p>
            <a:pPr marL="127000" indent="0">
              <a:buNone/>
            </a:pPr>
            <a:endParaRPr lang="en-US" sz="19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b="0" dirty="0" smtClean="0">
                <a:solidFill>
                  <a:schemeClr val="tx1"/>
                </a:solidFill>
              </a:rPr>
              <a:t>The </a:t>
            </a:r>
            <a:r>
              <a:rPr lang="en-US" sz="1900" b="0" dirty="0">
                <a:solidFill>
                  <a:schemeClr val="tx1"/>
                </a:solidFill>
              </a:rPr>
              <a:t>as-of or snapshot date is October </a:t>
            </a:r>
            <a:r>
              <a:rPr lang="en-US" sz="1900" b="0" dirty="0" smtClean="0">
                <a:solidFill>
                  <a:schemeClr val="tx1"/>
                </a:solidFill>
              </a:rPr>
              <a:t>1</a:t>
            </a:r>
            <a:r>
              <a:rPr lang="en-US" sz="1900" b="0" baseline="30000" dirty="0" smtClean="0">
                <a:solidFill>
                  <a:schemeClr val="tx1"/>
                </a:solidFill>
              </a:rPr>
              <a:t>st</a:t>
            </a:r>
          </a:p>
          <a:p>
            <a:pPr>
              <a:lnSpc>
                <a:spcPct val="100000"/>
              </a:lnSpc>
            </a:pPr>
            <a:endParaRPr lang="en-US" sz="19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b="0" dirty="0">
                <a:solidFill>
                  <a:schemeClr val="tx1"/>
                </a:solidFill>
              </a:rPr>
              <a:t>Report student schedules on October </a:t>
            </a:r>
            <a:r>
              <a:rPr lang="en-US" sz="1900" b="0" dirty="0" smtClean="0">
                <a:solidFill>
                  <a:schemeClr val="tx1"/>
                </a:solidFill>
              </a:rPr>
              <a:t>1</a:t>
            </a:r>
            <a:r>
              <a:rPr lang="en-US" sz="1900" b="0" baseline="30000" dirty="0" smtClean="0">
                <a:solidFill>
                  <a:schemeClr val="tx1"/>
                </a:solidFill>
              </a:rPr>
              <a:t>st</a:t>
            </a:r>
          </a:p>
          <a:p>
            <a:pPr>
              <a:lnSpc>
                <a:spcPct val="100000"/>
              </a:lnSpc>
            </a:pPr>
            <a:endParaRPr lang="en-US" sz="19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b="0" dirty="0">
                <a:solidFill>
                  <a:schemeClr val="tx1"/>
                </a:solidFill>
              </a:rPr>
              <a:t>Report the teacher(s) in the classroom on October 1</a:t>
            </a:r>
            <a:r>
              <a:rPr lang="en-US" sz="1900" b="0" baseline="30000" dirty="0">
                <a:solidFill>
                  <a:schemeClr val="tx1"/>
                </a:solidFill>
              </a:rPr>
              <a:t>st</a:t>
            </a:r>
            <a:r>
              <a:rPr lang="en-US" sz="1900" b="0" dirty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b="0" dirty="0">
                <a:solidFill>
                  <a:schemeClr val="tx1"/>
                </a:solidFill>
              </a:rPr>
              <a:t>This pertains to </a:t>
            </a:r>
            <a:r>
              <a:rPr lang="en-US" sz="1900" b="0" dirty="0" smtClean="0">
                <a:solidFill>
                  <a:schemeClr val="tx1"/>
                </a:solidFill>
              </a:rPr>
              <a:t>IPAL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1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b="0" dirty="0">
                <a:solidFill>
                  <a:schemeClr val="tx1"/>
                </a:solidFill>
              </a:rPr>
              <a:t>Collects data for MSC, IPAL and </a:t>
            </a:r>
            <a:r>
              <a:rPr lang="en-US" sz="1900" b="0" dirty="0" smtClean="0">
                <a:solidFill>
                  <a:schemeClr val="tx1"/>
                </a:solidFill>
              </a:rPr>
              <a:t>SEDF</a:t>
            </a:r>
          </a:p>
          <a:p>
            <a:pPr>
              <a:lnSpc>
                <a:spcPct val="100000"/>
              </a:lnSpc>
            </a:pPr>
            <a:endParaRPr lang="en-US" sz="19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900" b="0" dirty="0">
                <a:solidFill>
                  <a:schemeClr val="tx1"/>
                </a:solidFill>
              </a:rPr>
              <a:t>Collection opens early October through the end of January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4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4325" y="341739"/>
            <a:ext cx="8520600" cy="3731498"/>
          </a:xfrm>
        </p:spPr>
        <p:txBody>
          <a:bodyPr/>
          <a:lstStyle/>
          <a:p>
            <a:pPr marL="127000" indent="0">
              <a:buNone/>
            </a:pPr>
            <a:r>
              <a:rPr lang="en-US" sz="2800" b="0" dirty="0" smtClean="0">
                <a:solidFill>
                  <a:srgbClr val="CC3300"/>
                </a:solidFill>
              </a:rPr>
              <a:t>EOY MSC</a:t>
            </a:r>
          </a:p>
          <a:p>
            <a:pPr marL="127000" indent="0">
              <a:buNone/>
            </a:pPr>
            <a:endParaRPr lang="en-US" sz="19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EOY MSC should include fall, end of year and summer </a:t>
            </a:r>
            <a:r>
              <a:rPr lang="en-US" sz="1800" b="0" dirty="0" smtClean="0">
                <a:solidFill>
                  <a:schemeClr val="tx1"/>
                </a:solidFill>
              </a:rPr>
              <a:t>data</a:t>
            </a: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Final grades must be included for all courses in grades </a:t>
            </a:r>
            <a:r>
              <a:rPr lang="en-US" sz="1800" b="0" dirty="0" smtClean="0">
                <a:solidFill>
                  <a:schemeClr val="tx1"/>
                </a:solidFill>
              </a:rPr>
              <a:t>6-12</a:t>
            </a: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B and G Records, teacher/staff data is not collected on the EOY </a:t>
            </a:r>
            <a:r>
              <a:rPr lang="en-US" sz="1800" b="0" dirty="0" smtClean="0">
                <a:solidFill>
                  <a:schemeClr val="tx1"/>
                </a:solidFill>
              </a:rPr>
              <a:t>MSC</a:t>
            </a: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Collects data for MSC and </a:t>
            </a:r>
            <a:r>
              <a:rPr lang="en-US" sz="1800" b="0" dirty="0" smtClean="0">
                <a:solidFill>
                  <a:schemeClr val="tx1"/>
                </a:solidFill>
              </a:rPr>
              <a:t>SEDF</a:t>
            </a:r>
          </a:p>
          <a:p>
            <a:pPr>
              <a:lnSpc>
                <a:spcPct val="100000"/>
              </a:lnSpc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</a:rPr>
              <a:t>Collection opens mid-May through mid-August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0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404" y="1828559"/>
            <a:ext cx="8520600" cy="1053534"/>
          </a:xfrm>
        </p:spPr>
        <p:txBody>
          <a:bodyPr/>
          <a:lstStyle/>
          <a:p>
            <a:pPr algn="ctr"/>
            <a:r>
              <a:rPr lang="en-US" sz="6000" b="0" dirty="0" smtClean="0"/>
              <a:t>MSC Background</a:t>
            </a:r>
            <a:endParaRPr lang="en-US" sz="6000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4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b="0" dirty="0" smtClean="0"/>
              <a:t>Master Schedule Collection webpage</a:t>
            </a:r>
          </a:p>
          <a:p>
            <a:r>
              <a:rPr lang="en-US" b="0" dirty="0">
                <a:hlinkClick r:id="rId3"/>
              </a:rPr>
              <a:t>https://</a:t>
            </a:r>
            <a:r>
              <a:rPr lang="en-US" b="0" dirty="0" smtClean="0">
                <a:hlinkClick r:id="rId3"/>
              </a:rPr>
              <a:t>www.doe.virginia.gov/info_management/data_collection/master_schedule_collection/index.shtml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Webpage and Resources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641" y="2109377"/>
            <a:ext cx="4276899" cy="29125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9641" y="2109377"/>
            <a:ext cx="4456463" cy="2912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079601" y="3492708"/>
            <a:ext cx="2642300" cy="9348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08" y="276572"/>
            <a:ext cx="5518674" cy="46855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1344706" y="204395"/>
            <a:ext cx="5680038" cy="48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20008" y="614597"/>
            <a:ext cx="3271913" cy="46469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0008" y="1079292"/>
            <a:ext cx="3271913" cy="8094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0007" y="1888761"/>
            <a:ext cx="3271913" cy="30733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0" dirty="0"/>
              <a:t>MSC Webpage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hlinkClick r:id="rId3"/>
              </a:rPr>
              <a:t>https://www.doe.virginia.gov/info_management/data_collection/master_schedule_collection/index.shtml</a:t>
            </a:r>
            <a:endParaRPr lang="en-US" b="0" dirty="0"/>
          </a:p>
          <a:p>
            <a:pPr marL="0" indent="0"/>
            <a:endParaRPr lang="en-US" b="0" dirty="0"/>
          </a:p>
          <a:p>
            <a:pPr marL="0" indent="0"/>
            <a:endParaRPr lang="en-US" b="0" dirty="0">
              <a:solidFill>
                <a:schemeClr val="tx1"/>
              </a:solidFill>
            </a:endParaRPr>
          </a:p>
          <a:p>
            <a:pPr marL="0" indent="0"/>
            <a:r>
              <a:rPr lang="en-US" b="0" dirty="0">
                <a:solidFill>
                  <a:schemeClr val="tx1"/>
                </a:solidFill>
              </a:rPr>
              <a:t>Office of Data Services 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tx1"/>
                </a:solidFill>
              </a:rPr>
              <a:t>	Email</a:t>
            </a:r>
            <a:r>
              <a:rPr lang="en-US" b="0" dirty="0">
                <a:solidFill>
                  <a:schemeClr val="tx1"/>
                </a:solidFill>
              </a:rPr>
              <a:t>:  </a:t>
            </a:r>
            <a:r>
              <a:rPr lang="en-US" b="0" dirty="0">
                <a:solidFill>
                  <a:schemeClr val="tx1"/>
                </a:solidFill>
                <a:hlinkClick r:id="rId4"/>
              </a:rPr>
              <a:t>resultshelp@doe.virginia.gov</a:t>
            </a:r>
            <a:endParaRPr lang="en-US" b="0" dirty="0">
              <a:solidFill>
                <a:schemeClr val="tx1"/>
              </a:solidFill>
            </a:endParaRPr>
          </a:p>
          <a:p>
            <a:pPr marL="0" indent="0"/>
            <a:endParaRPr lang="en-US" b="0" dirty="0">
              <a:solidFill>
                <a:schemeClr val="tx1"/>
              </a:solidFill>
            </a:endParaRPr>
          </a:p>
          <a:p>
            <a:pPr marL="0" indent="0"/>
            <a:r>
              <a:rPr lang="en-US" b="0" dirty="0">
                <a:solidFill>
                  <a:schemeClr val="tx1"/>
                </a:solidFill>
              </a:rPr>
              <a:t>Dana </a:t>
            </a:r>
            <a:r>
              <a:rPr lang="en-US" b="0" dirty="0" err="1">
                <a:solidFill>
                  <a:schemeClr val="tx1"/>
                </a:solidFill>
              </a:rPr>
              <a:t>Ratcliffe</a:t>
            </a:r>
            <a:r>
              <a:rPr lang="en-US" b="0" dirty="0">
                <a:solidFill>
                  <a:schemeClr val="tx1"/>
                </a:solidFill>
              </a:rPr>
              <a:t>, Education Data Specialist, Office of Data Services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tx1"/>
                </a:solidFill>
              </a:rPr>
              <a:t>	Email</a:t>
            </a:r>
            <a:r>
              <a:rPr lang="en-US" b="0" dirty="0">
                <a:solidFill>
                  <a:schemeClr val="tx1"/>
                </a:solidFill>
              </a:rPr>
              <a:t>:  </a:t>
            </a:r>
            <a:r>
              <a:rPr lang="en-US" b="0" dirty="0">
                <a:solidFill>
                  <a:schemeClr val="tx1"/>
                </a:solidFill>
                <a:hlinkClick r:id="rId5"/>
              </a:rPr>
              <a:t>dana.ratcliffe@doe.virginia.gov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Contact Information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6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059" y="1359659"/>
            <a:ext cx="8520600" cy="2031726"/>
          </a:xfrm>
        </p:spPr>
        <p:txBody>
          <a:bodyPr/>
          <a:lstStyle/>
          <a:p>
            <a:pPr marL="127000" algn="ctr"/>
            <a:r>
              <a:rPr lang="en-US" altLang="en-US" sz="6000" b="0" dirty="0"/>
              <a:t>Create the Tab Delimited Text File</a:t>
            </a:r>
          </a:p>
        </p:txBody>
      </p:sp>
    </p:spTree>
    <p:extLst>
      <p:ext uri="{BB962C8B-B14F-4D97-AF65-F5344CB8AC3E}">
        <p14:creationId xmlns:p14="http://schemas.microsoft.com/office/powerpoint/2010/main" val="37634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Header and A Record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err="1" smtClean="0">
                <a:solidFill>
                  <a:schemeClr val="tx1"/>
                </a:solidFill>
              </a:rPr>
              <a:t>SenderID</a:t>
            </a:r>
            <a:r>
              <a:rPr lang="en-US" sz="2400" b="0" dirty="0" smtClean="0">
                <a:solidFill>
                  <a:schemeClr val="tx1"/>
                </a:solidFill>
              </a:rPr>
              <a:t>=888</a:t>
            </a:r>
          </a:p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err="1" smtClean="0">
                <a:solidFill>
                  <a:schemeClr val="tx1"/>
                </a:solidFill>
              </a:rPr>
              <a:t>CreateDate</a:t>
            </a:r>
            <a:r>
              <a:rPr lang="en-US" sz="2400" b="0" dirty="0" smtClean="0">
                <a:solidFill>
                  <a:schemeClr val="tx1"/>
                </a:solidFill>
              </a:rPr>
              <a:t>=3/17/2022</a:t>
            </a:r>
          </a:p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err="1" smtClean="0">
                <a:solidFill>
                  <a:schemeClr val="tx1"/>
                </a:solidFill>
              </a:rPr>
              <a:t>CreateTime</a:t>
            </a:r>
            <a:r>
              <a:rPr lang="en-US" sz="2400" b="0" dirty="0" smtClean="0">
                <a:solidFill>
                  <a:schemeClr val="tx1"/>
                </a:solidFill>
              </a:rPr>
              <a:t>=08:11:31</a:t>
            </a:r>
          </a:p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EMAIL=dana.ratcliffe@doe.virginia.gov</a:t>
            </a:r>
          </a:p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~~</a:t>
            </a:r>
          </a:p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DATATYPE=MSC_FALL</a:t>
            </a:r>
          </a:p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~</a:t>
            </a:r>
          </a:p>
          <a:p>
            <a:pPr marL="1041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AMSC_IPAL12021888ABCDEFGIJK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794" y="4275281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Submission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3368266" y="4457048"/>
            <a:ext cx="747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School Year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002003" y="4212131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Division#</a:t>
            </a:r>
            <a:endParaRPr lang="en-US" sz="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61792" y="4065141"/>
            <a:ext cx="306474" cy="23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3532793" y="3977934"/>
            <a:ext cx="397211" cy="5868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4236334" y="3914218"/>
            <a:ext cx="132786" cy="434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750" y="1030322"/>
            <a:ext cx="8520600" cy="483685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2700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Converting an Excel </a:t>
            </a:r>
            <a:r>
              <a:rPr lang="en-US" b="0" dirty="0"/>
              <a:t>s</a:t>
            </a:r>
            <a:r>
              <a:rPr lang="en-US" b="0" dirty="0" smtClean="0"/>
              <a:t>preadsheet to .txt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21" y="1279254"/>
            <a:ext cx="8717029" cy="1969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805" y="2717174"/>
            <a:ext cx="8625745" cy="515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383" y="3588147"/>
            <a:ext cx="87799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Highlight the data in the template starting in the first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Drag down and over to pick up all the data elements making sure to include columns A-M in this example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          Even though the last two columns do not contain data, they must be selected as well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down to the last row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           Again, all the data elements must be selected even if it doesn’t contain data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Copy the selected data</a:t>
            </a:r>
          </a:p>
        </p:txBody>
      </p:sp>
    </p:spTree>
    <p:extLst>
      <p:ext uri="{BB962C8B-B14F-4D97-AF65-F5344CB8AC3E}">
        <p14:creationId xmlns:p14="http://schemas.microsoft.com/office/powerpoint/2010/main" val="7504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4860" y="3356896"/>
            <a:ext cx="6485329" cy="17866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Open a new Word document</a:t>
            </a:r>
          </a:p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Paste the copied data from the template into the Word doc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Use the Paste Special option along with Unformatted Text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 smtClean="0">
                <a:solidFill>
                  <a:schemeClr val="tx1"/>
                </a:solidFill>
              </a:rPr>
              <a:t>Turn on hide/show characters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Repeat the steps for each tab in the template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2700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14" y="505009"/>
            <a:ext cx="8599102" cy="15449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40627" y="665019"/>
            <a:ext cx="322119" cy="342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180" y="2049948"/>
            <a:ext cx="1743012" cy="1189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41" y="2049948"/>
            <a:ext cx="1169509" cy="85704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44841" y="1007919"/>
            <a:ext cx="305983" cy="104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658550" y="2478471"/>
            <a:ext cx="571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2811" y="3638765"/>
            <a:ext cx="8520600" cy="1383152"/>
          </a:xfrm>
        </p:spPr>
        <p:txBody>
          <a:bodyPr/>
          <a:lstStyle/>
          <a:p>
            <a:r>
              <a:rPr lang="en-US" b="0" dirty="0" smtClean="0"/>
              <a:t>Select all the data in the Word doc</a:t>
            </a:r>
          </a:p>
          <a:p>
            <a:r>
              <a:rPr lang="en-US" b="0" dirty="0" smtClean="0"/>
              <a:t>Copy and past the whole Word document into Notepad</a:t>
            </a:r>
          </a:p>
          <a:p>
            <a:r>
              <a:rPr lang="en-US" b="0" dirty="0" smtClean="0"/>
              <a:t>Add the header and A record</a:t>
            </a:r>
          </a:p>
          <a:p>
            <a:r>
              <a:rPr lang="en-US" b="0" dirty="0" smtClean="0"/>
              <a:t>Save the file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11" y="1350192"/>
            <a:ext cx="8437572" cy="18555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/>
          <a:srcRect r="67298" b="83371"/>
          <a:stretch/>
        </p:blipFill>
        <p:spPr bwMode="auto">
          <a:xfrm>
            <a:off x="292811" y="917185"/>
            <a:ext cx="173355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r="87981" b="85423"/>
          <a:stretch/>
        </p:blipFill>
        <p:spPr bwMode="auto">
          <a:xfrm>
            <a:off x="292811" y="726685"/>
            <a:ext cx="714375" cy="19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06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625" y="1086908"/>
            <a:ext cx="8520600" cy="1134362"/>
          </a:xfrm>
        </p:spPr>
        <p:txBody>
          <a:bodyPr/>
          <a:lstStyle/>
          <a:p>
            <a:r>
              <a:rPr lang="en-US" b="0" dirty="0" smtClean="0"/>
              <a:t>Log into SSWS</a:t>
            </a:r>
          </a:p>
          <a:p>
            <a:r>
              <a:rPr lang="en-US" b="0" dirty="0" smtClean="0"/>
              <a:t>Scroll down the list of applications and click MSC Fall or EOY</a:t>
            </a:r>
          </a:p>
          <a:p>
            <a:r>
              <a:rPr lang="en-US" b="0" dirty="0" smtClean="0"/>
              <a:t>Use the File Upload link on the right to submit a file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750" y="253874"/>
            <a:ext cx="8520600" cy="880907"/>
          </a:xfrm>
        </p:spPr>
        <p:txBody>
          <a:bodyPr/>
          <a:lstStyle/>
          <a:p>
            <a:r>
              <a:rPr lang="en-US" b="0" dirty="0" smtClean="0"/>
              <a:t>Uploading the Tab Delimited file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746"/>
          <a:stretch/>
        </p:blipFill>
        <p:spPr>
          <a:xfrm>
            <a:off x="754733" y="2489929"/>
            <a:ext cx="6175213" cy="22766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9459" y="2864668"/>
            <a:ext cx="1065007" cy="694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625" y="980186"/>
            <a:ext cx="8520600" cy="1509743"/>
          </a:xfrm>
        </p:spPr>
        <p:txBody>
          <a:bodyPr/>
          <a:lstStyle/>
          <a:p>
            <a:r>
              <a:rPr lang="en-US" b="0" dirty="0" smtClean="0"/>
              <a:t>An email will be sent with the status of the uploaded file</a:t>
            </a:r>
          </a:p>
          <a:p>
            <a:r>
              <a:rPr lang="en-US" b="0" dirty="0" smtClean="0"/>
              <a:t>Click View Errors or View Warnings</a:t>
            </a:r>
          </a:p>
          <a:p>
            <a:pPr marL="12700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          Review all errors and warning.  </a:t>
            </a:r>
          </a:p>
          <a:p>
            <a:r>
              <a:rPr lang="en-US" b="0" dirty="0" smtClean="0"/>
              <a:t>Errors must be fixed and a new file uploaded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750" y="253874"/>
            <a:ext cx="8520600" cy="880907"/>
          </a:xfrm>
        </p:spPr>
        <p:txBody>
          <a:bodyPr/>
          <a:lstStyle/>
          <a:p>
            <a:r>
              <a:rPr lang="en-US" b="0" dirty="0" smtClean="0"/>
              <a:t>Data validation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746"/>
          <a:stretch/>
        </p:blipFill>
        <p:spPr>
          <a:xfrm>
            <a:off x="754733" y="2489929"/>
            <a:ext cx="6175213" cy="22766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39459" y="3216241"/>
            <a:ext cx="1065007" cy="342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/>
              <a:t>To meet the requirements of the State Fiscal Stability Fund (SFSF)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en-US" b="0" dirty="0">
                <a:solidFill>
                  <a:schemeClr val="tx1"/>
                </a:solidFill>
              </a:rPr>
              <a:t>Indicator (b)(</a:t>
            </a:r>
            <a:r>
              <a:rPr lang="en-US" altLang="en-US" b="0" dirty="0" smtClean="0">
                <a:solidFill>
                  <a:schemeClr val="tx1"/>
                </a:solidFill>
              </a:rPr>
              <a:t>1)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en-US" b="0" dirty="0" smtClean="0">
                <a:solidFill>
                  <a:schemeClr val="tx1"/>
                </a:solidFill>
              </a:rPr>
              <a:t>Indicator </a:t>
            </a:r>
            <a:r>
              <a:rPr lang="en-US" altLang="en-US" b="0" dirty="0">
                <a:solidFill>
                  <a:schemeClr val="tx1"/>
                </a:solidFill>
              </a:rPr>
              <a:t>(b)(2)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altLang="en-US" b="0" dirty="0">
                <a:solidFill>
                  <a:schemeClr val="tx1"/>
                </a:solidFill>
              </a:rPr>
              <a:t>Indicator (b)(3</a:t>
            </a:r>
            <a:r>
              <a:rPr lang="en-US" altLang="en-US" b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en-US" b="0" dirty="0" smtClean="0">
                <a:solidFill>
                  <a:schemeClr val="tx1"/>
                </a:solidFill>
              </a:rPr>
              <a:t>IPAL data collected in the B record is used to ensure certified teachers are being hired.</a:t>
            </a:r>
          </a:p>
          <a:p>
            <a:r>
              <a:rPr lang="en-US" altLang="en-US" b="0" dirty="0" smtClean="0">
                <a:solidFill>
                  <a:schemeClr val="tx1"/>
                </a:solidFill>
              </a:rPr>
              <a:t>The SEDF portion of the collection pertains to CTE and funding.</a:t>
            </a:r>
          </a:p>
          <a:p>
            <a:r>
              <a:rPr lang="en-US" altLang="en-US" b="0" dirty="0" smtClean="0">
                <a:solidFill>
                  <a:schemeClr val="tx1"/>
                </a:solidFill>
              </a:rPr>
              <a:t>Having Regional Centers report MSC will ensure accurate data is being reported.  Section IDs will be better maintained to provide a clearer pictures of students and teachers in the programs.</a:t>
            </a:r>
            <a:endParaRPr lang="en-US" altLang="en-US" b="0" dirty="0">
              <a:solidFill>
                <a:schemeClr val="tx1"/>
              </a:solidFill>
            </a:endParaRPr>
          </a:p>
          <a:p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Why is MSC data collected?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625" y="954801"/>
            <a:ext cx="8520600" cy="1251346"/>
          </a:xfrm>
        </p:spPr>
        <p:txBody>
          <a:bodyPr/>
          <a:lstStyle/>
          <a:p>
            <a:r>
              <a:rPr lang="en-US" b="0" dirty="0" smtClean="0"/>
              <a:t>Log into SSWS</a:t>
            </a:r>
          </a:p>
          <a:p>
            <a:r>
              <a:rPr lang="en-US" b="0" dirty="0" smtClean="0"/>
              <a:t>Scroll down the list of applications and click either MSC Fall or EOY, IPAL or SEDF     </a:t>
            </a:r>
          </a:p>
          <a:p>
            <a:pPr marL="12700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            Each has a report that must be reviewed</a:t>
            </a:r>
          </a:p>
          <a:p>
            <a:r>
              <a:rPr lang="en-US" b="0" dirty="0" smtClean="0"/>
              <a:t>Click the Reports link in the right side menu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Reports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6" y="2351621"/>
            <a:ext cx="7159333" cy="22766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87837" y="3636818"/>
            <a:ext cx="498764" cy="313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625" y="1037929"/>
            <a:ext cx="8520600" cy="936343"/>
          </a:xfrm>
        </p:spPr>
        <p:txBody>
          <a:bodyPr/>
          <a:lstStyle/>
          <a:p>
            <a:r>
              <a:rPr lang="en-US" b="0" dirty="0" smtClean="0"/>
              <a:t>The MSC Verification Report and CTE Verification Reports need to checked very closely</a:t>
            </a:r>
          </a:p>
          <a:p>
            <a:r>
              <a:rPr lang="en-US" b="0" dirty="0" smtClean="0"/>
              <a:t>The other reports on this page can be used as a resource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MSC Reports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83" y="2116930"/>
            <a:ext cx="5766438" cy="27252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5181" y="2462644"/>
            <a:ext cx="1319645" cy="89361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625" y="789994"/>
            <a:ext cx="8520600" cy="886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 smtClean="0"/>
              <a:t>The IPAL Verification Report will list unlicensed or not endorsed teachers</a:t>
            </a:r>
          </a:p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chemeClr val="tx1"/>
                </a:solidFill>
              </a:rPr>
              <a:t>The SCED and Assignment Code to Endorsement Mapping report will list each SCED code and the endorsements needed for the 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750" y="197714"/>
            <a:ext cx="8520600" cy="572700"/>
          </a:xfrm>
        </p:spPr>
        <p:txBody>
          <a:bodyPr/>
          <a:lstStyle/>
          <a:p>
            <a:r>
              <a:rPr lang="en-US" b="0" dirty="0" smtClean="0"/>
              <a:t>IPAL Reports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83" y="1805677"/>
            <a:ext cx="5158832" cy="31427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28682" y="2244435"/>
            <a:ext cx="1080654" cy="41563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3354" y="4361710"/>
            <a:ext cx="2091182" cy="41563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625" y="674243"/>
            <a:ext cx="8520600" cy="7077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dirty="0" smtClean="0"/>
              <a:t>The SEDF Verification Report should  be checked by a CTE director at the regional center</a:t>
            </a:r>
          </a:p>
          <a:p>
            <a:pPr>
              <a:lnSpc>
                <a:spcPct val="100000"/>
              </a:lnSpc>
            </a:pPr>
            <a:endParaRPr lang="en-US" b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750" y="197714"/>
            <a:ext cx="8520600" cy="572700"/>
          </a:xfrm>
        </p:spPr>
        <p:txBody>
          <a:bodyPr/>
          <a:lstStyle/>
          <a:p>
            <a:r>
              <a:rPr lang="en-US" b="0" dirty="0" smtClean="0"/>
              <a:t>SEDF Reports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83" y="1246944"/>
            <a:ext cx="4611872" cy="363516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29083" y="2716411"/>
            <a:ext cx="1080654" cy="41563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48625" y="1100275"/>
            <a:ext cx="8520600" cy="3921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</a:rPr>
              <a:t>Assistance with file layouts and uploading files in SSWS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 smtClean="0"/>
              <a:t>MSC </a:t>
            </a:r>
            <a:r>
              <a:rPr lang="en-US" b="0" dirty="0"/>
              <a:t>Collection </a:t>
            </a:r>
            <a:r>
              <a:rPr lang="en-US" b="0" dirty="0" smtClean="0"/>
              <a:t>contact</a:t>
            </a:r>
          </a:p>
          <a:p>
            <a:pPr marL="584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</a:rPr>
              <a:t>Assistance with access to the </a:t>
            </a:r>
            <a:r>
              <a:rPr lang="en-US" b="0" dirty="0" smtClean="0">
                <a:solidFill>
                  <a:srgbClr val="C00000"/>
                </a:solidFill>
              </a:rPr>
              <a:t>MSC </a:t>
            </a:r>
            <a:r>
              <a:rPr lang="en-US" b="0" dirty="0">
                <a:solidFill>
                  <a:srgbClr val="C00000"/>
                </a:solidFill>
              </a:rPr>
              <a:t>application in SSWS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SSWS Account Manager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SSWS back-up Account </a:t>
            </a:r>
            <a:r>
              <a:rPr lang="en-US" b="0" dirty="0" smtClean="0"/>
              <a:t>Manager</a:t>
            </a:r>
          </a:p>
          <a:p>
            <a:pPr marL="584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</a:rPr>
              <a:t>Assistance with setting up local approvers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SSWS Account Manager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SSWS back-up Account </a:t>
            </a:r>
            <a:r>
              <a:rPr lang="en-US" b="0" dirty="0" smtClean="0"/>
              <a:t>Manager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</a:rPr>
              <a:t>Assistance with setting up Superintendent Data Collection Approval (SDCA) account for Superintendent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SSWS Account Manager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b="0" dirty="0"/>
              <a:t>SSWS back-up Account </a:t>
            </a:r>
            <a:r>
              <a:rPr lang="en-US" b="0" dirty="0" smtClean="0"/>
              <a:t>Manager</a:t>
            </a:r>
            <a:endParaRPr lang="en-US" b="0"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480383" y="46283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48750" y="41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0">
                <a:solidFill>
                  <a:srgbClr val="C00000"/>
                </a:solidFill>
              </a:rPr>
              <a:t>Internal </a:t>
            </a:r>
            <a:r>
              <a:rPr lang="en-US" b="0" smtClean="0">
                <a:solidFill>
                  <a:srgbClr val="C00000"/>
                </a:solidFill>
              </a:rPr>
              <a:t>Help</a:t>
            </a:r>
            <a:endParaRPr b="0" dirty="0">
              <a:solidFill>
                <a:srgbClr val="C00000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5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Indicate which of the 12 elements described in section 640(e)(2)(D) of the America COMPETES Act are included in the State’s statewide longitudinal data </a:t>
            </a:r>
            <a:r>
              <a:rPr lang="en-US" b="0" dirty="0" smtClean="0">
                <a:solidFill>
                  <a:schemeClr val="tx1"/>
                </a:solidFill>
              </a:rPr>
              <a:t>system (SLDS);</a:t>
            </a:r>
            <a:endParaRPr lang="en-US" b="0" dirty="0">
              <a:solidFill>
                <a:schemeClr val="tx1"/>
              </a:solidFill>
            </a:endParaRPr>
          </a:p>
          <a:p>
            <a:pPr>
              <a:buFont typeface="Century Schoolbook" panose="02040604050505020304" pitchFamily="18" charset="0"/>
              <a:buNone/>
              <a:defRPr/>
            </a:pPr>
            <a:endParaRPr lang="en-US" b="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b="0" dirty="0">
                <a:solidFill>
                  <a:schemeClr val="tx1"/>
                </a:solidFill>
              </a:rPr>
              <a:t>Element 8 – A teacher identifier system with the ability to match teachers to </a:t>
            </a:r>
            <a:r>
              <a:rPr lang="en-US" b="0" dirty="0" smtClean="0">
                <a:solidFill>
                  <a:schemeClr val="tx1"/>
                </a:solidFill>
              </a:rPr>
              <a:t>students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b="0" dirty="0">
                <a:solidFill>
                  <a:schemeClr val="tx1"/>
                </a:solidFill>
              </a:rPr>
              <a:t>Element 9 – Student-level transcript information, including information on courses completed and grades earned</a:t>
            </a:r>
          </a:p>
          <a:p>
            <a:pPr lvl="1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Indicator (b)(1)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Indicate whether the State provides student growth data on their </a:t>
            </a:r>
            <a:r>
              <a:rPr lang="en-US" b="0" u="sng" dirty="0" smtClean="0"/>
              <a:t>current students</a:t>
            </a:r>
            <a:r>
              <a:rPr lang="en-US" b="0" dirty="0" smtClean="0"/>
              <a:t> and the </a:t>
            </a:r>
            <a:r>
              <a:rPr lang="en-US" b="0" u="sng" dirty="0" smtClean="0"/>
              <a:t>students they taught in the previous year</a:t>
            </a:r>
            <a:r>
              <a:rPr lang="en-US" b="0" dirty="0" smtClean="0"/>
              <a:t> to at a minimum, teachers of reading/language arts and mathematics in grades in which the State administers assessments in those subjects in a manner that is timely and informs instructional programs</a:t>
            </a:r>
          </a:p>
          <a:p>
            <a:pPr lvl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Current Students – Fall collection</a:t>
            </a:r>
          </a:p>
          <a:p>
            <a:pPr lvl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Students they taught in the previous year – EOY collection</a:t>
            </a:r>
          </a:p>
          <a:p>
            <a:pPr lvl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Output from MSC will include teacher-level rosters with student growth data included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Indicator (b)(2)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>
                <a:solidFill>
                  <a:schemeClr val="tx1"/>
                </a:solidFill>
              </a:rPr>
              <a:t>Indicate whether the state provides teachers of reading/language arts and mathematics in grades in which the state administers assessments in those subjects with reports of individual teacher impact on student achievement on those assessments</a:t>
            </a:r>
            <a:r>
              <a:rPr lang="en-US" altLang="en-US" b="0" dirty="0" smtClean="0">
                <a:solidFill>
                  <a:schemeClr val="tx1"/>
                </a:solidFill>
              </a:rPr>
              <a:t>.</a:t>
            </a:r>
            <a:endParaRPr lang="en-US" altLang="en-US" b="0" dirty="0">
              <a:solidFill>
                <a:schemeClr val="tx1"/>
              </a:solidFill>
            </a:endParaRPr>
          </a:p>
          <a:p>
            <a:pPr lvl="1"/>
            <a:r>
              <a:rPr lang="en-US" altLang="en-US" b="0" dirty="0">
                <a:solidFill>
                  <a:schemeClr val="tx1"/>
                </a:solidFill>
              </a:rPr>
              <a:t>Students they taught in the previous year – EOY </a:t>
            </a:r>
            <a:r>
              <a:rPr lang="en-US" altLang="en-US" b="0" dirty="0" smtClean="0">
                <a:solidFill>
                  <a:schemeClr val="tx1"/>
                </a:solidFill>
              </a:rPr>
              <a:t>collection</a:t>
            </a:r>
            <a:endParaRPr lang="en-US" altLang="en-US" b="0" dirty="0">
              <a:solidFill>
                <a:schemeClr val="tx1"/>
              </a:solidFill>
            </a:endParaRPr>
          </a:p>
          <a:p>
            <a:pPr lvl="1"/>
            <a:r>
              <a:rPr lang="en-US" altLang="en-US" b="0" dirty="0">
                <a:solidFill>
                  <a:schemeClr val="tx1"/>
                </a:solidFill>
              </a:rPr>
              <a:t>Output from MSC will include teacher-level </a:t>
            </a:r>
            <a:r>
              <a:rPr lang="en-US" altLang="en-US" b="0" dirty="0" smtClean="0">
                <a:solidFill>
                  <a:schemeClr val="tx1"/>
                </a:solidFill>
              </a:rPr>
              <a:t>rosters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Indicator (b)(3)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2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Each class at </a:t>
            </a:r>
            <a:r>
              <a:rPr lang="en-US" b="0" dirty="0" smtClean="0">
                <a:solidFill>
                  <a:schemeClr val="tx1"/>
                </a:solidFill>
              </a:rPr>
              <a:t>your regional center, the </a:t>
            </a:r>
            <a:r>
              <a:rPr lang="en-US" b="0" dirty="0">
                <a:solidFill>
                  <a:schemeClr val="tx1"/>
                </a:solidFill>
              </a:rPr>
              <a:t>teacher(s) of the class, and the students enrolled in the class</a:t>
            </a:r>
          </a:p>
          <a:p>
            <a:pPr>
              <a:defRPr/>
            </a:pPr>
            <a:endParaRPr lang="en-US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Student records are expected for courses completed AND those attempted when the student was enrolled in that section for more than 20 </a:t>
            </a:r>
            <a:r>
              <a:rPr lang="en-US" b="0" dirty="0" smtClean="0">
                <a:solidFill>
                  <a:schemeClr val="tx1"/>
                </a:solidFill>
              </a:rPr>
              <a:t>hours  </a:t>
            </a:r>
          </a:p>
          <a:p>
            <a:pPr marL="127000" indent="0">
              <a:buNone/>
              <a:defRPr/>
            </a:pPr>
            <a:endParaRPr lang="en-US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</a:rPr>
              <a:t>Only SCED codes are used to identify a course  </a:t>
            </a:r>
            <a:endParaRPr lang="en-US" b="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0" dirty="0" smtClean="0">
                <a:solidFill>
                  <a:schemeClr val="tx1"/>
                </a:solidFill>
              </a:rPr>
              <a:t>Additional SCED codes can be requested to be added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0" dirty="0" smtClean="0">
                <a:solidFill>
                  <a:schemeClr val="tx1"/>
                </a:solidFill>
              </a:rPr>
              <a:t>NCES (SCED Finder) site lists all the national valid codes.  This site can be used to identify a code that might need to be added to the state active list.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What to Report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7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dirty="0"/>
              <a:t>Go to the MSC website: </a:t>
            </a:r>
            <a:r>
              <a:rPr lang="en-US" altLang="en-US" b="0" dirty="0">
                <a:hlinkClick r:id="rId3"/>
              </a:rPr>
              <a:t>http://www.doe.virginia.gov/info_management/data_collection/master_schedule_collection/index.shtml</a:t>
            </a:r>
            <a:endParaRPr lang="en-US" altLang="en-US" b="0" dirty="0"/>
          </a:p>
          <a:p>
            <a:r>
              <a:rPr lang="en-US" altLang="en-US" b="0" dirty="0"/>
              <a:t>Use the </a:t>
            </a:r>
            <a:r>
              <a:rPr lang="en-US" altLang="en-US" b="0" dirty="0" smtClean="0"/>
              <a:t>“Virginia Active SCED Code” document</a:t>
            </a:r>
            <a:endParaRPr lang="en-US" altLang="en-US" b="0" i="1" dirty="0"/>
          </a:p>
          <a:p>
            <a:r>
              <a:rPr lang="en-US" altLang="en-US" b="0" dirty="0"/>
              <a:t>Use the </a:t>
            </a:r>
            <a:r>
              <a:rPr lang="en-US" altLang="en-US" b="0" dirty="0" smtClean="0"/>
              <a:t>“School </a:t>
            </a:r>
            <a:r>
              <a:rPr lang="en-US" altLang="en-US" b="0" dirty="0"/>
              <a:t>Course </a:t>
            </a:r>
            <a:r>
              <a:rPr lang="en-US" altLang="en-US" b="0" dirty="0" smtClean="0"/>
              <a:t>for the Exchange of Data (SCED)” link located under Resources and Codes</a:t>
            </a:r>
            <a:endParaRPr lang="en-US" altLang="en-US" b="0" dirty="0"/>
          </a:p>
          <a:p>
            <a:r>
              <a:rPr lang="en-US" altLang="en-US" b="0" dirty="0"/>
              <a:t>Identify which course description best matches your </a:t>
            </a:r>
            <a:r>
              <a:rPr lang="en-US" altLang="en-US" b="0" dirty="0" smtClean="0"/>
              <a:t>course</a:t>
            </a:r>
          </a:p>
          <a:p>
            <a:r>
              <a:rPr lang="en-US" altLang="en-US" b="0" i="1" dirty="0"/>
              <a:t>If you have a course that does not align to VA Course Codes</a:t>
            </a:r>
            <a:r>
              <a:rPr lang="en-US" altLang="en-US" b="0" i="1" dirty="0" smtClean="0"/>
              <a:t>:</a:t>
            </a:r>
            <a:endParaRPr lang="en-US" altLang="en-US" b="0" dirty="0" smtClean="0"/>
          </a:p>
          <a:p>
            <a:pPr lvl="1"/>
            <a:r>
              <a:rPr lang="en-US" altLang="en-US" b="0" dirty="0" smtClean="0"/>
              <a:t>Request adding a new SCED code using the link “Virginia Request for New SCED Form” link under Support Documents</a:t>
            </a:r>
            <a:endParaRPr lang="en-US" altLang="en-US" b="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Finding SCED Codes</a:t>
            </a:r>
            <a:endParaRPr lang="en-US" b="0" dirty="0"/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77" y="1445405"/>
            <a:ext cx="8520600" cy="1888095"/>
          </a:xfrm>
        </p:spPr>
        <p:txBody>
          <a:bodyPr/>
          <a:lstStyle/>
          <a:p>
            <a:pPr marL="127000" algn="ctr"/>
            <a:r>
              <a:rPr lang="en-US" altLang="en-US" sz="6000" b="0" dirty="0"/>
              <a:t>MSC File Submission Process</a:t>
            </a:r>
          </a:p>
        </p:txBody>
      </p:sp>
      <p:pic>
        <p:nvPicPr>
          <p:cNvPr id="5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892" y="4427575"/>
            <a:ext cx="2034333" cy="6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8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4114</Words>
  <Application>Microsoft Office PowerPoint</Application>
  <PresentationFormat>On-screen Show (16:9)</PresentationFormat>
  <Paragraphs>495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Wingdings 2</vt:lpstr>
      <vt:lpstr>Trebuchet MS</vt:lpstr>
      <vt:lpstr>Calibri</vt:lpstr>
      <vt:lpstr>Arial</vt:lpstr>
      <vt:lpstr>Josefin Sans</vt:lpstr>
      <vt:lpstr>Century Schoolbook</vt:lpstr>
      <vt:lpstr>Times New Roman</vt:lpstr>
      <vt:lpstr>Simple Light</vt:lpstr>
      <vt:lpstr>Master Schedule Collection</vt:lpstr>
      <vt:lpstr>MSC Background</vt:lpstr>
      <vt:lpstr>Why is MSC data collected?</vt:lpstr>
      <vt:lpstr>Indicator (b)(1)</vt:lpstr>
      <vt:lpstr>Indicator (b)(2)</vt:lpstr>
      <vt:lpstr>Indicator (b)(3)</vt:lpstr>
      <vt:lpstr>What to Report</vt:lpstr>
      <vt:lpstr>Finding SCED Codes</vt:lpstr>
      <vt:lpstr>MSC File Submission Process</vt:lpstr>
      <vt:lpstr>PowerPoint Presentation</vt:lpstr>
      <vt:lpstr>Option 1:  A Data Collection Manager from one division uploads the data for the regional center</vt:lpstr>
      <vt:lpstr>Option 2:  Regional Centers upload their own data</vt:lpstr>
      <vt:lpstr>Sample File Layout</vt:lpstr>
      <vt:lpstr>9 Record Types</vt:lpstr>
      <vt:lpstr>Record Types</vt:lpstr>
      <vt:lpstr>Sample D and F Record Types</vt:lpstr>
      <vt:lpstr>Reporting Timeline &amp; Webpage Resources</vt:lpstr>
      <vt:lpstr>PowerPoint Presentation</vt:lpstr>
      <vt:lpstr>PowerPoint Presentation</vt:lpstr>
      <vt:lpstr>Webpage and Resources</vt:lpstr>
      <vt:lpstr>PowerPoint Presentation</vt:lpstr>
      <vt:lpstr>Contact Information</vt:lpstr>
      <vt:lpstr>Create the Tab Delimited Text File</vt:lpstr>
      <vt:lpstr>Header and A Record</vt:lpstr>
      <vt:lpstr>Converting an Excel spreadsheet to .txt</vt:lpstr>
      <vt:lpstr>PowerPoint Presentation</vt:lpstr>
      <vt:lpstr>PowerPoint Presentation</vt:lpstr>
      <vt:lpstr>Uploading the Tab Delimited file</vt:lpstr>
      <vt:lpstr>Data validation</vt:lpstr>
      <vt:lpstr>Reports</vt:lpstr>
      <vt:lpstr>MSC Reports</vt:lpstr>
      <vt:lpstr>IPAL Reports</vt:lpstr>
      <vt:lpstr>SEDF Reports</vt:lpstr>
      <vt:lpstr>Internal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Ratcliffe, Dana (DOE)</dc:creator>
  <cp:lastModifiedBy>VITA Program</cp:lastModifiedBy>
  <cp:revision>138</cp:revision>
  <dcterms:modified xsi:type="dcterms:W3CDTF">2022-08-12T14:43:23Z</dcterms:modified>
</cp:coreProperties>
</file>